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media/image1.jpeg" ContentType="image/jpeg"/>
  <Override PartName="/ppt/notesSlides/notesSlide1.xml" ContentType="application/vnd.openxmlformats-officedocument.presentationml.notesSlide+xml"/>
  <Override PartName="/ppt/media/media1.m4v" ContentType="video/unknown"/>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media1.mov" ContentType="video/unknown"/>
  <Override PartName="/ppt/media/media1.mp4" ContentType="video/unknown"/>
  <Override PartName="/ppt/notesSlides/notesSlide5.xml" ContentType="application/vnd.openxmlformats-officedocument.presentationml.notesSlide+xml"/>
  <Override PartName="/ppt/media/image2.jpeg" ContentType="image/jpeg"/>
  <Override PartName="/ppt/media/image3.jpeg" ContentType="image/jpeg"/>
  <Override PartName="/ppt/media/media2.mp4" ContentType="video/unknown"/>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4.jpeg" ContentType="image/jpeg"/>
  <Override PartName="/ppt/media/image5.jpe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1pPr>
    <a:lvl2pPr marL="0" marR="0" indent="4572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2pPr>
    <a:lvl3pPr marL="0" marR="0" indent="9144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3pPr>
    <a:lvl4pPr marL="0" marR="0" indent="13716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4pPr>
    <a:lvl5pPr marL="0" marR="0" indent="18288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5pPr>
    <a:lvl6pPr marL="0" marR="0" indent="22860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6pPr>
    <a:lvl7pPr marL="0" marR="0" indent="27432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7pPr>
    <a:lvl8pPr marL="0" marR="0" indent="32004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8pPr>
    <a:lvl9pPr marL="0" marR="0" indent="36576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40" name="Shape 240"/>
          <p:cNvSpPr/>
          <p:nvPr>
            <p:ph type="sldImg"/>
          </p:nvPr>
        </p:nvSpPr>
        <p:spPr>
          <a:xfrm>
            <a:off x="1143000" y="685800"/>
            <a:ext cx="4572000" cy="3429000"/>
          </a:xfrm>
          <a:prstGeom prst="rect">
            <a:avLst/>
          </a:prstGeom>
        </p:spPr>
        <p:txBody>
          <a:bodyPr/>
          <a:lstStyle/>
          <a:p>
            <a:pPr/>
          </a:p>
        </p:txBody>
      </p:sp>
      <p:sp>
        <p:nvSpPr>
          <p:cNvPr id="241" name="Shape 24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7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Shape 296"/>
          <p:cNvSpPr/>
          <p:nvPr>
            <p:ph type="sldImg"/>
          </p:nvPr>
        </p:nvSpPr>
        <p:spPr>
          <a:prstGeom prst="rect">
            <a:avLst/>
          </a:prstGeom>
        </p:spPr>
        <p:txBody>
          <a:bodyPr/>
          <a:lstStyle/>
          <a:p>
            <a:pPr/>
          </a:p>
        </p:txBody>
      </p:sp>
      <p:sp>
        <p:nvSpPr>
          <p:cNvPr id="297" name="Shape 297"/>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Simple idea: we live in a dynamic world.</a:t>
            </a:r>
          </a:p>
          <a:p>
            <a:pPr defTabSz="914400">
              <a:lnSpc>
                <a:spcPct val="100000"/>
              </a:lnSpc>
              <a:spcBef>
                <a:spcPts val="300"/>
              </a:spcBef>
              <a:defRPr sz="1100">
                <a:latin typeface="Trebuchet MS"/>
                <a:ea typeface="Trebuchet MS"/>
                <a:cs typeface="Trebuchet MS"/>
                <a:sym typeface="Trebuchet MS"/>
              </a:defRPr>
            </a:pPr>
            <a:r>
              <a:t>Motion is key to our understanding of the world.</a:t>
            </a:r>
          </a:p>
          <a:p>
            <a:pPr defTabSz="914400">
              <a:lnSpc>
                <a:spcPct val="100000"/>
              </a:lnSpc>
              <a:spcBef>
                <a:spcPts val="300"/>
              </a:spcBef>
              <a:defRPr sz="1100">
                <a:latin typeface="Trebuchet MS"/>
                <a:ea typeface="Trebuchet MS"/>
                <a:cs typeface="Trebuchet MS"/>
                <a:sym typeface="Trebuchet MS"/>
              </a:defRPr>
            </a:pPr>
            <a:r>
              <a:t>Most obvious is navigating through the world.</a:t>
            </a:r>
          </a:p>
          <a:p>
            <a:pPr defTabSz="914400">
              <a:lnSpc>
                <a:spcPct val="100000"/>
              </a:lnSpc>
              <a:spcBef>
                <a:spcPts val="300"/>
              </a:spcBef>
              <a:defRPr sz="1100">
                <a:latin typeface="Trebuchet MS"/>
                <a:ea typeface="Trebuchet MS"/>
                <a:cs typeface="Trebuchet MS"/>
                <a:sym typeface="Trebuchet MS"/>
              </a:defRPr>
            </a:pPr>
            <a:r>
              <a:t>A bit more abstracted. How do you know the diff between a high five and a slap?</a:t>
            </a:r>
          </a:p>
          <a:p>
            <a:pPr defTabSz="914400">
              <a:lnSpc>
                <a:spcPct val="100000"/>
              </a:lnSpc>
              <a:spcBef>
                <a:spcPts val="300"/>
              </a:spcBef>
              <a:defRPr sz="1100">
                <a:latin typeface="Trebuchet MS"/>
                <a:ea typeface="Trebuchet MS"/>
                <a:cs typeface="Trebuchet MS"/>
                <a:sym typeface="Trebuchet MS"/>
              </a:defRPr>
            </a:pPr>
            <a:r>
              <a:t>Limping.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Shape 303"/>
          <p:cNvSpPr/>
          <p:nvPr>
            <p:ph type="sldImg"/>
          </p:nvPr>
        </p:nvSpPr>
        <p:spPr>
          <a:prstGeom prst="rect">
            <a:avLst/>
          </a:prstGeom>
        </p:spPr>
        <p:txBody>
          <a:bodyPr/>
          <a:lstStyle/>
          <a:p>
            <a:pPr/>
          </a:p>
        </p:txBody>
      </p:sp>
      <p:sp>
        <p:nvSpPr>
          <p:cNvPr id="304" name="Shape 304"/>
          <p:cNvSpPr/>
          <p:nvPr>
            <p:ph type="body" sz="quarter" idx="1"/>
          </p:nvPr>
        </p:nvSpPr>
        <p:spPr>
          <a:prstGeom prst="rect">
            <a:avLst/>
          </a:prstGeom>
        </p:spPr>
        <p:txBody>
          <a:bodyPr/>
          <a:lstStyle>
            <a:lvl1pPr defTabSz="914400">
              <a:lnSpc>
                <a:spcPct val="100000"/>
              </a:lnSpc>
              <a:spcBef>
                <a:spcPts val="300"/>
              </a:spcBef>
              <a:defRPr sz="1100">
                <a:latin typeface="Arial"/>
                <a:ea typeface="Arial"/>
                <a:cs typeface="Arial"/>
                <a:sym typeface="Arial"/>
              </a:defRPr>
            </a:lvl1pPr>
          </a:lstStyle>
          <a:p>
            <a:pPr/>
            <a:r>
              <a:t>Now take it away.    And count to 3…</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Shape 311"/>
          <p:cNvSpPr/>
          <p:nvPr>
            <p:ph type="sldImg"/>
          </p:nvPr>
        </p:nvSpPr>
        <p:spPr>
          <a:prstGeom prst="rect">
            <a:avLst/>
          </a:prstGeom>
        </p:spPr>
        <p:txBody>
          <a:bodyPr/>
          <a:lstStyle/>
          <a:p>
            <a:pPr/>
          </a:p>
        </p:txBody>
      </p:sp>
      <p:sp>
        <p:nvSpPr>
          <p:cNvPr id="312" name="Shape 312"/>
          <p:cNvSpPr/>
          <p:nvPr>
            <p:ph type="body" sz="quarter" idx="1"/>
          </p:nvPr>
        </p:nvSpPr>
        <p:spPr>
          <a:prstGeom prst="rect">
            <a:avLst/>
          </a:prstGeom>
        </p:spPr>
        <p:txBody>
          <a:bodyPr/>
          <a:lstStyle>
            <a:lvl1pPr defTabSz="914400">
              <a:lnSpc>
                <a:spcPct val="100000"/>
              </a:lnSpc>
              <a:spcBef>
                <a:spcPts val="300"/>
              </a:spcBef>
              <a:defRPr sz="1100">
                <a:latin typeface="Arial"/>
                <a:ea typeface="Arial"/>
                <a:cs typeface="Arial"/>
                <a:sym typeface="Arial"/>
              </a:defRPr>
            </a:lvl1pPr>
          </a:lstStyle>
          <a:p>
            <a:pPr/>
            <a:r>
              <a:t>Now take it away.    And count to 3…</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Shape 316"/>
          <p:cNvSpPr/>
          <p:nvPr>
            <p:ph type="sldImg"/>
          </p:nvPr>
        </p:nvSpPr>
        <p:spPr>
          <a:prstGeom prst="rect">
            <a:avLst/>
          </a:prstGeom>
        </p:spPr>
        <p:txBody>
          <a:bodyPr/>
          <a:lstStyle/>
          <a:p>
            <a:pPr/>
          </a:p>
        </p:txBody>
      </p:sp>
      <p:sp>
        <p:nvSpPr>
          <p:cNvPr id="317" name="Shape 317"/>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For example, what can you see from this 2D image? Hardly anything interesting, right?</a:t>
            </a:r>
          </a:p>
          <a:p>
            <a:pPr defTabSz="914400">
              <a:lnSpc>
                <a:spcPct val="100000"/>
              </a:lnSpc>
              <a:spcBef>
                <a:spcPts val="300"/>
              </a:spcBef>
              <a:defRPr sz="1100">
                <a:latin typeface="Trebuchet MS"/>
                <a:ea typeface="Trebuchet MS"/>
                <a:cs typeface="Trebuchet MS"/>
                <a:sym typeface="Trebuchet MS"/>
              </a:defRPr>
            </a:pPr>
            <a:r>
              <a:t>How about now? This is because our world is dynamic and the most interesting information is stored in motion.</a:t>
            </a:r>
          </a:p>
          <a:p>
            <a:pPr defTabSz="914400">
              <a:lnSpc>
                <a:spcPct val="100000"/>
              </a:lnSpc>
              <a:spcBef>
                <a:spcPts val="300"/>
              </a:spcBef>
              <a:defRPr sz="1100">
                <a:latin typeface="Trebuchet MS"/>
                <a:ea typeface="Trebuchet MS"/>
                <a:cs typeface="Trebuchet MS"/>
                <a:sym typeface="Trebuchet MS"/>
              </a:defRPr>
            </a:pPr>
          </a:p>
          <a:p>
            <a:pPr defTabSz="914400">
              <a:lnSpc>
                <a:spcPct val="100000"/>
              </a:lnSpc>
              <a:spcBef>
                <a:spcPts val="300"/>
              </a:spcBef>
              <a:defRPr sz="1100">
                <a:latin typeface="Trebuchet MS"/>
                <a:ea typeface="Trebuchet MS"/>
                <a:cs typeface="Trebuchet MS"/>
                <a:sym typeface="Trebuchet MS"/>
              </a:defRPr>
            </a:pPr>
            <a:r>
              <a:t>Chicken head tracking https://www.youtube.com/watch?v=_dPlkFPowCc</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Shape 341"/>
          <p:cNvSpPr/>
          <p:nvPr>
            <p:ph type="sldImg"/>
          </p:nvPr>
        </p:nvSpPr>
        <p:spPr>
          <a:prstGeom prst="rect">
            <a:avLst/>
          </a:prstGeom>
        </p:spPr>
        <p:txBody>
          <a:bodyPr/>
          <a:lstStyle/>
          <a:p>
            <a:pPr/>
          </a:p>
        </p:txBody>
      </p:sp>
      <p:sp>
        <p:nvSpPr>
          <p:cNvPr id="342" name="Shape 342"/>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Optical flow is enabling technology to explore the opportunities in video, </a:t>
            </a:r>
          </a:p>
          <a:p>
            <a:pPr defTabSz="914400">
              <a:lnSpc>
                <a:spcPct val="100000"/>
              </a:lnSpc>
              <a:spcBef>
                <a:spcPts val="300"/>
              </a:spcBef>
              <a:defRPr sz="1100">
                <a:latin typeface="Trebuchet MS"/>
                <a:ea typeface="Trebuchet MS"/>
                <a:cs typeface="Trebuchet MS"/>
                <a:sym typeface="Trebuchet MS"/>
              </a:defRPr>
            </a:pPr>
            <a:r>
              <a:t>because it provides the motion information and highlights the dynamics of the scene</a:t>
            </a:r>
          </a:p>
          <a:p>
            <a:pPr defTabSz="914400">
              <a:lnSpc>
                <a:spcPct val="100000"/>
              </a:lnSpc>
              <a:spcBef>
                <a:spcPts val="300"/>
              </a:spcBef>
              <a:defRPr sz="1100">
                <a:latin typeface="Trebuchet MS"/>
                <a:ea typeface="Trebuchet MS"/>
                <a:cs typeface="Trebuchet MS"/>
                <a:sym typeface="Trebuchet MS"/>
              </a:defRPr>
            </a:pPr>
          </a:p>
          <a:p>
            <a:pPr defTabSz="914400">
              <a:lnSpc>
                <a:spcPct val="100000"/>
              </a:lnSpc>
              <a:spcBef>
                <a:spcPts val="300"/>
              </a:spcBef>
              <a:defRPr sz="1100">
                <a:latin typeface="Trebuchet MS"/>
                <a:ea typeface="Trebuchet MS"/>
                <a:cs typeface="Trebuchet MS"/>
                <a:sym typeface="Trebuchet MS"/>
              </a:defRPr>
            </a:pPr>
            <a:r>
              <a:t>Now let’s see formally the optical flow estimation problem. </a:t>
            </a:r>
          </a:p>
          <a:p>
            <a:pPr defTabSz="914400">
              <a:lnSpc>
                <a:spcPct val="100000"/>
              </a:lnSpc>
              <a:spcBef>
                <a:spcPts val="300"/>
              </a:spcBef>
              <a:defRPr sz="1100">
                <a:latin typeface="Trebuchet MS"/>
                <a:ea typeface="Trebuchet MS"/>
                <a:cs typeface="Trebuchet MS"/>
                <a:sym typeface="Trebuchet MS"/>
              </a:defRPr>
            </a:pPr>
            <a:r>
              <a:t>The goal of is to predict a 2D motion vector for every pixel, as shown in this color plot.</a:t>
            </a:r>
          </a:p>
          <a:p>
            <a:pPr defTabSz="914400">
              <a:lnSpc>
                <a:spcPct val="100000"/>
              </a:lnSpc>
              <a:spcBef>
                <a:spcPts val="300"/>
              </a:spcBef>
              <a:defRPr sz="1100">
                <a:latin typeface="Trebuchet MS"/>
                <a:ea typeface="Trebuchet MS"/>
                <a:cs typeface="Trebuchet MS"/>
                <a:sym typeface="Trebuchet MS"/>
              </a:defRPr>
            </a:pPr>
            <a:r>
              <a:t>Hue: direction. Saturation magnitude.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 name="Shape 464"/>
          <p:cNvSpPr/>
          <p:nvPr>
            <p:ph type="sldImg"/>
          </p:nvPr>
        </p:nvSpPr>
        <p:spPr>
          <a:prstGeom prst="rect">
            <a:avLst/>
          </a:prstGeom>
        </p:spPr>
        <p:txBody>
          <a:bodyPr/>
          <a:lstStyle/>
          <a:p>
            <a:pPr/>
          </a:p>
        </p:txBody>
      </p:sp>
      <p:sp>
        <p:nvSpPr>
          <p:cNvPr id="465" name="Shape 465"/>
          <p:cNvSpPr/>
          <p:nvPr>
            <p:ph type="body" sz="quarter" idx="1"/>
          </p:nvPr>
        </p:nvSpPr>
        <p:spPr>
          <a:prstGeom prst="rect">
            <a:avLst/>
          </a:prstGeom>
        </p:spPr>
        <p:txBody>
          <a:bodyPr/>
          <a:lstStyle>
            <a:lvl1pPr defTabSz="914400">
              <a:lnSpc>
                <a:spcPct val="100000"/>
              </a:lnSpc>
              <a:spcBef>
                <a:spcPts val="300"/>
              </a:spcBef>
              <a:defRPr sz="1100">
                <a:latin typeface="Trebuchet MS"/>
                <a:ea typeface="Trebuchet MS"/>
                <a:cs typeface="Trebuchet MS"/>
                <a:sym typeface="Trebuchet MS"/>
              </a:defRPr>
            </a:lvl1pPr>
          </a:lstStyle>
          <a:p>
            <a:pPr/>
            <a:r>
              <a:t>NeruIPS paper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Shape 470"/>
          <p:cNvSpPr/>
          <p:nvPr>
            <p:ph type="sldImg"/>
          </p:nvPr>
        </p:nvSpPr>
        <p:spPr>
          <a:prstGeom prst="rect">
            <a:avLst/>
          </a:prstGeom>
        </p:spPr>
        <p:txBody>
          <a:bodyPr/>
          <a:lstStyle/>
          <a:p>
            <a:pPr/>
          </a:p>
        </p:txBody>
      </p:sp>
      <p:sp>
        <p:nvSpPr>
          <p:cNvPr id="471" name="Shape 471"/>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https://www.newworldencyclopedia.org/entry/Barberpole_illusion</a:t>
            </a:r>
          </a:p>
          <a:p>
            <a:pPr defTabSz="914400">
              <a:lnSpc>
                <a:spcPct val="100000"/>
              </a:lnSpc>
              <a:spcBef>
                <a:spcPts val="300"/>
              </a:spcBef>
              <a:defRPr sz="1100">
                <a:latin typeface="Trebuchet MS"/>
                <a:ea typeface="Trebuchet MS"/>
                <a:cs typeface="Trebuchet MS"/>
                <a:sym typeface="Trebuchet MS"/>
              </a:defRPr>
            </a:pPr>
            <a:r>
              <a:t>TODO: check solutions by flow methods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5" name="Shape 525"/>
          <p:cNvSpPr/>
          <p:nvPr>
            <p:ph type="sldImg"/>
          </p:nvPr>
        </p:nvSpPr>
        <p:spPr>
          <a:prstGeom prst="rect">
            <a:avLst/>
          </a:prstGeom>
        </p:spPr>
        <p:txBody>
          <a:bodyPr/>
          <a:lstStyle/>
          <a:p>
            <a:pPr/>
          </a:p>
        </p:txBody>
      </p:sp>
      <p:sp>
        <p:nvSpPr>
          <p:cNvPr id="526" name="Shape 526"/>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What is the problem? L2, formulation, optimization? </a:t>
            </a:r>
          </a:p>
          <a:p>
            <a:pPr defTabSz="914400">
              <a:lnSpc>
                <a:spcPct val="100000"/>
              </a:lnSpc>
              <a:spcBef>
                <a:spcPts val="300"/>
              </a:spcBef>
              <a:defRPr sz="1100">
                <a:latin typeface="Trebuchet MS"/>
                <a:ea typeface="Trebuchet MS"/>
                <a:cs typeface="Trebuchet MS"/>
                <a:sym typeface="Trebuchet MS"/>
              </a:defRPr>
            </a:pPr>
            <a:r>
              <a:t>Audience is the experts.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3" name="Shape 603"/>
          <p:cNvSpPr/>
          <p:nvPr>
            <p:ph type="sldImg"/>
          </p:nvPr>
        </p:nvSpPr>
        <p:spPr>
          <a:prstGeom prst="rect">
            <a:avLst/>
          </a:prstGeom>
        </p:spPr>
        <p:txBody>
          <a:bodyPr/>
          <a:lstStyle/>
          <a:p>
            <a:pPr/>
          </a:p>
        </p:txBody>
      </p:sp>
      <p:sp>
        <p:nvSpPr>
          <p:cNvPr id="604" name="Shape 604"/>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We use normalized cross correlation to compare patches. </a:t>
            </a:r>
          </a:p>
          <a:p>
            <a:pPr defTabSz="914400">
              <a:lnSpc>
                <a:spcPct val="100000"/>
              </a:lnSpc>
              <a:spcBef>
                <a:spcPts val="300"/>
              </a:spcBef>
              <a:defRPr sz="1100">
                <a:latin typeface="Trebuchet MS"/>
                <a:ea typeface="Trebuchet MS"/>
                <a:cs typeface="Trebuchet MS"/>
                <a:sym typeface="Trebuchet MS"/>
              </a:defRPr>
            </a:pPr>
            <a:r>
              <a:t>This actually constructs the cost volume.</a:t>
            </a:r>
          </a:p>
          <a:p>
            <a:pPr defTabSz="914400">
              <a:lnSpc>
                <a:spcPct val="100000"/>
              </a:lnSpc>
              <a:spcBef>
                <a:spcPts val="300"/>
              </a:spcBef>
              <a:defRPr sz="1100">
                <a:latin typeface="Trebuchet MS"/>
                <a:ea typeface="Trebuchet MS"/>
                <a:cs typeface="Trebuchet MS"/>
                <a:sym typeface="Trebuchet MS"/>
              </a:defRPr>
            </a:pPr>
            <a:r>
              <a:t>It is widely used for stereo matching. </a:t>
            </a:r>
          </a:p>
          <a:p>
            <a:pPr defTabSz="914400">
              <a:lnSpc>
                <a:spcPct val="100000"/>
              </a:lnSpc>
              <a:spcBef>
                <a:spcPts val="300"/>
              </a:spcBef>
              <a:defRPr sz="1100">
                <a:latin typeface="Trebuchet MS"/>
                <a:ea typeface="Trebuchet MS"/>
                <a:cs typeface="Trebuchet MS"/>
                <a:sym typeface="Trebuchet MS"/>
              </a:defRPr>
            </a:pPr>
            <a:r>
              <a:t>It stores the “cost”, or similarity, of every motion vector for the current pixel.</a:t>
            </a:r>
          </a:p>
          <a:p>
            <a:pPr defTabSz="914400">
              <a:lnSpc>
                <a:spcPct val="100000"/>
              </a:lnSpc>
              <a:spcBef>
                <a:spcPts val="300"/>
              </a:spcBef>
              <a:defRPr sz="1100">
                <a:latin typeface="Trebuchet MS"/>
                <a:ea typeface="Trebuchet MS"/>
                <a:cs typeface="Trebuchet MS"/>
                <a:sym typeface="Trebuchet MS"/>
              </a:defRPr>
            </a:pPr>
            <a:r>
              <a:t>We can see that there is peak around the correct motion</a:t>
            </a:r>
          </a:p>
          <a:p>
            <a:pPr defTabSz="914400">
              <a:lnSpc>
                <a:spcPct val="100000"/>
              </a:lnSpc>
              <a:spcBef>
                <a:spcPts val="300"/>
              </a:spcBef>
              <a:defRPr sz="1100">
                <a:latin typeface="Trebuchet MS"/>
                <a:ea typeface="Trebuchet MS"/>
                <a:cs typeface="Trebuchet MS"/>
                <a:sym typeface="Trebuchet MS"/>
              </a:defRPr>
            </a:pPr>
            <a:r>
              <a:t>TODO: ADD example for 1 pixel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0" name="Shape 620"/>
          <p:cNvSpPr/>
          <p:nvPr>
            <p:ph type="sldImg"/>
          </p:nvPr>
        </p:nvSpPr>
        <p:spPr>
          <a:prstGeom prst="rect">
            <a:avLst/>
          </a:prstGeom>
        </p:spPr>
        <p:txBody>
          <a:bodyPr/>
          <a:lstStyle/>
          <a:p>
            <a:pPr/>
          </a:p>
        </p:txBody>
      </p:sp>
      <p:sp>
        <p:nvSpPr>
          <p:cNvPr id="621" name="Shape 621"/>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One issue is the computation. </a:t>
            </a:r>
          </a:p>
          <a:p>
            <a:pPr defTabSz="914400">
              <a:lnSpc>
                <a:spcPct val="100000"/>
              </a:lnSpc>
              <a:spcBef>
                <a:spcPts val="300"/>
              </a:spcBef>
              <a:defRPr sz="1100">
                <a:latin typeface="Trebuchet MS"/>
                <a:ea typeface="Trebuchet MS"/>
                <a:cs typeface="Trebuchet MS"/>
                <a:sym typeface="Trebuchet MS"/>
              </a:defRPr>
            </a:pPr>
            <a:r>
              <a:t>Let’s look at the search range for stereo. It’s along a 1D line.</a:t>
            </a:r>
          </a:p>
          <a:p>
            <a:pPr defTabSz="914400">
              <a:lnSpc>
                <a:spcPct val="100000"/>
              </a:lnSpc>
              <a:spcBef>
                <a:spcPts val="300"/>
              </a:spcBef>
              <a:defRPr sz="1100">
                <a:latin typeface="Trebuchet MS"/>
                <a:ea typeface="Trebuchet MS"/>
                <a:cs typeface="Trebuchet MS"/>
                <a:sym typeface="Trebuchet MS"/>
              </a:defRPr>
            </a:pPr>
            <a:r>
              <a:t>However, for flow, the search range is for the whole image and very large. </a:t>
            </a:r>
          </a:p>
          <a:p>
            <a:pPr defTabSz="914400">
              <a:lnSpc>
                <a:spcPct val="100000"/>
              </a:lnSpc>
              <a:spcBef>
                <a:spcPts val="300"/>
              </a:spcBef>
              <a:defRPr sz="1100">
                <a:latin typeface="Trebuchet MS"/>
                <a:ea typeface="Trebuchet MS"/>
                <a:cs typeface="Trebuchet MS"/>
                <a:sym typeface="Trebuchet MS"/>
              </a:defRPr>
            </a:pPr>
            <a:r>
              <a:t>This is one bottleneck for several recent work that uses cost volume for flow, including FlowNet.</a:t>
            </a:r>
          </a:p>
          <a:p>
            <a:pPr defTabSz="914400">
              <a:lnSpc>
                <a:spcPct val="100000"/>
              </a:lnSpc>
              <a:spcBef>
                <a:spcPts val="300"/>
              </a:spcBef>
              <a:defRPr sz="1100">
                <a:latin typeface="Trebuchet MS"/>
                <a:ea typeface="Trebuchet MS"/>
                <a:cs typeface="Trebuchet MS"/>
                <a:sym typeface="Trebuchet MS"/>
              </a:defRPr>
            </a:pPr>
          </a:p>
          <a:p>
            <a:pPr defTabSz="914400">
              <a:lnSpc>
                <a:spcPct val="100000"/>
              </a:lnSpc>
              <a:spcBef>
                <a:spcPts val="300"/>
              </a:spcBef>
              <a:defRPr sz="1100">
                <a:latin typeface="Trebuchet MS"/>
                <a:ea typeface="Trebuchet MS"/>
                <a:cs typeface="Trebuchet MS"/>
                <a:sym typeface="Trebuchet MS"/>
              </a:defRPr>
            </a:pPr>
            <a:r>
              <a:t>EXPLAIN SETUP OF STEREO; TWO CAMERAS, TWO FRAMES,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5" name="Shape 655"/>
          <p:cNvSpPr/>
          <p:nvPr>
            <p:ph type="sldImg"/>
          </p:nvPr>
        </p:nvSpPr>
        <p:spPr>
          <a:prstGeom prst="rect">
            <a:avLst/>
          </a:prstGeom>
        </p:spPr>
        <p:txBody>
          <a:bodyPr/>
          <a:lstStyle/>
          <a:p>
            <a:pPr/>
          </a:p>
        </p:txBody>
      </p:sp>
      <p:sp>
        <p:nvSpPr>
          <p:cNvPr id="656" name="Shape 656"/>
          <p:cNvSpPr/>
          <p:nvPr>
            <p:ph type="body" sz="quarter" idx="1"/>
          </p:nvPr>
        </p:nvSpPr>
        <p:spPr>
          <a:prstGeom prst="rect">
            <a:avLst/>
          </a:prstGeom>
        </p:spPr>
        <p:txBody>
          <a:bodyPr/>
          <a:lstStyle>
            <a:lvl1pPr defTabSz="914400">
              <a:lnSpc>
                <a:spcPct val="100000"/>
              </a:lnSpc>
              <a:spcBef>
                <a:spcPts val="300"/>
              </a:spcBef>
              <a:defRPr sz="1100">
                <a:latin typeface="Arial"/>
                <a:ea typeface="Arial"/>
                <a:cs typeface="Arial"/>
                <a:sym typeface="Arial"/>
              </a:defRPr>
            </a:lvl1pPr>
          </a:lstStyle>
          <a:p>
            <a:pPr/>
            <a:r>
              <a:t>Which direction to go: top to bottom or bottom to top?</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7" name="Shape 687"/>
          <p:cNvSpPr/>
          <p:nvPr>
            <p:ph type="sldImg"/>
          </p:nvPr>
        </p:nvSpPr>
        <p:spPr>
          <a:prstGeom prst="rect">
            <a:avLst/>
          </a:prstGeom>
        </p:spPr>
        <p:txBody>
          <a:bodyPr/>
          <a:lstStyle/>
          <a:p>
            <a:pPr/>
          </a:p>
        </p:txBody>
      </p:sp>
      <p:sp>
        <p:nvSpPr>
          <p:cNvPr id="688" name="Shape 688"/>
          <p:cNvSpPr/>
          <p:nvPr>
            <p:ph type="body" sz="quarter" idx="1"/>
          </p:nvPr>
        </p:nvSpPr>
        <p:spPr>
          <a:prstGeom prst="rect">
            <a:avLst/>
          </a:prstGeom>
        </p:spPr>
        <p:txBody>
          <a:bodyPr/>
          <a:lstStyle>
            <a:lvl1pPr defTabSz="914400">
              <a:lnSpc>
                <a:spcPct val="100000"/>
              </a:lnSpc>
              <a:spcBef>
                <a:spcPts val="300"/>
              </a:spcBef>
              <a:defRPr sz="1100">
                <a:latin typeface="Arial"/>
                <a:ea typeface="Arial"/>
                <a:cs typeface="Arial"/>
                <a:sym typeface="Arial"/>
              </a:defRPr>
            </a:lvl1pPr>
          </a:lstStyle>
          <a:p>
            <a:pPr/>
            <a:r>
              <a:t>Which direction to go: top to bottom or bottom to top?</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3" name="Shape 713"/>
          <p:cNvSpPr/>
          <p:nvPr>
            <p:ph type="sldImg"/>
          </p:nvPr>
        </p:nvSpPr>
        <p:spPr>
          <a:prstGeom prst="rect">
            <a:avLst/>
          </a:prstGeom>
        </p:spPr>
        <p:txBody>
          <a:bodyPr/>
          <a:lstStyle/>
          <a:p>
            <a:pPr/>
          </a:p>
        </p:txBody>
      </p:sp>
      <p:sp>
        <p:nvSpPr>
          <p:cNvPr id="714" name="Shape 714"/>
          <p:cNvSpPr/>
          <p:nvPr>
            <p:ph type="body" sz="quarter" idx="1"/>
          </p:nvPr>
        </p:nvSpPr>
        <p:spPr>
          <a:prstGeom prst="rect">
            <a:avLst/>
          </a:prstGeom>
        </p:spPr>
        <p:txBody>
          <a:bodyPr/>
          <a:lstStyle/>
          <a:p>
            <a:pPr/>
            <a:r>
              <a:t>https://geoml.github.io/Lectures/L5_Shape_Representation.pdf</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3" name="Shape 733"/>
          <p:cNvSpPr/>
          <p:nvPr>
            <p:ph type="sldImg"/>
          </p:nvPr>
        </p:nvSpPr>
        <p:spPr>
          <a:prstGeom prst="rect">
            <a:avLst/>
          </a:prstGeom>
        </p:spPr>
        <p:txBody>
          <a:bodyPr/>
          <a:lstStyle/>
          <a:p>
            <a:pPr/>
          </a:p>
        </p:txBody>
      </p:sp>
      <p:sp>
        <p:nvSpPr>
          <p:cNvPr id="734" name="Shape 734"/>
          <p:cNvSpPr/>
          <p:nvPr>
            <p:ph type="body" sz="quarter" idx="1"/>
          </p:nvPr>
        </p:nvSpPr>
        <p:spPr>
          <a:prstGeom prst="rect">
            <a:avLst/>
          </a:prstGeom>
        </p:spPr>
        <p:txBody>
          <a:bodyPr/>
          <a:lstStyle>
            <a:lvl1pPr defTabSz="914400">
              <a:lnSpc>
                <a:spcPct val="100000"/>
              </a:lnSpc>
              <a:spcBef>
                <a:spcPts val="300"/>
              </a:spcBef>
              <a:defRPr sz="1100">
                <a:latin typeface="Trebuchet MS"/>
                <a:ea typeface="Trebuchet MS"/>
                <a:cs typeface="Trebuchet MS"/>
                <a:sym typeface="Trebuchet MS"/>
              </a:defRPr>
            </a:lvl1pPr>
          </a:lstStyle>
          <a:p>
            <a:pPr/>
            <a:r>
              <a:t>TODO: replace with car examples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8" name="Shape 788"/>
          <p:cNvSpPr/>
          <p:nvPr>
            <p:ph type="sldImg"/>
          </p:nvPr>
        </p:nvSpPr>
        <p:spPr>
          <a:prstGeom prst="rect">
            <a:avLst/>
          </a:prstGeom>
        </p:spPr>
        <p:txBody>
          <a:bodyPr/>
          <a:lstStyle/>
          <a:p>
            <a:pPr/>
          </a:p>
        </p:txBody>
      </p:sp>
      <p:sp>
        <p:nvSpPr>
          <p:cNvPr id="789" name="Shape 789"/>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Shown: Ce’s implementation </a:t>
            </a:r>
          </a:p>
          <a:p>
            <a:pPr defTabSz="914400">
              <a:lnSpc>
                <a:spcPct val="100000"/>
              </a:lnSpc>
              <a:spcBef>
                <a:spcPts val="300"/>
              </a:spcBef>
              <a:defRPr sz="1100">
                <a:latin typeface="Trebuchet MS"/>
                <a:ea typeface="Trebuchet MS"/>
                <a:cs typeface="Trebuchet MS"/>
                <a:sym typeface="Trebuchet MS"/>
              </a:defRPr>
            </a:pPr>
            <a:r>
              <a:t>Hidden: mine implementation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9" name="Shape 819"/>
          <p:cNvSpPr/>
          <p:nvPr>
            <p:ph type="sldImg"/>
          </p:nvPr>
        </p:nvSpPr>
        <p:spPr>
          <a:prstGeom prst="rect">
            <a:avLst/>
          </a:prstGeom>
        </p:spPr>
        <p:txBody>
          <a:bodyPr/>
          <a:lstStyle/>
          <a:p>
            <a:pPr/>
          </a:p>
        </p:txBody>
      </p:sp>
      <p:sp>
        <p:nvSpPr>
          <p:cNvPr id="820" name="Shape 820"/>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Shown: Ce’s implementation </a:t>
            </a:r>
          </a:p>
          <a:p>
            <a:pPr defTabSz="914400">
              <a:lnSpc>
                <a:spcPct val="100000"/>
              </a:lnSpc>
              <a:spcBef>
                <a:spcPts val="300"/>
              </a:spcBef>
              <a:defRPr sz="1100">
                <a:latin typeface="Trebuchet MS"/>
                <a:ea typeface="Trebuchet MS"/>
                <a:cs typeface="Trebuchet MS"/>
                <a:sym typeface="Trebuchet MS"/>
              </a:defRPr>
            </a:pPr>
            <a:r>
              <a:t>Hidden: mine implementation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0" name="Shape 830"/>
          <p:cNvSpPr/>
          <p:nvPr>
            <p:ph type="sldImg"/>
          </p:nvPr>
        </p:nvSpPr>
        <p:spPr>
          <a:prstGeom prst="rect">
            <a:avLst/>
          </a:prstGeom>
        </p:spPr>
        <p:txBody>
          <a:bodyPr/>
          <a:lstStyle/>
          <a:p>
            <a:pPr/>
          </a:p>
        </p:txBody>
      </p:sp>
      <p:sp>
        <p:nvSpPr>
          <p:cNvPr id="831" name="Shape 831"/>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TODO: add visual explanations of techniques</a:t>
            </a:r>
          </a:p>
          <a:p>
            <a:pPr defTabSz="914400">
              <a:lnSpc>
                <a:spcPct val="100000"/>
              </a:lnSpc>
              <a:spcBef>
                <a:spcPts val="300"/>
              </a:spcBef>
              <a:defRPr sz="1100">
                <a:latin typeface="Trebuchet MS"/>
                <a:ea typeface="Trebuchet MS"/>
                <a:cs typeface="Trebuchet MS"/>
                <a:sym typeface="Trebuchet MS"/>
              </a:defRPr>
            </a:pPr>
          </a:p>
          <a:p>
            <a:pPr defTabSz="914400">
              <a:lnSpc>
                <a:spcPct val="100000"/>
              </a:lnSpc>
              <a:spcBef>
                <a:spcPts val="300"/>
              </a:spcBef>
              <a:defRPr sz="1100">
                <a:latin typeface="Trebuchet MS"/>
                <a:ea typeface="Trebuchet MS"/>
                <a:cs typeface="Trebuchet MS"/>
                <a:sym typeface="Trebuchet MS"/>
              </a:defRPr>
            </a:pPr>
            <a:r>
              <a:t>Use car example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0" name="Shape 850"/>
          <p:cNvSpPr/>
          <p:nvPr>
            <p:ph type="sldImg"/>
          </p:nvPr>
        </p:nvSpPr>
        <p:spPr>
          <a:prstGeom prst="rect">
            <a:avLst/>
          </a:prstGeom>
        </p:spPr>
        <p:txBody>
          <a:bodyPr/>
          <a:lstStyle/>
          <a:p>
            <a:pPr/>
          </a:p>
        </p:txBody>
      </p:sp>
      <p:sp>
        <p:nvSpPr>
          <p:cNvPr id="851" name="Shape 851"/>
          <p:cNvSpPr/>
          <p:nvPr>
            <p:ph type="body" sz="quarter" idx="1"/>
          </p:nvPr>
        </p:nvSpPr>
        <p:spPr>
          <a:prstGeom prst="rect">
            <a:avLst/>
          </a:prstGeom>
        </p:spPr>
        <p:txBody>
          <a:bodyPr/>
          <a:lstStyle/>
          <a:p>
            <a:pPr defTabSz="914400">
              <a:lnSpc>
                <a:spcPct val="100000"/>
              </a:lnSpc>
              <a:spcBef>
                <a:spcPts val="300"/>
              </a:spcBef>
              <a:defRPr sz="1100">
                <a:latin typeface="Trebuchet MS"/>
                <a:ea typeface="Trebuchet MS"/>
                <a:cs typeface="Trebuchet MS"/>
                <a:sym typeface="Trebuchet MS"/>
              </a:defRPr>
            </a:pPr>
            <a:r>
              <a:t>There are many challenges, such as large motion and motion blur, …</a:t>
            </a:r>
          </a:p>
          <a:p>
            <a:pPr defTabSz="914400">
              <a:lnSpc>
                <a:spcPct val="100000"/>
              </a:lnSpc>
              <a:spcBef>
                <a:spcPts val="300"/>
              </a:spcBef>
              <a:defRPr sz="1100">
                <a:latin typeface="Trebuchet MS"/>
                <a:ea typeface="Trebuchet MS"/>
                <a:cs typeface="Trebuchet MS"/>
                <a:sym typeface="Trebuchet MS"/>
              </a:defRPr>
            </a:pPr>
          </a:p>
          <a:p>
            <a:pPr defTabSz="914400">
              <a:lnSpc>
                <a:spcPct val="100000"/>
              </a:lnSpc>
              <a:spcBef>
                <a:spcPts val="300"/>
              </a:spcBef>
              <a:defRPr sz="1100">
                <a:latin typeface="Trebuchet MS"/>
                <a:ea typeface="Trebuchet MS"/>
                <a:cs typeface="Trebuchet MS"/>
                <a:sym typeface="Trebuchet MS"/>
              </a:defRPr>
            </a:pPr>
            <a:r>
              <a:t>Show results by Classic+NL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1" name="Shape 871"/>
          <p:cNvSpPr/>
          <p:nvPr>
            <p:ph type="sldImg"/>
          </p:nvPr>
        </p:nvSpPr>
        <p:spPr>
          <a:prstGeom prst="rect">
            <a:avLst/>
          </a:prstGeom>
        </p:spPr>
        <p:txBody>
          <a:bodyPr/>
          <a:lstStyle/>
          <a:p>
            <a:pPr/>
          </a:p>
        </p:txBody>
      </p:sp>
      <p:sp>
        <p:nvSpPr>
          <p:cNvPr id="872" name="Shape 872"/>
          <p:cNvSpPr/>
          <p:nvPr>
            <p:ph type="body" sz="quarter" idx="1"/>
          </p:nvPr>
        </p:nvSpPr>
        <p:spPr>
          <a:prstGeom prst="rect">
            <a:avLst/>
          </a:prstGeom>
        </p:spPr>
        <p:txBody>
          <a:bodyPr/>
          <a:lstStyle>
            <a:lvl1pPr defTabSz="914400">
              <a:lnSpc>
                <a:spcPct val="100000"/>
              </a:lnSpc>
              <a:spcBef>
                <a:spcPts val="300"/>
              </a:spcBef>
              <a:defRPr sz="1100">
                <a:latin typeface="Trebuchet MS"/>
                <a:ea typeface="Trebuchet MS"/>
                <a:cs typeface="Trebuchet MS"/>
                <a:sym typeface="Trebuchet MS"/>
              </a:defRPr>
            </a:lvl1pPr>
          </a:lstStyle>
          <a:p>
            <a:pPr/>
            <a:r>
              <a:t>Show visual examples about key concepts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2" name="Shape 882"/>
          <p:cNvSpPr/>
          <p:nvPr>
            <p:ph type="sldImg"/>
          </p:nvPr>
        </p:nvSpPr>
        <p:spPr>
          <a:prstGeom prst="rect">
            <a:avLst/>
          </a:prstGeom>
        </p:spPr>
        <p:txBody>
          <a:bodyPr/>
          <a:lstStyle/>
          <a:p>
            <a:pPr/>
          </a:p>
        </p:txBody>
      </p:sp>
      <p:sp>
        <p:nvSpPr>
          <p:cNvPr id="883" name="Shape 883"/>
          <p:cNvSpPr/>
          <p:nvPr>
            <p:ph type="body" sz="quarter" idx="1"/>
          </p:nvPr>
        </p:nvSpPr>
        <p:spPr>
          <a:prstGeom prst="rect">
            <a:avLst/>
          </a:prstGeom>
        </p:spPr>
        <p:txBody>
          <a:bodyPr/>
          <a:lstStyle>
            <a:lvl1pPr defTabSz="914400">
              <a:lnSpc>
                <a:spcPct val="100000"/>
              </a:lnSpc>
              <a:spcBef>
                <a:spcPts val="300"/>
              </a:spcBef>
              <a:defRPr sz="1100">
                <a:latin typeface="Trebuchet MS"/>
                <a:ea typeface="Trebuchet MS"/>
                <a:cs typeface="Trebuchet MS"/>
                <a:sym typeface="Trebuchet MS"/>
              </a:defRPr>
            </a:lvl1pPr>
          </a:lstStyle>
          <a:p>
            <a:pPr/>
            <a:r>
              <a:t>Show visual examples about key concepts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2" name="Shape 932"/>
          <p:cNvSpPr/>
          <p:nvPr>
            <p:ph type="sldImg"/>
          </p:nvPr>
        </p:nvSpPr>
        <p:spPr>
          <a:prstGeom prst="rect">
            <a:avLst/>
          </a:prstGeom>
        </p:spPr>
        <p:txBody>
          <a:bodyPr/>
          <a:lstStyle/>
          <a:p>
            <a:pPr/>
          </a:p>
        </p:txBody>
      </p:sp>
      <p:sp>
        <p:nvSpPr>
          <p:cNvPr id="933" name="Shape 933"/>
          <p:cNvSpPr/>
          <p:nvPr>
            <p:ph type="body" sz="quarter" idx="1"/>
          </p:nvPr>
        </p:nvSpPr>
        <p:spPr>
          <a:prstGeom prst="rect">
            <a:avLst/>
          </a:prstGeom>
        </p:spPr>
        <p:txBody>
          <a:bodyPr/>
          <a:lstStyle>
            <a:lvl1pPr defTabSz="914400">
              <a:lnSpc>
                <a:spcPct val="100000"/>
              </a:lnSpc>
              <a:spcBef>
                <a:spcPts val="300"/>
              </a:spcBef>
              <a:defRPr sz="1100">
                <a:latin typeface="Trebuchet MS"/>
                <a:ea typeface="Trebuchet MS"/>
                <a:cs typeface="Trebuchet MS"/>
                <a:sym typeface="Trebuchet MS"/>
              </a:defRPr>
            </a:lvl1pPr>
          </a:lstStyle>
          <a:p>
            <a:pPr/>
            <a:r>
              <a:t>Sintel, KITTI, Middlebury, VIPER, HD1K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1778000" y="2298700"/>
            <a:ext cx="20828000" cy="4648200"/>
          </a:xfrm>
          <a:prstGeom prst="rect">
            <a:avLst/>
          </a:prstGeom>
        </p:spPr>
        <p:txBody>
          <a:bodyPr anchor="b"/>
          <a:lstStyle/>
          <a:p>
            <a:pPr/>
            <a:r>
              <a:t>Title Text</a:t>
            </a:r>
          </a:p>
        </p:txBody>
      </p:sp>
      <p:sp>
        <p:nvSpPr>
          <p:cNvPr id="12" name="Body Level One…"/>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View of beach and sea from a grassy sand dune"/>
          <p:cNvSpPr/>
          <p:nvPr>
            <p:ph type="pic" idx="21"/>
          </p:nvPr>
        </p:nvSpPr>
        <p:spPr>
          <a:xfrm>
            <a:off x="3125968" y="-393700"/>
            <a:ext cx="18135601" cy="12090400"/>
          </a:xfrm>
          <a:prstGeom prst="rect">
            <a:avLst/>
          </a:prstGeom>
        </p:spPr>
        <p:txBody>
          <a:bodyPr lIns="91439" tIns="45719" rIns="91439" bIns="45719" anchor="t">
            <a:noAutofit/>
          </a:bodyPr>
          <a:lstStyle/>
          <a:p>
            <a:pPr/>
          </a:p>
        </p:txBody>
      </p:sp>
      <p:sp>
        <p:nvSpPr>
          <p:cNvPr id="21" name="Title Text"/>
          <p:cNvSpPr txBox="1"/>
          <p:nvPr>
            <p:ph type="title"/>
          </p:nvPr>
        </p:nvSpPr>
        <p:spPr>
          <a:xfrm>
            <a:off x="635000" y="9512300"/>
            <a:ext cx="23114000" cy="2006600"/>
          </a:xfrm>
          <a:prstGeom prst="rect">
            <a:avLst/>
          </a:prstGeom>
        </p:spPr>
        <p:txBody>
          <a:bodyPr anchor="b"/>
          <a:lstStyle/>
          <a:p>
            <a:pPr/>
            <a:r>
              <a:t>Title Text</a:t>
            </a:r>
          </a:p>
        </p:txBody>
      </p:sp>
      <p:sp>
        <p:nvSpPr>
          <p:cNvPr id="22" name="Body Level One…"/>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778000" y="4533900"/>
            <a:ext cx="20828000" cy="46482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Heron flying low over a beach with a short fence in the foreground"/>
          <p:cNvSpPr/>
          <p:nvPr>
            <p:ph type="pic" sz="half" idx="21"/>
          </p:nvPr>
        </p:nvSpPr>
        <p:spPr>
          <a:xfrm>
            <a:off x="12827000" y="952500"/>
            <a:ext cx="11468100" cy="11468100"/>
          </a:xfrm>
          <a:prstGeom prst="rect">
            <a:avLst/>
          </a:prstGeom>
        </p:spPr>
        <p:txBody>
          <a:bodyPr lIns="91439" tIns="45719" rIns="91439" bIns="45719" anchor="t">
            <a:noAutofit/>
          </a:bodyPr>
          <a:lstStyle/>
          <a:p>
            <a:pPr/>
          </a:p>
        </p:txBody>
      </p:sp>
      <p:sp>
        <p:nvSpPr>
          <p:cNvPr id="39" name="Title Text"/>
          <p:cNvSpPr txBox="1"/>
          <p:nvPr>
            <p:ph type="title"/>
          </p:nvPr>
        </p:nvSpPr>
        <p:spPr>
          <a:xfrm>
            <a:off x="1651000" y="952500"/>
            <a:ext cx="10223500" cy="5549900"/>
          </a:xfrm>
          <a:prstGeom prst="rect">
            <a:avLst/>
          </a:prstGeom>
        </p:spPr>
        <p:txBody>
          <a:bodyPr anchor="b"/>
          <a:lstStyle>
            <a:lvl1pPr>
              <a:defRPr sz="8400"/>
            </a:lvl1pPr>
          </a:lstStyle>
          <a:p>
            <a:pPr/>
            <a:r>
              <a:t>Title Text</a:t>
            </a:r>
          </a:p>
        </p:txBody>
      </p:sp>
      <p:sp>
        <p:nvSpPr>
          <p:cNvPr id="40" name="Body Level One…"/>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Sandy path between two hills leading to the ocean"/>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Sandy path between two hills leading to the ocean"/>
          <p:cNvSpPr/>
          <p:nvPr>
            <p:ph type="pic" sz="quarter" idx="21"/>
          </p:nvPr>
        </p:nvSpPr>
        <p:spPr>
          <a:xfrm>
            <a:off x="15300325" y="7048500"/>
            <a:ext cx="8324850" cy="5549900"/>
          </a:xfrm>
          <a:prstGeom prst="rect">
            <a:avLst/>
          </a:prstGeom>
        </p:spPr>
        <p:txBody>
          <a:bodyPr lIns="91439" tIns="45719" rIns="91439" bIns="45719" anchor="t">
            <a:noAutofit/>
          </a:bodyPr>
          <a:lstStyle/>
          <a:p>
            <a:pPr/>
          </a:p>
        </p:txBody>
      </p:sp>
      <p:sp>
        <p:nvSpPr>
          <p:cNvPr id="102" name="Heron flying low over a beach with a short fence in the foreground"/>
          <p:cNvSpPr/>
          <p:nvPr>
            <p:ph type="pic" sz="quarter" idx="22"/>
          </p:nvPr>
        </p:nvSpPr>
        <p:spPr>
          <a:xfrm>
            <a:off x="15760700" y="863600"/>
            <a:ext cx="7404100" cy="7404100"/>
          </a:xfrm>
          <a:prstGeom prst="rect">
            <a:avLst/>
          </a:prstGeom>
        </p:spPr>
        <p:txBody>
          <a:bodyPr lIns="91439" tIns="45719" rIns="91439" bIns="45719" anchor="t">
            <a:noAutofit/>
          </a:bodyPr>
          <a:lstStyle/>
          <a:p>
            <a:pPr/>
          </a:p>
        </p:txBody>
      </p:sp>
      <p:sp>
        <p:nvSpPr>
          <p:cNvPr id="103" name="View of beach and sea from a grassy sand dune"/>
          <p:cNvSpPr/>
          <p:nvPr>
            <p:ph type="pic" idx="23"/>
          </p:nvPr>
        </p:nvSpPr>
        <p:spPr>
          <a:xfrm>
            <a:off x="-990600" y="1130300"/>
            <a:ext cx="17202150" cy="11468100"/>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i="1" sz="3200"/>
            </a:lvl1pPr>
          </a:lstStyle>
          <a:p>
            <a:pPr/>
            <a:r>
              <a:t>–Johnny Appleseed</a:t>
            </a:r>
          </a:p>
        </p:txBody>
      </p:sp>
      <p:sp>
        <p:nvSpPr>
          <p:cNvPr id="112" name="“Type a quote here.”"/>
          <p:cNvSpPr txBox="1"/>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“Type a quote here.” </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View of beach and sea from a grassy sand dune"/>
          <p:cNvSpPr/>
          <p:nvPr>
            <p:ph type="pic" idx="21"/>
          </p:nvPr>
        </p:nvSpPr>
        <p:spPr>
          <a:xfrm>
            <a:off x="-50800" y="-1270000"/>
            <a:ext cx="24485600" cy="16323734"/>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body">
    <p:spTree>
      <p:nvGrpSpPr>
        <p:cNvPr id="1" name=""/>
        <p:cNvGrpSpPr/>
        <p:nvPr/>
      </p:nvGrpSpPr>
      <p:grpSpPr>
        <a:xfrm>
          <a:off x="0" y="0"/>
          <a:ext cx="0" cy="0"/>
          <a:chOff x="0" y="0"/>
          <a:chExt cx="0" cy="0"/>
        </a:xfrm>
      </p:grpSpPr>
      <p:sp>
        <p:nvSpPr>
          <p:cNvPr id="135" name="Title Text"/>
          <p:cNvSpPr txBox="1"/>
          <p:nvPr>
            <p:ph type="title"/>
          </p:nvPr>
        </p:nvSpPr>
        <p:spPr>
          <a:xfrm>
            <a:off x="831199" y="1186733"/>
            <a:ext cx="22721602" cy="1527201"/>
          </a:xfrm>
          <a:prstGeom prst="rect">
            <a:avLst/>
          </a:prstGeom>
        </p:spPr>
        <p:txBody>
          <a:bodyPr lIns="203166" tIns="203166" rIns="203166" bIns="203166" anchor="t"/>
          <a:lstStyle>
            <a:lvl1pPr algn="l" defTabSz="914400">
              <a:defRPr sz="7000">
                <a:latin typeface="Arial"/>
                <a:ea typeface="Arial"/>
                <a:cs typeface="Arial"/>
                <a:sym typeface="Arial"/>
              </a:defRPr>
            </a:lvl1pPr>
          </a:lstStyle>
          <a:p>
            <a:pPr/>
            <a:r>
              <a:t>Title Text</a:t>
            </a:r>
          </a:p>
        </p:txBody>
      </p:sp>
      <p:sp>
        <p:nvSpPr>
          <p:cNvPr id="136" name="Body Level One…"/>
          <p:cNvSpPr txBox="1"/>
          <p:nvPr>
            <p:ph type="body" idx="1"/>
          </p:nvPr>
        </p:nvSpPr>
        <p:spPr>
          <a:xfrm>
            <a:off x="831199" y="3073266"/>
            <a:ext cx="22721602" cy="9110402"/>
          </a:xfrm>
          <a:prstGeom prst="rect">
            <a:avLst/>
          </a:prstGeom>
        </p:spPr>
        <p:txBody>
          <a:bodyPr lIns="203166" tIns="203166" rIns="203166" bIns="203166" anchor="t"/>
          <a:lstStyle>
            <a:lvl1pPr marL="1031681" indent="-894521" defTabSz="914400">
              <a:lnSpc>
                <a:spcPct val="115000"/>
              </a:lnSpc>
              <a:spcBef>
                <a:spcPts val="0"/>
              </a:spcBef>
              <a:buSzPts val="5000"/>
              <a:buFont typeface="Arial"/>
              <a:buChar char="●"/>
              <a:defRPr sz="5000">
                <a:latin typeface="Times New Roman"/>
                <a:ea typeface="Times New Roman"/>
                <a:cs typeface="Times New Roman"/>
                <a:sym typeface="Times New Roman"/>
              </a:defRPr>
            </a:lvl1pPr>
            <a:lvl2pPr marL="1718911" indent="-1002631" defTabSz="914400">
              <a:lnSpc>
                <a:spcPct val="115000"/>
              </a:lnSpc>
              <a:spcBef>
                <a:spcPts val="0"/>
              </a:spcBef>
              <a:buSzPts val="5000"/>
              <a:buFont typeface="Arial"/>
              <a:buChar char="○"/>
              <a:defRPr sz="5000">
                <a:latin typeface="Times New Roman"/>
                <a:ea typeface="Times New Roman"/>
                <a:cs typeface="Times New Roman"/>
                <a:sym typeface="Times New Roman"/>
              </a:defRPr>
            </a:lvl2pPr>
            <a:lvl3pPr marL="2323253" indent="-1058333" defTabSz="914400">
              <a:lnSpc>
                <a:spcPct val="115000"/>
              </a:lnSpc>
              <a:spcBef>
                <a:spcPts val="0"/>
              </a:spcBef>
              <a:buSzPts val="5000"/>
              <a:buFont typeface="Arial"/>
              <a:buChar char="■"/>
              <a:defRPr sz="5000">
                <a:latin typeface="Times New Roman"/>
                <a:ea typeface="Times New Roman"/>
                <a:cs typeface="Times New Roman"/>
                <a:sym typeface="Times New Roman"/>
              </a:defRPr>
            </a:lvl3pPr>
            <a:lvl4pPr marL="3004185" indent="-1190625" defTabSz="914400">
              <a:lnSpc>
                <a:spcPct val="115000"/>
              </a:lnSpc>
              <a:spcBef>
                <a:spcPts val="0"/>
              </a:spcBef>
              <a:buSzPts val="5000"/>
              <a:buFont typeface="Arial"/>
              <a:buChar char="●"/>
              <a:defRPr sz="5000">
                <a:latin typeface="Times New Roman"/>
                <a:ea typeface="Times New Roman"/>
                <a:cs typeface="Times New Roman"/>
                <a:sym typeface="Times New Roman"/>
              </a:defRPr>
            </a:lvl4pPr>
            <a:lvl5pPr marL="3420533" indent="-1058333" defTabSz="914400">
              <a:lnSpc>
                <a:spcPct val="115000"/>
              </a:lnSpc>
              <a:spcBef>
                <a:spcPts val="0"/>
              </a:spcBef>
              <a:buSzPts val="5000"/>
              <a:buFont typeface="Arial"/>
              <a:buChar char="○"/>
              <a:defRPr sz="50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23270105" y="12565429"/>
            <a:ext cx="786317" cy="789232"/>
          </a:xfrm>
          <a:prstGeom prst="rect">
            <a:avLst/>
          </a:prstGeom>
        </p:spPr>
        <p:txBody>
          <a:bodyPr lIns="203166" tIns="203166" rIns="203166" bIns="203166" anchor="ctr">
            <a:normAutofit fontScale="100000" lnSpcReduction="0"/>
          </a:bodyPr>
          <a:lstStyle>
            <a:lvl1pPr algn="r" defTabSz="1016000">
              <a:defRPr sz="2600">
                <a:solidFill>
                  <a:srgbClr val="09213B"/>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144" name="Title Text"/>
          <p:cNvSpPr txBox="1"/>
          <p:nvPr>
            <p:ph type="title"/>
          </p:nvPr>
        </p:nvSpPr>
        <p:spPr>
          <a:xfrm>
            <a:off x="1676399" y="3424"/>
            <a:ext cx="21031203" cy="2651128"/>
          </a:xfrm>
          <a:prstGeom prst="rect">
            <a:avLst/>
          </a:prstGeom>
        </p:spPr>
        <p:txBody>
          <a:bodyPr lIns="101600" tIns="101600" rIns="101600" bIns="101600"/>
          <a:lstStyle>
            <a:lvl1pPr algn="l" defTabSz="1828800">
              <a:lnSpc>
                <a:spcPct val="90000"/>
              </a:lnSpc>
              <a:defRPr sz="8600">
                <a:latin typeface="Calibri Light"/>
                <a:ea typeface="Calibri Light"/>
                <a:cs typeface="Calibri Light"/>
                <a:sym typeface="Calibri Light"/>
              </a:defRPr>
            </a:lvl1pPr>
          </a:lstStyle>
          <a:p>
            <a:pPr/>
            <a:r>
              <a:t>Title Text</a:t>
            </a:r>
          </a:p>
        </p:txBody>
      </p:sp>
      <p:sp>
        <p:nvSpPr>
          <p:cNvPr id="145" name="Slide Number"/>
          <p:cNvSpPr txBox="1"/>
          <p:nvPr>
            <p:ph type="sldNum" sz="quarter" idx="2"/>
          </p:nvPr>
        </p:nvSpPr>
        <p:spPr>
          <a:xfrm>
            <a:off x="22180922" y="12815696"/>
            <a:ext cx="526678" cy="524261"/>
          </a:xfrm>
          <a:prstGeom prst="rect">
            <a:avLst/>
          </a:prstGeom>
        </p:spPr>
        <p:txBody>
          <a:bodyPr lIns="101600" tIns="101600" rIns="101600" bIns="101600" anchor="ctr"/>
          <a:lstStyle>
            <a:lvl1pPr algn="r" defTabSz="1016000">
              <a:defRPr sz="2200">
                <a:solidFill>
                  <a:srgbClr val="888888"/>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152" name="Title Text"/>
          <p:cNvSpPr txBox="1"/>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Open Sans"/>
                <a:ea typeface="Open Sans"/>
                <a:cs typeface="Open Sans"/>
                <a:sym typeface="Open Sans"/>
              </a:defRPr>
            </a:lvl1pPr>
          </a:lstStyle>
          <a:p>
            <a:pPr/>
            <a:r>
              <a:t>Title Text</a:t>
            </a:r>
          </a:p>
        </p:txBody>
      </p:sp>
      <p:sp>
        <p:nvSpPr>
          <p:cNvPr id="153" name="Body Level One…"/>
          <p:cNvSpPr txBox="1"/>
          <p:nvPr>
            <p:ph type="body" sz="half" idx="1"/>
          </p:nvPr>
        </p:nvSpPr>
        <p:spPr>
          <a:xfrm>
            <a:off x="1676400" y="3651250"/>
            <a:ext cx="10363200" cy="8702676"/>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Open Sans"/>
                <a:ea typeface="Open Sans"/>
                <a:cs typeface="Open Sans"/>
                <a:sym typeface="Open Sans"/>
              </a:defRPr>
            </a:lvl1pPr>
            <a:lvl2pPr marL="990600" indent="-533400" defTabSz="1828800">
              <a:lnSpc>
                <a:spcPct val="90000"/>
              </a:lnSpc>
              <a:spcBef>
                <a:spcPts val="2000"/>
              </a:spcBef>
              <a:buSzPct val="100000"/>
              <a:buFont typeface="Arial"/>
              <a:defRPr sz="5600">
                <a:latin typeface="Open Sans"/>
                <a:ea typeface="Open Sans"/>
                <a:cs typeface="Open Sans"/>
                <a:sym typeface="Open Sans"/>
              </a:defRPr>
            </a:lvl2pPr>
            <a:lvl3pPr marL="1554479" indent="-640079" defTabSz="1828800">
              <a:lnSpc>
                <a:spcPct val="90000"/>
              </a:lnSpc>
              <a:spcBef>
                <a:spcPts val="2000"/>
              </a:spcBef>
              <a:buSzPct val="100000"/>
              <a:buFont typeface="Arial"/>
              <a:defRPr sz="5600">
                <a:latin typeface="Open Sans"/>
                <a:ea typeface="Open Sans"/>
                <a:cs typeface="Open Sans"/>
                <a:sym typeface="Open Sans"/>
              </a:defRPr>
            </a:lvl3pPr>
            <a:lvl4pPr marL="2082800" indent="-711200" defTabSz="1828800">
              <a:lnSpc>
                <a:spcPct val="90000"/>
              </a:lnSpc>
              <a:spcBef>
                <a:spcPts val="2000"/>
              </a:spcBef>
              <a:buSzPct val="100000"/>
              <a:buFont typeface="Arial"/>
              <a:defRPr sz="5600">
                <a:latin typeface="Open Sans"/>
                <a:ea typeface="Open Sans"/>
                <a:cs typeface="Open Sans"/>
                <a:sym typeface="Open Sans"/>
              </a:defRPr>
            </a:lvl4pPr>
            <a:lvl5pPr marL="2540000" indent="-711200" defTabSz="1828800">
              <a:lnSpc>
                <a:spcPct val="90000"/>
              </a:lnSpc>
              <a:spcBef>
                <a:spcPts val="2000"/>
              </a:spcBef>
              <a:buSzPct val="100000"/>
              <a:buFont typeface="Arial"/>
              <a:defRPr sz="5600">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154" name="Slide Number"/>
          <p:cNvSpPr txBox="1"/>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888888"/>
                </a:solidFill>
                <a:latin typeface="Open Sans Light"/>
                <a:ea typeface="Open Sans Light"/>
                <a:cs typeface="Open Sans Light"/>
                <a:sym typeface="Open Sans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copy 2">
    <p:spTree>
      <p:nvGrpSpPr>
        <p:cNvPr id="1" name=""/>
        <p:cNvGrpSpPr/>
        <p:nvPr/>
      </p:nvGrpSpPr>
      <p:grpSpPr>
        <a:xfrm>
          <a:off x="0" y="0"/>
          <a:ext cx="0" cy="0"/>
          <a:chOff x="0" y="0"/>
          <a:chExt cx="0" cy="0"/>
        </a:xfrm>
      </p:grpSpPr>
      <p:sp>
        <p:nvSpPr>
          <p:cNvPr id="161" name="Title Text"/>
          <p:cNvSpPr txBox="1"/>
          <p:nvPr>
            <p:ph type="title"/>
          </p:nvPr>
        </p:nvSpPr>
        <p:spPr>
          <a:xfrm>
            <a:off x="393322" y="-334690"/>
            <a:ext cx="23691880" cy="2651127"/>
          </a:xfrm>
          <a:prstGeom prst="rect">
            <a:avLst/>
          </a:prstGeom>
        </p:spPr>
        <p:txBody>
          <a:bodyPr lIns="91439" tIns="91439" rIns="91439" bIns="91439"/>
          <a:lstStyle>
            <a:lvl1pPr algn="l" defTabSz="1828800">
              <a:lnSpc>
                <a:spcPct val="90000"/>
              </a:lnSpc>
              <a:defRPr sz="8800">
                <a:latin typeface="Adobe Garamond Pro"/>
                <a:ea typeface="Adobe Garamond Pro"/>
                <a:cs typeface="Adobe Garamond Pro"/>
                <a:sym typeface="Adobe Garamond Pro"/>
              </a:defRPr>
            </a:lvl1pPr>
          </a:lstStyle>
          <a:p>
            <a:pPr/>
            <a:r>
              <a:t>Title Text</a:t>
            </a:r>
          </a:p>
        </p:txBody>
      </p:sp>
      <p:sp>
        <p:nvSpPr>
          <p:cNvPr id="162" name="Body Level One…"/>
          <p:cNvSpPr txBox="1"/>
          <p:nvPr>
            <p:ph type="body" idx="1"/>
          </p:nvPr>
        </p:nvSpPr>
        <p:spPr>
          <a:xfrm>
            <a:off x="500859" y="3463163"/>
            <a:ext cx="23382282" cy="8702677"/>
          </a:xfrm>
          <a:prstGeom prst="rect">
            <a:avLst/>
          </a:prstGeom>
        </p:spPr>
        <p:txBody>
          <a:bodyPr lIns="91439" tIns="91439" rIns="91439" bIns="91439" anchor="t"/>
          <a:lstStyle>
            <a:lvl1pPr marL="0" indent="0" defTabSz="1828800">
              <a:lnSpc>
                <a:spcPct val="90000"/>
              </a:lnSpc>
              <a:spcBef>
                <a:spcPts val="2000"/>
              </a:spcBef>
              <a:buSzTx/>
              <a:buNone/>
              <a:defRPr sz="5600">
                <a:latin typeface="Adobe Garamond Pro"/>
                <a:ea typeface="Adobe Garamond Pro"/>
                <a:cs typeface="Adobe Garamond Pro"/>
                <a:sym typeface="Adobe Garamond Pro"/>
              </a:defRPr>
            </a:lvl1pPr>
            <a:lvl2pPr marL="0" indent="457200" defTabSz="1828800">
              <a:lnSpc>
                <a:spcPct val="90000"/>
              </a:lnSpc>
              <a:spcBef>
                <a:spcPts val="2000"/>
              </a:spcBef>
              <a:buSzTx/>
              <a:buNone/>
              <a:defRPr sz="5600">
                <a:latin typeface="Adobe Garamond Pro"/>
                <a:ea typeface="Adobe Garamond Pro"/>
                <a:cs typeface="Adobe Garamond Pro"/>
                <a:sym typeface="Adobe Garamond Pro"/>
              </a:defRPr>
            </a:lvl2pPr>
            <a:lvl3pPr marL="0" indent="914400" defTabSz="1828800">
              <a:lnSpc>
                <a:spcPct val="90000"/>
              </a:lnSpc>
              <a:spcBef>
                <a:spcPts val="2000"/>
              </a:spcBef>
              <a:buSzTx/>
              <a:buNone/>
              <a:defRPr sz="5600">
                <a:latin typeface="Adobe Garamond Pro"/>
                <a:ea typeface="Adobe Garamond Pro"/>
                <a:cs typeface="Adobe Garamond Pro"/>
                <a:sym typeface="Adobe Garamond Pro"/>
              </a:defRPr>
            </a:lvl3pPr>
            <a:lvl4pPr marL="0" indent="1371600" defTabSz="1828800">
              <a:lnSpc>
                <a:spcPct val="90000"/>
              </a:lnSpc>
              <a:spcBef>
                <a:spcPts val="2000"/>
              </a:spcBef>
              <a:buSzTx/>
              <a:buNone/>
              <a:defRPr sz="5600">
                <a:latin typeface="Adobe Garamond Pro"/>
                <a:ea typeface="Adobe Garamond Pro"/>
                <a:cs typeface="Adobe Garamond Pro"/>
                <a:sym typeface="Adobe Garamond Pro"/>
              </a:defRPr>
            </a:lvl4pPr>
            <a:lvl5pPr marL="0" indent="1828800" defTabSz="1828800">
              <a:lnSpc>
                <a:spcPct val="90000"/>
              </a:lnSpc>
              <a:spcBef>
                <a:spcPts val="2000"/>
              </a:spcBef>
              <a:buSzTx/>
              <a:buNone/>
              <a:defRPr sz="5600">
                <a:latin typeface="Adobe Garamond Pro"/>
                <a:ea typeface="Adobe Garamond Pro"/>
                <a:cs typeface="Adobe Garamond Pro"/>
                <a:sym typeface="Adobe Garamond Pro"/>
              </a:defRPr>
            </a:lvl5pPr>
          </a:lstStyle>
          <a:p>
            <a:pPr/>
            <a:r>
              <a:t>Body Level One</a:t>
            </a:r>
          </a:p>
          <a:p>
            <a:pPr lvl="1"/>
            <a:r>
              <a:t>Body Level Two</a:t>
            </a:r>
          </a:p>
          <a:p>
            <a:pPr lvl="2"/>
            <a:r>
              <a:t>Body Level Three</a:t>
            </a:r>
          </a:p>
          <a:p>
            <a:pPr lvl="3"/>
            <a:r>
              <a:t>Body Level Four</a:t>
            </a:r>
          </a:p>
          <a:p>
            <a:pPr lvl="4"/>
            <a:r>
              <a:t>Body Level Five</a:t>
            </a:r>
          </a:p>
        </p:txBody>
      </p:sp>
      <p:sp>
        <p:nvSpPr>
          <p:cNvPr id="163" name="Slide Number"/>
          <p:cNvSpPr txBox="1"/>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888888"/>
                </a:solidFill>
                <a:latin typeface="Adobe Garamond Pro"/>
                <a:ea typeface="Adobe Garamond Pro"/>
                <a:cs typeface="Adobe Garamond Pro"/>
                <a:sym typeface="Adobe Garamond Pr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70" name="Title Text"/>
          <p:cNvSpPr txBox="1"/>
          <p:nvPr>
            <p:ph type="title"/>
          </p:nvPr>
        </p:nvSpPr>
        <p:spPr>
          <a:xfrm>
            <a:off x="393322" y="-334690"/>
            <a:ext cx="23501915" cy="2651127"/>
          </a:xfrm>
          <a:prstGeom prst="rect">
            <a:avLst/>
          </a:prstGeom>
        </p:spPr>
        <p:txBody>
          <a:bodyPr lIns="91439" tIns="91439" rIns="91439" bIns="91439"/>
          <a:lstStyle>
            <a:lvl1pPr algn="l" defTabSz="1828800">
              <a:lnSpc>
                <a:spcPct val="90000"/>
              </a:lnSpc>
              <a:defRPr sz="8800">
                <a:latin typeface="Adobe Garamond Pro"/>
                <a:ea typeface="Adobe Garamond Pro"/>
                <a:cs typeface="Adobe Garamond Pro"/>
                <a:sym typeface="Adobe Garamond Pro"/>
              </a:defRPr>
            </a:lvl1pPr>
          </a:lstStyle>
          <a:p>
            <a:pPr/>
            <a:r>
              <a:t>Title Text</a:t>
            </a:r>
          </a:p>
        </p:txBody>
      </p:sp>
      <p:sp>
        <p:nvSpPr>
          <p:cNvPr id="171" name="Body Level One…"/>
          <p:cNvSpPr txBox="1"/>
          <p:nvPr>
            <p:ph type="body" idx="1"/>
          </p:nvPr>
        </p:nvSpPr>
        <p:spPr>
          <a:xfrm>
            <a:off x="500859" y="3463163"/>
            <a:ext cx="23382282" cy="8702677"/>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Adobe Garamond Pro"/>
                <a:ea typeface="Adobe Garamond Pro"/>
                <a:cs typeface="Adobe Garamond Pro"/>
                <a:sym typeface="Adobe Garamond Pro"/>
              </a:defRPr>
            </a:lvl1pPr>
            <a:lvl2pPr marL="990600" indent="-533400" defTabSz="1828800">
              <a:lnSpc>
                <a:spcPct val="90000"/>
              </a:lnSpc>
              <a:spcBef>
                <a:spcPts val="2000"/>
              </a:spcBef>
              <a:buSzPct val="100000"/>
              <a:buFont typeface="Arial"/>
              <a:defRPr sz="5600">
                <a:latin typeface="Adobe Garamond Pro"/>
                <a:ea typeface="Adobe Garamond Pro"/>
                <a:cs typeface="Adobe Garamond Pro"/>
                <a:sym typeface="Adobe Garamond Pro"/>
              </a:defRPr>
            </a:lvl2pPr>
            <a:lvl3pPr marL="1554479" indent="-640079" defTabSz="1828800">
              <a:lnSpc>
                <a:spcPct val="90000"/>
              </a:lnSpc>
              <a:spcBef>
                <a:spcPts val="2000"/>
              </a:spcBef>
              <a:buSzPct val="100000"/>
              <a:buFont typeface="Arial"/>
              <a:defRPr sz="5600">
                <a:latin typeface="Adobe Garamond Pro"/>
                <a:ea typeface="Adobe Garamond Pro"/>
                <a:cs typeface="Adobe Garamond Pro"/>
                <a:sym typeface="Adobe Garamond Pro"/>
              </a:defRPr>
            </a:lvl3pPr>
            <a:lvl4pPr marL="2082800" indent="-711200" defTabSz="1828800">
              <a:lnSpc>
                <a:spcPct val="90000"/>
              </a:lnSpc>
              <a:spcBef>
                <a:spcPts val="2000"/>
              </a:spcBef>
              <a:buSzPct val="100000"/>
              <a:buFont typeface="Arial"/>
              <a:defRPr sz="5600">
                <a:latin typeface="Adobe Garamond Pro"/>
                <a:ea typeface="Adobe Garamond Pro"/>
                <a:cs typeface="Adobe Garamond Pro"/>
                <a:sym typeface="Adobe Garamond Pro"/>
              </a:defRPr>
            </a:lvl4pPr>
            <a:lvl5pPr marL="2540000" indent="-711200" defTabSz="1828800">
              <a:lnSpc>
                <a:spcPct val="90000"/>
              </a:lnSpc>
              <a:spcBef>
                <a:spcPts val="2000"/>
              </a:spcBef>
              <a:buSzPct val="100000"/>
              <a:buFont typeface="Arial"/>
              <a:defRPr sz="5600">
                <a:latin typeface="Adobe Garamond Pro"/>
                <a:ea typeface="Adobe Garamond Pro"/>
                <a:cs typeface="Adobe Garamond Pro"/>
                <a:sym typeface="Adobe Garamond Pro"/>
              </a:defRPr>
            </a:lvl5pPr>
          </a:lstStyle>
          <a:p>
            <a:pPr/>
            <a:r>
              <a:t>Body Level One</a:t>
            </a:r>
          </a:p>
          <a:p>
            <a:pPr lvl="1"/>
            <a:r>
              <a:t>Body Level Two</a:t>
            </a:r>
          </a:p>
          <a:p>
            <a:pPr lvl="2"/>
            <a:r>
              <a:t>Body Level Three</a:t>
            </a:r>
          </a:p>
          <a:p>
            <a:pPr lvl="3"/>
            <a:r>
              <a:t>Body Level Four</a:t>
            </a:r>
          </a:p>
          <a:p>
            <a:pPr lvl="4"/>
            <a:r>
              <a:t>Body Level Five</a:t>
            </a:r>
          </a:p>
        </p:txBody>
      </p:sp>
      <p:sp>
        <p:nvSpPr>
          <p:cNvPr id="172" name="Slide Number"/>
          <p:cNvSpPr txBox="1"/>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888888"/>
                </a:solidFill>
                <a:latin typeface="Adobe Garamond Pro"/>
                <a:ea typeface="Adobe Garamond Pro"/>
                <a:cs typeface="Adobe Garamond Pro"/>
                <a:sym typeface="Adobe Garamond Pr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79" name="Body Level One…"/>
          <p:cNvSpPr txBox="1"/>
          <p:nvPr>
            <p:ph type="body" idx="1"/>
          </p:nvPr>
        </p:nvSpPr>
        <p:spPr>
          <a:prstGeom prst="rect">
            <a:avLst/>
          </a:prstGeom>
        </p:spPr>
        <p:txBody>
          <a:bodyPr/>
          <a:lstStyle>
            <a:lvl1pPr>
              <a:defRPr sz="4800">
                <a:latin typeface="Helvetica"/>
                <a:ea typeface="Helvetica"/>
                <a:cs typeface="Helvetica"/>
                <a:sym typeface="Helvetica"/>
              </a:defRPr>
            </a:lvl1pPr>
            <a:lvl2pPr>
              <a:defRPr sz="4800">
                <a:latin typeface="Helvetica"/>
                <a:ea typeface="Helvetica"/>
                <a:cs typeface="Helvetica"/>
                <a:sym typeface="Helvetica"/>
              </a:defRPr>
            </a:lvl2pPr>
            <a:lvl3pPr>
              <a:defRPr sz="4800">
                <a:latin typeface="Helvetica"/>
                <a:ea typeface="Helvetica"/>
                <a:cs typeface="Helvetica"/>
                <a:sym typeface="Helvetica"/>
              </a:defRPr>
            </a:lvl3pPr>
            <a:lvl4pPr>
              <a:defRPr sz="4800">
                <a:latin typeface="Helvetica"/>
                <a:ea typeface="Helvetica"/>
                <a:cs typeface="Helvetica"/>
                <a:sym typeface="Helvetica"/>
              </a:defRPr>
            </a:lvl4pPr>
            <a:lvl5pPr>
              <a:defRPr sz="4800">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180" name="Title Text"/>
          <p:cNvSpPr txBox="1"/>
          <p:nvPr>
            <p:ph type="title"/>
          </p:nvPr>
        </p:nvSpPr>
        <p:spPr>
          <a:xfrm>
            <a:off x="1689100" y="219443"/>
            <a:ext cx="21005800" cy="2151914"/>
          </a:xfrm>
          <a:prstGeom prst="rect">
            <a:avLst/>
          </a:prstGeom>
        </p:spPr>
        <p:txBody>
          <a:bodyPr/>
          <a:lstStyle>
            <a:lvl1pPr algn="l">
              <a:defRPr sz="10000">
                <a:latin typeface="Helvetica"/>
                <a:ea typeface="Helvetica"/>
                <a:cs typeface="Helvetica"/>
                <a:sym typeface="Helvetica"/>
              </a:defRPr>
            </a:lvl1pPr>
          </a:lstStyle>
          <a:p>
            <a:pPr/>
            <a:r>
              <a:t>Title Text</a:t>
            </a:r>
          </a:p>
        </p:txBody>
      </p:sp>
      <p:sp>
        <p:nvSpPr>
          <p:cNvPr id="181" name="Slide Number"/>
          <p:cNvSpPr txBox="1"/>
          <p:nvPr>
            <p:ph type="sldNum" sz="quarter" idx="2"/>
          </p:nvPr>
        </p:nvSpPr>
        <p:spPr>
          <a:xfrm>
            <a:off x="11959031" y="13081000"/>
            <a:ext cx="453238" cy="46105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88" name="Title Text"/>
          <p:cNvSpPr txBox="1"/>
          <p:nvPr>
            <p:ph type="title"/>
          </p:nvPr>
        </p:nvSpPr>
        <p:spPr>
          <a:xfrm>
            <a:off x="-1" y="-1"/>
            <a:ext cx="24384002" cy="2286001"/>
          </a:xfrm>
          <a:prstGeom prst="rect">
            <a:avLst/>
          </a:prstGeom>
        </p:spPr>
        <p:txBody>
          <a:bodyPr lIns="101600" tIns="101600" rIns="101600" bIns="101600"/>
          <a:lstStyle>
            <a:lvl1pPr algn="l" defTabSz="914400">
              <a:defRPr b="1" sz="7000">
                <a:latin typeface="Helvetica"/>
                <a:ea typeface="Helvetica"/>
                <a:cs typeface="Helvetica"/>
                <a:sym typeface="Helvetica"/>
              </a:defRPr>
            </a:lvl1pPr>
          </a:lstStyle>
          <a:p>
            <a:pPr/>
            <a:r>
              <a:t>Title Text</a:t>
            </a:r>
          </a:p>
        </p:txBody>
      </p:sp>
      <p:sp>
        <p:nvSpPr>
          <p:cNvPr id="189" name="Slide Number"/>
          <p:cNvSpPr txBox="1"/>
          <p:nvPr>
            <p:ph type="sldNum" sz="quarter" idx="2"/>
          </p:nvPr>
        </p:nvSpPr>
        <p:spPr>
          <a:xfrm>
            <a:off x="22638123" y="12815696"/>
            <a:ext cx="526679" cy="524261"/>
          </a:xfrm>
          <a:prstGeom prst="rect">
            <a:avLst/>
          </a:prstGeom>
        </p:spPr>
        <p:txBody>
          <a:bodyPr lIns="101600" tIns="101600" rIns="101600" bIns="101600" anchor="ctr"/>
          <a:lstStyle>
            <a:lvl1pPr algn="r" defTabSz="1016000">
              <a:defRPr sz="22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96" name="Title Text"/>
          <p:cNvSpPr txBox="1"/>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Open Sans"/>
                <a:ea typeface="Open Sans"/>
                <a:cs typeface="Open Sans"/>
                <a:sym typeface="Open Sans"/>
              </a:defRPr>
            </a:lvl1pPr>
          </a:lstStyle>
          <a:p>
            <a:pPr/>
            <a:r>
              <a:t>Title Text</a:t>
            </a:r>
          </a:p>
        </p:txBody>
      </p:sp>
      <p:sp>
        <p:nvSpPr>
          <p:cNvPr id="197" name="Body Level One…"/>
          <p:cNvSpPr txBox="1"/>
          <p:nvPr>
            <p:ph type="body" idx="1"/>
          </p:nvPr>
        </p:nvSpPr>
        <p:spPr>
          <a:xfrm>
            <a:off x="1676400" y="3651250"/>
            <a:ext cx="21031200" cy="8702676"/>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Open Sans"/>
                <a:ea typeface="Open Sans"/>
                <a:cs typeface="Open Sans"/>
                <a:sym typeface="Open Sans"/>
              </a:defRPr>
            </a:lvl1pPr>
            <a:lvl2pPr marL="990600" indent="-533400" defTabSz="1828800">
              <a:lnSpc>
                <a:spcPct val="90000"/>
              </a:lnSpc>
              <a:spcBef>
                <a:spcPts val="2000"/>
              </a:spcBef>
              <a:buSzPct val="100000"/>
              <a:buFont typeface="Arial"/>
              <a:defRPr sz="5600">
                <a:latin typeface="Open Sans"/>
                <a:ea typeface="Open Sans"/>
                <a:cs typeface="Open Sans"/>
                <a:sym typeface="Open Sans"/>
              </a:defRPr>
            </a:lvl2pPr>
            <a:lvl3pPr marL="1554479" indent="-640079" defTabSz="1828800">
              <a:lnSpc>
                <a:spcPct val="90000"/>
              </a:lnSpc>
              <a:spcBef>
                <a:spcPts val="2000"/>
              </a:spcBef>
              <a:buSzPct val="100000"/>
              <a:buFont typeface="Arial"/>
              <a:defRPr sz="5600">
                <a:latin typeface="Open Sans"/>
                <a:ea typeface="Open Sans"/>
                <a:cs typeface="Open Sans"/>
                <a:sym typeface="Open Sans"/>
              </a:defRPr>
            </a:lvl3pPr>
            <a:lvl4pPr marL="2082800" indent="-711200" defTabSz="1828800">
              <a:lnSpc>
                <a:spcPct val="90000"/>
              </a:lnSpc>
              <a:spcBef>
                <a:spcPts val="2000"/>
              </a:spcBef>
              <a:buSzPct val="100000"/>
              <a:buFont typeface="Arial"/>
              <a:defRPr sz="5600">
                <a:latin typeface="Open Sans"/>
                <a:ea typeface="Open Sans"/>
                <a:cs typeface="Open Sans"/>
                <a:sym typeface="Open Sans"/>
              </a:defRPr>
            </a:lvl4pPr>
            <a:lvl5pPr marL="2540000" indent="-711200" defTabSz="1828800">
              <a:lnSpc>
                <a:spcPct val="90000"/>
              </a:lnSpc>
              <a:spcBef>
                <a:spcPts val="2000"/>
              </a:spcBef>
              <a:buSzPct val="100000"/>
              <a:buFont typeface="Arial"/>
              <a:defRPr sz="5600">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198" name="Slide Number"/>
          <p:cNvSpPr txBox="1"/>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888888"/>
                </a:solidFill>
                <a:latin typeface="Open Sans Light"/>
                <a:ea typeface="Open Sans Light"/>
                <a:cs typeface="Open Sans Light"/>
                <a:sym typeface="Open Sans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ubtitle, and Content">
    <p:spTree>
      <p:nvGrpSpPr>
        <p:cNvPr id="1" name=""/>
        <p:cNvGrpSpPr/>
        <p:nvPr/>
      </p:nvGrpSpPr>
      <p:grpSpPr>
        <a:xfrm>
          <a:off x="0" y="0"/>
          <a:ext cx="0" cy="0"/>
          <a:chOff x="0" y="0"/>
          <a:chExt cx="0" cy="0"/>
        </a:xfrm>
      </p:grpSpPr>
      <p:sp>
        <p:nvSpPr>
          <p:cNvPr id="205" name="Click To Edit Master Title Style"/>
          <p:cNvSpPr txBox="1"/>
          <p:nvPr>
            <p:ph type="title" hasCustomPrompt="1"/>
          </p:nvPr>
        </p:nvSpPr>
        <p:spPr>
          <a:xfrm>
            <a:off x="1107439" y="1638724"/>
            <a:ext cx="22169122" cy="1313181"/>
          </a:xfrm>
          <a:prstGeom prst="rect">
            <a:avLst/>
          </a:prstGeom>
        </p:spPr>
        <p:txBody>
          <a:bodyPr lIns="101600" tIns="101600" rIns="101600" bIns="101600"/>
          <a:lstStyle>
            <a:lvl1pPr algn="l" defTabSz="914400">
              <a:defRPr sz="7000">
                <a:solidFill>
                  <a:srgbClr val="FFFFFF"/>
                </a:solidFill>
                <a:latin typeface="Arial"/>
                <a:ea typeface="Arial"/>
                <a:cs typeface="Arial"/>
                <a:sym typeface="Arial"/>
              </a:defRPr>
            </a:lvl1pPr>
          </a:lstStyle>
          <a:p>
            <a:pPr/>
            <a:r>
              <a:t>Click To Edit Master Title Style</a:t>
            </a:r>
          </a:p>
        </p:txBody>
      </p:sp>
      <p:sp>
        <p:nvSpPr>
          <p:cNvPr id="206" name="Body Level One…"/>
          <p:cNvSpPr txBox="1"/>
          <p:nvPr>
            <p:ph type="body" idx="1"/>
          </p:nvPr>
        </p:nvSpPr>
        <p:spPr>
          <a:xfrm>
            <a:off x="1148332" y="4673410"/>
            <a:ext cx="22108162" cy="8264279"/>
          </a:xfrm>
          <a:prstGeom prst="rect">
            <a:avLst/>
          </a:prstGeom>
        </p:spPr>
        <p:txBody>
          <a:bodyPr lIns="101600" tIns="101600" rIns="101600" bIns="101600" anchor="t"/>
          <a:lstStyle>
            <a:lvl1pPr marL="0" indent="0" defTabSz="914400">
              <a:spcBef>
                <a:spcPts val="900"/>
              </a:spcBef>
              <a:buSzTx/>
              <a:buNone/>
              <a:defRPr sz="4000">
                <a:solidFill>
                  <a:srgbClr val="09213B"/>
                </a:solidFill>
                <a:latin typeface="Times New Roman"/>
                <a:ea typeface="Times New Roman"/>
                <a:cs typeface="Times New Roman"/>
                <a:sym typeface="Times New Roman"/>
              </a:defRPr>
            </a:lvl1pPr>
            <a:lvl2pPr marL="0" indent="571500" defTabSz="914400">
              <a:spcBef>
                <a:spcPts val="900"/>
              </a:spcBef>
              <a:buSzTx/>
              <a:buNone/>
              <a:defRPr sz="4000">
                <a:solidFill>
                  <a:srgbClr val="09213B"/>
                </a:solidFill>
                <a:latin typeface="Times New Roman"/>
                <a:ea typeface="Times New Roman"/>
                <a:cs typeface="Times New Roman"/>
                <a:sym typeface="Times New Roman"/>
              </a:defRPr>
            </a:lvl2pPr>
            <a:lvl3pPr marL="0" indent="1089025" defTabSz="914400">
              <a:spcBef>
                <a:spcPts val="900"/>
              </a:spcBef>
              <a:buSzTx/>
              <a:buNone/>
              <a:defRPr sz="4000">
                <a:solidFill>
                  <a:srgbClr val="09213B"/>
                </a:solidFill>
                <a:latin typeface="Times New Roman"/>
                <a:ea typeface="Times New Roman"/>
                <a:cs typeface="Times New Roman"/>
                <a:sym typeface="Times New Roman"/>
              </a:defRPr>
            </a:lvl3pPr>
            <a:lvl4pPr marL="2054225" indent="-508000" defTabSz="914400">
              <a:spcBef>
                <a:spcPts val="900"/>
              </a:spcBef>
              <a:buSzPct val="100000"/>
              <a:buChar char="▪"/>
              <a:defRPr sz="4000">
                <a:solidFill>
                  <a:srgbClr val="09213B"/>
                </a:solidFill>
                <a:latin typeface="Times New Roman"/>
                <a:ea typeface="Times New Roman"/>
                <a:cs typeface="Times New Roman"/>
                <a:sym typeface="Times New Roman"/>
              </a:defRPr>
            </a:lvl4pPr>
            <a:lvl5pPr marL="2397125" indent="-508000" defTabSz="914400">
              <a:spcBef>
                <a:spcPts val="900"/>
              </a:spcBef>
              <a:buSzPct val="100000"/>
              <a:buChar char="▪"/>
              <a:defRPr sz="4000">
                <a:solidFill>
                  <a:srgbClr val="09213B"/>
                </a:solid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07" name="Text Placeholder 4"/>
          <p:cNvSpPr/>
          <p:nvPr>
            <p:ph type="body" sz="quarter" idx="21"/>
          </p:nvPr>
        </p:nvSpPr>
        <p:spPr>
          <a:xfrm>
            <a:off x="1107439" y="2798962"/>
            <a:ext cx="22169122" cy="1167696"/>
          </a:xfrm>
          <a:prstGeom prst="rect">
            <a:avLst/>
          </a:prstGeom>
        </p:spPr>
        <p:txBody>
          <a:bodyPr lIns="101600" tIns="101600" rIns="101600" bIns="101600" anchor="t"/>
          <a:lstStyle/>
          <a:p>
            <a:pPr marL="0" indent="0" defTabSz="914400">
              <a:spcBef>
                <a:spcPts val="1200"/>
              </a:spcBef>
              <a:buSzTx/>
              <a:buNone/>
              <a:defRPr>
                <a:solidFill>
                  <a:srgbClr val="D5EDF4"/>
                </a:solidFill>
                <a:latin typeface="Trebuchet MS"/>
                <a:ea typeface="Trebuchet MS"/>
                <a:cs typeface="Trebuchet MS"/>
                <a:sym typeface="Trebuchet MS"/>
              </a:defRPr>
            </a:pPr>
          </a:p>
        </p:txBody>
      </p:sp>
      <p:sp>
        <p:nvSpPr>
          <p:cNvPr id="208" name="Slide Number"/>
          <p:cNvSpPr txBox="1"/>
          <p:nvPr>
            <p:ph type="sldNum" sz="quarter" idx="2"/>
          </p:nvPr>
        </p:nvSpPr>
        <p:spPr>
          <a:xfrm>
            <a:off x="11785599" y="12344400"/>
            <a:ext cx="5689601" cy="736601"/>
          </a:xfrm>
          <a:prstGeom prst="rect">
            <a:avLst/>
          </a:prstGeom>
        </p:spPr>
        <p:txBody>
          <a:bodyPr lIns="101600" tIns="101600" rIns="101600" bIns="101600" anchor="ctr"/>
          <a:lstStyle>
            <a:lvl1pPr algn="r" defTabSz="1016000">
              <a:defRPr sz="2200">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215" name="Slide Number"/>
          <p:cNvSpPr txBox="1"/>
          <p:nvPr>
            <p:ph type="sldNum" sz="quarter" idx="2"/>
          </p:nvPr>
        </p:nvSpPr>
        <p:spPr>
          <a:xfrm>
            <a:off x="22638123" y="12815696"/>
            <a:ext cx="526679" cy="524261"/>
          </a:xfrm>
          <a:prstGeom prst="rect">
            <a:avLst/>
          </a:prstGeom>
        </p:spPr>
        <p:txBody>
          <a:bodyPr lIns="101600" tIns="101600" rIns="101600" bIns="101600" anchor="ctr"/>
          <a:lstStyle>
            <a:lvl1pPr algn="r" defTabSz="1016000">
              <a:defRPr sz="2200">
                <a:latin typeface="Arial"/>
                <a:ea typeface="Arial"/>
                <a:cs typeface="Arial"/>
                <a:sym typeface="Arial"/>
              </a:defRPr>
            </a:lvl1pPr>
          </a:lstStyle>
          <a:p>
            <a:pPr/>
            <a:fld id="{86CB4B4D-7CA3-9044-876B-883B54F8677D}" type="slidenum"/>
          </a:p>
        </p:txBody>
      </p:sp>
      <p:sp>
        <p:nvSpPr>
          <p:cNvPr id="216" name="Title Text"/>
          <p:cNvSpPr txBox="1"/>
          <p:nvPr>
            <p:ph type="title"/>
          </p:nvPr>
        </p:nvSpPr>
        <p:spPr>
          <a:xfrm>
            <a:off x="-1" y="-1"/>
            <a:ext cx="24384002" cy="2286001"/>
          </a:xfrm>
          <a:prstGeom prst="rect">
            <a:avLst/>
          </a:prstGeom>
        </p:spPr>
        <p:txBody>
          <a:bodyPr lIns="101600" tIns="101600" rIns="101600" bIns="101600"/>
          <a:lstStyle>
            <a:lvl1pPr algn="l" defTabSz="914400">
              <a:defRPr b="1" sz="7000">
                <a:latin typeface="Helvetica"/>
                <a:ea typeface="Helvetica"/>
                <a:cs typeface="Helvetica"/>
                <a:sym typeface="Helvetica"/>
              </a:defRPr>
            </a:lvl1pPr>
          </a:lstStyle>
          <a:p>
            <a:pPr/>
            <a:r>
              <a:t>Title Text</a:t>
            </a:r>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Only">
    <p:spTree>
      <p:nvGrpSpPr>
        <p:cNvPr id="1" name=""/>
        <p:cNvGrpSpPr/>
        <p:nvPr/>
      </p:nvGrpSpPr>
      <p:grpSpPr>
        <a:xfrm>
          <a:off x="0" y="0"/>
          <a:ext cx="0" cy="0"/>
          <a:chOff x="0" y="0"/>
          <a:chExt cx="0" cy="0"/>
        </a:xfrm>
      </p:grpSpPr>
      <p:sp>
        <p:nvSpPr>
          <p:cNvPr id="223" name="Slide Number"/>
          <p:cNvSpPr txBox="1"/>
          <p:nvPr>
            <p:ph type="sldNum" sz="quarter" idx="2"/>
          </p:nvPr>
        </p:nvSpPr>
        <p:spPr>
          <a:xfrm>
            <a:off x="22638123" y="12815696"/>
            <a:ext cx="526679" cy="524261"/>
          </a:xfrm>
          <a:prstGeom prst="rect">
            <a:avLst/>
          </a:prstGeom>
        </p:spPr>
        <p:txBody>
          <a:bodyPr lIns="101600" tIns="101600" rIns="101600" bIns="101600" anchor="ctr"/>
          <a:lstStyle>
            <a:lvl1pPr algn="r" defTabSz="1016000">
              <a:defRPr sz="2200">
                <a:latin typeface="Arial"/>
                <a:ea typeface="Arial"/>
                <a:cs typeface="Arial"/>
                <a:sym typeface="Arial"/>
              </a:defRPr>
            </a:lvl1pPr>
          </a:lstStyle>
          <a:p>
            <a:pPr/>
            <a:fld id="{86CB4B4D-7CA3-9044-876B-883B54F8677D}" type="slidenum"/>
          </a:p>
        </p:txBody>
      </p:sp>
      <p:sp>
        <p:nvSpPr>
          <p:cNvPr id="224" name="Title Text"/>
          <p:cNvSpPr txBox="1"/>
          <p:nvPr>
            <p:ph type="title"/>
          </p:nvPr>
        </p:nvSpPr>
        <p:spPr>
          <a:xfrm>
            <a:off x="-1" y="-1"/>
            <a:ext cx="24384002" cy="2286001"/>
          </a:xfrm>
          <a:prstGeom prst="rect">
            <a:avLst/>
          </a:prstGeom>
        </p:spPr>
        <p:txBody>
          <a:bodyPr lIns="101600" tIns="101600" rIns="101600" bIns="101600"/>
          <a:lstStyle>
            <a:lvl1pPr algn="l" defTabSz="914400">
              <a:defRPr b="1" sz="7000">
                <a:latin typeface="Helvetica"/>
                <a:ea typeface="Helvetica"/>
                <a:cs typeface="Helvetica"/>
                <a:sym typeface="Helvetica"/>
              </a:defRPr>
            </a:lvl1pPr>
          </a:lstStyle>
          <a:p>
            <a:pPr/>
            <a:r>
              <a:t>Title Text</a:t>
            </a:r>
          </a:p>
        </p:txBody>
      </p:sp>
      <p:sp>
        <p:nvSpPr>
          <p:cNvPr id="225" name="Body Level One…"/>
          <p:cNvSpPr txBox="1"/>
          <p:nvPr>
            <p:ph type="body" idx="1"/>
          </p:nvPr>
        </p:nvSpPr>
        <p:spPr>
          <a:xfrm>
            <a:off x="831199" y="2351359"/>
            <a:ext cx="22721602" cy="9110402"/>
          </a:xfrm>
          <a:prstGeom prst="rect">
            <a:avLst/>
          </a:prstGeom>
        </p:spPr>
        <p:txBody>
          <a:bodyPr lIns="203166" tIns="203166" rIns="203166" bIns="203166" anchor="t"/>
          <a:lstStyle>
            <a:lvl1pPr marL="1031681" indent="-894521" defTabSz="914400">
              <a:lnSpc>
                <a:spcPct val="115000"/>
              </a:lnSpc>
              <a:spcBef>
                <a:spcPts val="0"/>
              </a:spcBef>
              <a:buSzPts val="5000"/>
              <a:buFont typeface="Arial"/>
              <a:buChar char="●"/>
              <a:defRPr sz="5000">
                <a:latin typeface="Helvetica"/>
                <a:ea typeface="Helvetica"/>
                <a:cs typeface="Helvetica"/>
                <a:sym typeface="Helvetica"/>
              </a:defRPr>
            </a:lvl1pPr>
            <a:lvl2pPr marL="1718911" indent="-1002631" defTabSz="914400">
              <a:lnSpc>
                <a:spcPct val="115000"/>
              </a:lnSpc>
              <a:spcBef>
                <a:spcPts val="0"/>
              </a:spcBef>
              <a:buSzPts val="5000"/>
              <a:buFont typeface="Arial"/>
              <a:buChar char="○"/>
              <a:defRPr sz="5000">
                <a:latin typeface="Helvetica"/>
                <a:ea typeface="Helvetica"/>
                <a:cs typeface="Helvetica"/>
                <a:sym typeface="Helvetica"/>
              </a:defRPr>
            </a:lvl2pPr>
            <a:lvl3pPr marL="2323253" indent="-1058333" defTabSz="914400">
              <a:lnSpc>
                <a:spcPct val="115000"/>
              </a:lnSpc>
              <a:spcBef>
                <a:spcPts val="0"/>
              </a:spcBef>
              <a:buSzPts val="5000"/>
              <a:buFont typeface="Arial"/>
              <a:buChar char="■"/>
              <a:defRPr sz="5000">
                <a:latin typeface="Helvetica"/>
                <a:ea typeface="Helvetica"/>
                <a:cs typeface="Helvetica"/>
                <a:sym typeface="Helvetica"/>
              </a:defRPr>
            </a:lvl3pPr>
            <a:lvl4pPr marL="3004185" indent="-1190625" defTabSz="914400">
              <a:lnSpc>
                <a:spcPct val="115000"/>
              </a:lnSpc>
              <a:spcBef>
                <a:spcPts val="0"/>
              </a:spcBef>
              <a:buSzPts val="5000"/>
              <a:buFont typeface="Arial"/>
              <a:buChar char="●"/>
              <a:defRPr sz="5000">
                <a:latin typeface="Helvetica"/>
                <a:ea typeface="Helvetica"/>
                <a:cs typeface="Helvetica"/>
                <a:sym typeface="Helvetica"/>
              </a:defRPr>
            </a:lvl4pPr>
            <a:lvl5pPr marL="3420533" indent="-1058333" defTabSz="914400">
              <a:lnSpc>
                <a:spcPct val="115000"/>
              </a:lnSpc>
              <a:spcBef>
                <a:spcPts val="0"/>
              </a:spcBef>
              <a:buSzPts val="5000"/>
              <a:buFont typeface="Arial"/>
              <a:buChar char="○"/>
              <a:defRPr sz="5000">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32" name="Title Text"/>
          <p:cNvSpPr txBox="1"/>
          <p:nvPr>
            <p:ph type="title"/>
          </p:nvPr>
        </p:nvSpPr>
        <p:spPr>
          <a:xfrm>
            <a:off x="1746386" y="507"/>
            <a:ext cx="21005801" cy="2286001"/>
          </a:xfrm>
          <a:prstGeom prst="rect">
            <a:avLst/>
          </a:prstGeom>
        </p:spPr>
        <p:txBody>
          <a:bodyPr/>
          <a:lstStyle>
            <a:lvl1pPr defTabSz="1828800">
              <a:defRPr sz="8800">
                <a:latin typeface="Arial"/>
                <a:ea typeface="Arial"/>
                <a:cs typeface="Arial"/>
                <a:sym typeface="Arial"/>
              </a:defRPr>
            </a:lvl1pPr>
          </a:lstStyle>
          <a:p>
            <a:pPr/>
            <a:r>
              <a:t>Title Text</a:t>
            </a:r>
          </a:p>
        </p:txBody>
      </p:sp>
      <p:sp>
        <p:nvSpPr>
          <p:cNvPr id="233" name="Body Level One…"/>
          <p:cNvSpPr txBox="1"/>
          <p:nvPr>
            <p:ph type="body" idx="1"/>
          </p:nvPr>
        </p:nvSpPr>
        <p:spPr>
          <a:xfrm>
            <a:off x="1689100" y="2463800"/>
            <a:ext cx="21005800" cy="9296400"/>
          </a:xfrm>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234" name="Slide Number"/>
          <p:cNvSpPr txBox="1"/>
          <p:nvPr>
            <p:ph type="sldNum" sz="quarter" idx="2"/>
          </p:nvPr>
        </p:nvSpPr>
        <p:spPr>
          <a:xfrm>
            <a:off x="23414431" y="13081000"/>
            <a:ext cx="453238" cy="46105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cs.utexas.edu/~eunsol/courses/data/bitter_lesson.pdf" TargetMode="External"/><Relationship Id="rId3" Type="http://schemas.openxmlformats.org/officeDocument/2006/relationships/image" Target="../media/image4.png"/><Relationship Id="rId4" Type="http://schemas.openxmlformats.org/officeDocument/2006/relationships/hyperlink" Target="https://arxiv.org/pdf/2410.09649"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drive.google.com/file/d/1VodGljuEhBKwZIXQwN-ApH6g2wBAVAdK/view" TargetMode="External"/><Relationship Id="rId3"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vincentsitzmann.com/blog/bitter_lesson_of_cv/" TargetMode="External"/><Relationship Id="rId3" Type="http://schemas.openxmlformats.org/officeDocument/2006/relationships/hyperlink" Target="https://ivl.cs.brown.edu/blogs/bittersweet_lesson_cv" TargetMode="Externa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xml"/><Relationship Id="rId3" Type="http://schemas.openxmlformats.org/officeDocument/2006/relationships/video" Target="../media/media1.m4v"/><Relationship Id="rId4" Type="http://schemas.microsoft.com/office/2007/relationships/media" Target="../media/media1.m4v"/><Relationship Id="rId5" Type="http://schemas.openxmlformats.org/officeDocument/2006/relationships/image" Target="../media/image10.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g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video" Target="../media/media1.mov"/><Relationship Id="rId4" Type="http://schemas.microsoft.com/office/2007/relationships/media" Target="../media/media1.mov"/><Relationship Id="rId5" Type="http://schemas.openxmlformats.org/officeDocument/2006/relationships/image" Target="../media/image1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13.png"/><Relationship Id="rId5" Type="http://schemas.openxmlformats.org/officeDocument/2006/relationships/hyperlink" Target="https://www.youtube.com/watch?v=1F5ICP9SYLU" TargetMode="Externa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13.png"/><Relationship Id="rId5" Type="http://schemas.openxmlformats.org/officeDocument/2006/relationships/hyperlink" Target="https://www.youtube.com/watch?v=1F5ICP9SYLU" TargetMode="Externa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 Id="rId3" Type="http://schemas.openxmlformats.org/officeDocument/2006/relationships/image" Target="../media/image2.gif"/><Relationship Id="rId4" Type="http://schemas.openxmlformats.org/officeDocument/2006/relationships/image" Target="../media/image14.png"/><Relationship Id="rId5" Type="http://schemas.openxmlformats.org/officeDocument/2006/relationships/image" Target="../media/image1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 Id="rId3" Type="http://schemas.openxmlformats.org/officeDocument/2006/relationships/image" Target="../media/image2.tif"/><Relationship Id="rId4" Type="http://schemas.openxmlformats.org/officeDocument/2006/relationships/image" Target="../media/image3.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2.gif"/><Relationship Id="rId3" Type="http://schemas.openxmlformats.org/officeDocument/2006/relationships/image" Target="../media/image2.jpeg"/><Relationship Id="rId4" Type="http://schemas.openxmlformats.org/officeDocument/2006/relationships/image" Target="../media/image3.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6.png"/><Relationship Id="rId3" Type="http://schemas.openxmlformats.org/officeDocument/2006/relationships/image" Target="../media/image17.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jpeg"/><Relationship Id="rId3" Type="http://schemas.openxmlformats.org/officeDocument/2006/relationships/image" Target="../media/image3.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jpeg"/><Relationship Id="rId3" Type="http://schemas.openxmlformats.org/officeDocument/2006/relationships/image" Target="../media/image3.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jpeg"/><Relationship Id="rId3" Type="http://schemas.openxmlformats.org/officeDocument/2006/relationships/image" Target="../media/image3.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18.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9.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7.xml"/><Relationship Id="rId3" Type="http://schemas.openxmlformats.org/officeDocument/2006/relationships/image" Target="../media/image3.gif"/></Relationships>

</file>

<file path=ppt/slides/_rels/slide38.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0.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0.png"/><Relationship Id="rId3" Type="http://schemas.openxmlformats.org/officeDocument/2006/relationships/image" Target="../media/image21.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xml"/><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21.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0.png"/><Relationship Id="rId3" Type="http://schemas.openxmlformats.org/officeDocument/2006/relationships/image" Target="../media/image22.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gif"/><Relationship Id="rId3" Type="http://schemas.openxmlformats.org/officeDocument/2006/relationships/image" Target="../media/image4.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jpeg"/><Relationship Id="rId3" Type="http://schemas.openxmlformats.org/officeDocument/2006/relationships/image" Target="../media/image2.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jpeg"/><Relationship Id="rId3" Type="http://schemas.openxmlformats.org/officeDocument/2006/relationships/image" Target="../media/image2.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23.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jpeg"/><Relationship Id="rId3" Type="http://schemas.openxmlformats.org/officeDocument/2006/relationships/image" Target="../media/image2.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jpeg"/><Relationship Id="rId3" Type="http://schemas.openxmlformats.org/officeDocument/2006/relationships/image" Target="../media/image2.jpeg"/><Relationship Id="rId4" Type="http://schemas.openxmlformats.org/officeDocument/2006/relationships/image" Target="../media/image24.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xm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23.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2.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4.gif"/></Relationships>

</file>

<file path=ppt/slides/_rels/slide5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27.png"/><Relationship Id="rId3" Type="http://schemas.openxmlformats.org/officeDocument/2006/relationships/image" Target="../media/image28.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29.png"/><Relationship Id="rId4" Type="http://schemas.openxmlformats.org/officeDocument/2006/relationships/image" Target="../media/image30.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gif"/><Relationship Id="rId3" Type="http://schemas.openxmlformats.org/officeDocument/2006/relationships/image" Target="../media/image5.gif"/></Relationships>

</file>

<file path=ppt/slides/_rels/slide60.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6.gif"/><Relationship Id="rId5" Type="http://schemas.openxmlformats.org/officeDocument/2006/relationships/image" Target="../media/image32.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gif"/><Relationship Id="rId3" Type="http://schemas.openxmlformats.org/officeDocument/2006/relationships/image" Target="../media/image15.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gif"/><Relationship Id="rId3" Type="http://schemas.openxmlformats.org/officeDocument/2006/relationships/image" Target="../media/image15.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2.gif"/><Relationship Id="rId3" Type="http://schemas.openxmlformats.org/officeDocument/2006/relationships/image" Target="../media/image15.png"/><Relationship Id="rId4" Type="http://schemas.openxmlformats.org/officeDocument/2006/relationships/image" Target="../media/image21.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33.png"/><Relationship Id="rId4" Type="http://schemas.openxmlformats.org/officeDocument/2006/relationships/image" Target="../media/image14.png"/><Relationship Id="rId5" Type="http://schemas.openxmlformats.org/officeDocument/2006/relationships/image" Target="../media/image2.gif"/><Relationship Id="rId6" Type="http://schemas.openxmlformats.org/officeDocument/2006/relationships/image" Target="../media/image4.jpeg"/></Relationships>

</file>

<file path=ppt/slides/_rels/slide67.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hyperlink" Target="https://cs.brown.edu/people/dqsun/pubs/cvpr_2010_flow.pdf" TargetMode="External"/><Relationship Id="rId3" Type="http://schemas.openxmlformats.org/officeDocument/2006/relationships/image" Target="../media/image34.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 Id="rId3" Type="http://schemas.openxmlformats.org/officeDocument/2006/relationships/image" Target="../media/image2.gif"/><Relationship Id="rId4" Type="http://schemas.openxmlformats.org/officeDocument/2006/relationships/image" Target="../media/image4.jpeg"/><Relationship Id="rId5" Type="http://schemas.openxmlformats.org/officeDocument/2006/relationships/image" Target="../media/image33.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21.png"/><Relationship Id="rId9" Type="http://schemas.openxmlformats.org/officeDocument/2006/relationships/image" Target="../media/image37.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 Id="rId3" Type="http://schemas.openxmlformats.org/officeDocument/2006/relationships/image" Target="../media/image38.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7.gif"/><Relationship Id="rId4" Type="http://schemas.openxmlformats.org/officeDocument/2006/relationships/image" Target="../media/image8.gif"/><Relationship Id="rId5" Type="http://schemas.openxmlformats.org/officeDocument/2006/relationships/image" Target="../media/image9.gif"/><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10.gif"/><Relationship Id="rId9" Type="http://schemas.openxmlformats.org/officeDocument/2006/relationships/image" Target="../media/image41.png"/><Relationship Id="rId10" Type="http://schemas.openxmlformats.org/officeDocument/2006/relationships/image" Target="../media/image42.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7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 Id="rId3" Type="http://schemas.openxmlformats.org/officeDocument/2006/relationships/image" Target="../media/image46.png"/><Relationship Id="rId4" Type="http://schemas.openxmlformats.org/officeDocument/2006/relationships/image" Target="../media/image26.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4.gif"/><Relationship Id="rId5" Type="http://schemas.openxmlformats.org/officeDocument/2006/relationships/image" Target="../media/image5.gif"/></Relationships>

</file>

<file path=ppt/slides/_rels/slide75.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7.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8.png"/><Relationship Id="rId3" Type="http://schemas.openxmlformats.org/officeDocument/2006/relationships/image" Target="../media/image49.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gif"/><Relationship Id="rId3" Type="http://schemas.openxmlformats.org/officeDocument/2006/relationships/image" Target="../media/image50.png"/><Relationship Id="rId4" Type="http://schemas.openxmlformats.org/officeDocument/2006/relationships/image" Target="../media/image12.gif"/><Relationship Id="rId5" Type="http://schemas.openxmlformats.org/officeDocument/2006/relationships/image" Target="../media/image51.png"/></Relationships>

</file>

<file path=ppt/slides/_rels/slide79.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image" Target="../media/image52.png"/><Relationship Id="rId4" Type="http://schemas.openxmlformats.org/officeDocument/2006/relationships/image" Target="../media/image13.gif"/><Relationship Id="rId5" Type="http://schemas.openxmlformats.org/officeDocument/2006/relationships/image" Target="../media/image14.gif"/><Relationship Id="rId6" Type="http://schemas.openxmlformats.org/officeDocument/2006/relationships/image" Target="../media/image15.gif"/></Relationships>

</file>

<file path=ppt/slides/_rels/slide80.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3.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4.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84.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4.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4.png"/></Relationships>

</file>

<file path=ppt/slides/_rels/slide86.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5.png"/></Relationships>

</file>

<file path=ppt/slides/_rels/slide8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6.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7.png"/><Relationship Id="rId3" Type="http://schemas.openxmlformats.org/officeDocument/2006/relationships/image" Target="../media/image56.png"/></Relationships>

</file>

<file path=ppt/slides/_rels/slide8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7.png"/><Relationship Id="rId3" Type="http://schemas.openxmlformats.org/officeDocument/2006/relationships/image" Target="../media/image56.png"/></Relationships>

</file>

<file path=ppt/slides/_rels/slide90.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8.png"/><Relationship Id="rId3" Type="http://schemas.openxmlformats.org/officeDocument/2006/relationships/image" Target="../media/image56.png"/></Relationships>

</file>

<file path=ppt/slides/_rels/slide91.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6.png"/><Relationship Id="rId3" Type="http://schemas.openxmlformats.org/officeDocument/2006/relationships/image" Target="../media/image59.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60.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94.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2.png"/></Relationships>

</file>

<file path=ppt/slides/_rels/slide96.xml.rels><?xml version="1.0" encoding="UTF-8"?>
<Relationships xmlns="http://schemas.openxmlformats.org/package/2006/relationships"><Relationship Id="rId1" Type="http://schemas.openxmlformats.org/officeDocument/2006/relationships/slideLayout" Target="../slideLayouts/slideLayout20.xml"/></Relationships>

</file>

<file path=ppt/slides/_rels/slide9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9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3.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3.png"/><Relationship Id="rId3" Type="http://schemas.openxmlformats.org/officeDocument/2006/relationships/image" Target="../media/image64.pn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5.pn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3.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3.png"/><Relationship Id="rId3" Type="http://schemas.openxmlformats.org/officeDocument/2006/relationships/image" Target="../media/image66.pn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6.png"/><Relationship Id="rId3" Type="http://schemas.openxmlformats.org/officeDocument/2006/relationships/image" Target="../media/image4.tif"/></Relationships>

</file>

<file path=ppt/slides/_rels/slide10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7.png"/><Relationship Id="rId3" Type="http://schemas.openxmlformats.org/officeDocument/2006/relationships/image" Target="../media/image68.pn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9.png"/><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68.pn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9.png"/><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68.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3.png"/></Relationships>

</file>

<file path=ppt/slides/_rels/slide11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4.pn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5.pn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6.png"/><Relationship Id="rId3" Type="http://schemas.openxmlformats.org/officeDocument/2006/relationships/image" Target="../media/image77.png"/><Relationship Id="rId4" Type="http://schemas.openxmlformats.org/officeDocument/2006/relationships/image" Target="../media/image78.png"/></Relationships>

</file>

<file path=ppt/slides/_rels/slide11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9.png"/><Relationship Id="rId3" Type="http://schemas.openxmlformats.org/officeDocument/2006/relationships/image" Target="../media/image80.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81.png"/></Relationships>

</file>

<file path=ppt/slides/_rels/slide11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82.pn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17.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18.xml.rels><?xml version="1.0" encoding="UTF-8"?>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43" name="Correspondence I: Optical Flow"/>
          <p:cNvSpPr txBox="1"/>
          <p:nvPr/>
        </p:nvSpPr>
        <p:spPr>
          <a:xfrm>
            <a:off x="1911219" y="5105400"/>
            <a:ext cx="15525255" cy="350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1" indent="0">
              <a:spcBef>
                <a:spcPts val="0"/>
              </a:spcBef>
              <a:defRPr b="1" cap="all" sz="11200">
                <a:solidFill>
                  <a:srgbClr val="FFFFFF"/>
                </a:solidFill>
                <a:latin typeface="Helvetica"/>
                <a:ea typeface="Helvetica"/>
                <a:cs typeface="Helvetica"/>
                <a:sym typeface="Helvetica"/>
              </a:defRPr>
            </a:pPr>
            <a:r>
              <a:t>Correspondence I:</a:t>
            </a:r>
            <a:br/>
            <a:r>
              <a:t>Optical Flow</a:t>
            </a:r>
          </a:p>
        </p:txBody>
      </p:sp>
      <p:sp>
        <p:nvSpPr>
          <p:cNvPr id="244" name="Module 1:  Geometry"/>
          <p:cNvSpPr txBox="1"/>
          <p:nvPr/>
        </p:nvSpPr>
        <p:spPr>
          <a:xfrm>
            <a:off x="5608450" y="1339267"/>
            <a:ext cx="11353404" cy="8788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indent="406400" defTabSz="457200">
              <a:lnSpc>
                <a:spcPct val="80000"/>
              </a:lnSpc>
              <a:spcBef>
                <a:spcPts val="0"/>
              </a:spcBef>
              <a:defRPr sz="3200">
                <a:solidFill>
                  <a:srgbClr val="FFFFFF"/>
                </a:solidFill>
                <a:latin typeface="Helvetica"/>
                <a:ea typeface="Helvetica"/>
                <a:cs typeface="Helvetica"/>
                <a:sym typeface="Helvetica"/>
              </a:defRPr>
            </a:pPr>
            <a:r>
              <a:rPr cap="all" sz="2400">
                <a:solidFill>
                  <a:srgbClr val="B4B4B4"/>
                </a:solidFill>
              </a:rPr>
              <a:t>Module 1: </a:t>
            </a:r>
            <a:br>
              <a:rPr cap="all" sz="2400">
                <a:solidFill>
                  <a:srgbClr val="B4B4B4"/>
                </a:solidFill>
              </a:rPr>
            </a:br>
            <a:r>
              <a:rPr b="1"/>
              <a:t>Geometry</a:t>
            </a:r>
          </a:p>
        </p:txBody>
      </p:sp>
      <p:pic>
        <p:nvPicPr>
          <p:cNvPr id="245" name="68300-course-name-3.svg" descr="68300-course-name-3.svg"/>
          <p:cNvPicPr>
            <a:picLocks noChangeAspect="1"/>
          </p:cNvPicPr>
          <p:nvPr/>
        </p:nvPicPr>
        <p:blipFill>
          <a:blip r:embed="rId3">
            <a:extLst/>
          </a:blip>
          <a:stretch>
            <a:fillRect/>
          </a:stretch>
        </p:blipFill>
        <p:spPr>
          <a:xfrm>
            <a:off x="1987419" y="1485900"/>
            <a:ext cx="2730501" cy="863600"/>
          </a:xfrm>
          <a:prstGeom prst="rect">
            <a:avLst/>
          </a:prstGeom>
          <a:ln w="12700">
            <a:miter lim="400000"/>
          </a:ln>
        </p:spPr>
      </p:pic>
      <p:sp>
        <p:nvSpPr>
          <p:cNvPr id="246" name="Prof. Vincent Sitzmann"/>
          <p:cNvSpPr txBox="1"/>
          <p:nvPr/>
        </p:nvSpPr>
        <p:spPr>
          <a:xfrm>
            <a:off x="1904686" y="11664949"/>
            <a:ext cx="4598441" cy="584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ct val="80000"/>
              </a:lnSpc>
              <a:spcBef>
                <a:spcPts val="0"/>
              </a:spcBef>
              <a:defRPr spc="128" sz="3200">
                <a:solidFill>
                  <a:srgbClr val="9F9F9F"/>
                </a:solidFill>
                <a:latin typeface="Helvetica"/>
                <a:ea typeface="Helvetica"/>
                <a:cs typeface="Helvetica"/>
                <a:sym typeface="Helvetica"/>
              </a:defRPr>
            </a:lvl1pPr>
          </a:lstStyle>
          <a:p>
            <a:pPr/>
            <a:r>
              <a:t>Prof. Vincent Sitzmann</a:t>
            </a:r>
          </a:p>
        </p:txBody>
      </p:sp>
      <p:pic>
        <p:nvPicPr>
          <p:cNvPr id="247" name="mit.pdf" descr="mit.pdf"/>
          <p:cNvPicPr>
            <a:picLocks noChangeAspect="1"/>
          </p:cNvPicPr>
          <p:nvPr/>
        </p:nvPicPr>
        <p:blipFill>
          <a:blip r:embed="rId4">
            <a:extLst/>
          </a:blip>
          <a:stretch>
            <a:fillRect/>
          </a:stretch>
        </p:blipFill>
        <p:spPr>
          <a:xfrm>
            <a:off x="1980886" y="10483229"/>
            <a:ext cx="1493521" cy="762001"/>
          </a:xfrm>
          <a:prstGeom prst="rect">
            <a:avLst/>
          </a:prstGeom>
          <a:ln w="12700">
            <a:miter lim="400000"/>
          </a:ln>
        </p:spPr>
      </p:pic>
      <p:pic>
        <p:nvPicPr>
          <p:cNvPr id="248" name="logo-negative.pdf" descr="logo-negative.pdf"/>
          <p:cNvPicPr>
            <a:picLocks noChangeAspect="1"/>
          </p:cNvPicPr>
          <p:nvPr/>
        </p:nvPicPr>
        <p:blipFill>
          <a:blip r:embed="rId5">
            <a:alphaModFix amt="90294"/>
            <a:extLst/>
          </a:blip>
          <a:srcRect l="0" t="17092" r="0" b="17092"/>
          <a:stretch>
            <a:fillRect/>
          </a:stretch>
        </p:blipFill>
        <p:spPr>
          <a:xfrm>
            <a:off x="3835400" y="10463021"/>
            <a:ext cx="1320801" cy="86928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50" name="Fredo Notes"/>
          <p:cNvSpPr txBox="1"/>
          <p:nvPr>
            <p:ph type="title"/>
          </p:nvPr>
        </p:nvSpPr>
        <p:spPr>
          <a:prstGeom prst="rect">
            <a:avLst/>
          </a:prstGeom>
        </p:spPr>
        <p:txBody>
          <a:bodyPr/>
          <a:lstStyle/>
          <a:p>
            <a:pPr/>
            <a:r>
              <a:t>Fredo Notes</a:t>
            </a:r>
          </a:p>
        </p:txBody>
      </p:sp>
      <p:sp>
        <p:nvSpPr>
          <p:cNvPr id="251" name="I found the existing slides on Lukas-Kanade ambiguous at least in their transition to the correlation volume.…"/>
          <p:cNvSpPr txBox="1"/>
          <p:nvPr>
            <p:ph type="body" sz="half" idx="1"/>
          </p:nvPr>
        </p:nvSpPr>
        <p:spPr>
          <a:xfrm>
            <a:off x="1689100" y="3149600"/>
            <a:ext cx="13320525" cy="9296400"/>
          </a:xfrm>
          <a:prstGeom prst="rect">
            <a:avLst/>
          </a:prstGeom>
        </p:spPr>
        <p:txBody>
          <a:bodyPr/>
          <a:lstStyle/>
          <a:p>
            <a:pPr marL="527050" indent="-527050" defTabSz="685165">
              <a:spcBef>
                <a:spcPts val="4800"/>
              </a:spcBef>
              <a:defRPr sz="3984"/>
            </a:pPr>
            <a:r>
              <a:t>I found the existing slides on Lukas-Kanade ambiguous at least in their transition to the correlation volume.</a:t>
            </a:r>
          </a:p>
          <a:p>
            <a:pPr marL="527050" indent="-527050" defTabSz="685165">
              <a:spcBef>
                <a:spcPts val="4800"/>
              </a:spcBef>
              <a:defRPr sz="3984"/>
            </a:pPr>
            <a:r>
              <a:t>(When) should warping be discussed? And how ill-defined the problem even is</a:t>
            </a:r>
          </a:p>
          <a:p>
            <a:pPr marL="856295" indent="-742453" defTabSz="758951">
              <a:lnSpc>
                <a:spcPct val="115000"/>
              </a:lnSpc>
              <a:spcBef>
                <a:spcPts val="0"/>
              </a:spcBef>
              <a:buSzPts val="4100"/>
              <a:buFont typeface="Arial"/>
              <a:buChar char="●"/>
              <a:defRPr sz="4150">
                <a:latin typeface="Helvetica"/>
                <a:ea typeface="Helvetica"/>
                <a:cs typeface="Helvetica"/>
                <a:sym typeface="Helvetica"/>
              </a:defRPr>
            </a:pPr>
            <a:r>
              <a:t>Coarse to fine vs. regularization</a:t>
            </a:r>
          </a:p>
          <a:p>
            <a:pPr marL="856295" indent="-742453" defTabSz="758951">
              <a:lnSpc>
                <a:spcPct val="115000"/>
              </a:lnSpc>
              <a:spcBef>
                <a:spcPts val="0"/>
              </a:spcBef>
              <a:buSzPts val="4100"/>
              <a:buFont typeface="Arial"/>
              <a:buChar char="●"/>
              <a:defRPr sz="4150">
                <a:latin typeface="Helvetica"/>
                <a:ea typeface="Helvetica"/>
                <a:cs typeface="Helvetica"/>
                <a:sym typeface="Helvetica"/>
              </a:defRPr>
            </a:pPr>
            <a:r>
              <a:t>Eulerian vs. Lagrangian</a:t>
            </a:r>
          </a:p>
          <a:p>
            <a:pPr lvl="1" marL="1336965" indent="-742453" defTabSz="758951">
              <a:lnSpc>
                <a:spcPct val="115000"/>
              </a:lnSpc>
              <a:spcBef>
                <a:spcPts val="0"/>
              </a:spcBef>
              <a:buSzPts val="4100"/>
              <a:buFont typeface="Arial"/>
              <a:buChar char="●"/>
              <a:defRPr sz="4150">
                <a:latin typeface="Helvetica"/>
                <a:ea typeface="Helvetica"/>
                <a:cs typeface="Helvetica"/>
                <a:sym typeface="Helvetica"/>
              </a:defRPr>
            </a:pPr>
            <a:r>
              <a:t>Link to multiview</a:t>
            </a:r>
          </a:p>
          <a:p>
            <a:pPr marL="856295" indent="-742453" defTabSz="758951">
              <a:lnSpc>
                <a:spcPct val="115000"/>
              </a:lnSpc>
              <a:spcBef>
                <a:spcPts val="0"/>
              </a:spcBef>
              <a:buSzPts val="4100"/>
              <a:buFont typeface="Arial"/>
              <a:buChar char="●"/>
              <a:defRPr sz="4150">
                <a:latin typeface="Helvetica"/>
                <a:ea typeface="Helvetica"/>
                <a:cs typeface="Helvetica"/>
                <a:sym typeface="Helvetica"/>
              </a:defRPr>
            </a:pPr>
            <a:r>
              <a:t>One big missing discussion is connection to video models and their tokenization</a:t>
            </a:r>
          </a:p>
          <a:p>
            <a:pPr marL="856295" indent="-742453" defTabSz="758951">
              <a:lnSpc>
                <a:spcPct val="115000"/>
              </a:lnSpc>
              <a:spcBef>
                <a:spcPts val="0"/>
              </a:spcBef>
              <a:buSzPts val="4100"/>
              <a:buFont typeface="Arial"/>
              <a:buChar char="●"/>
              <a:defRPr sz="4150">
                <a:latin typeface="Helvetica"/>
                <a:ea typeface="Helvetica"/>
                <a:cs typeface="Helvetica"/>
                <a:sym typeface="Helvetica"/>
              </a:defRPr>
            </a:pPr>
            <a:r>
              <a:t>My slides don’t discuss enough the shift from RGB differentials to patch to features (see slide I just added next slide. Figure out where to put it)</a:t>
            </a:r>
          </a:p>
        </p:txBody>
      </p:sp>
      <p:sp>
        <p:nvSpPr>
          <p:cNvPr id="252" name="From Vincent 2025:…"/>
          <p:cNvSpPr/>
          <p:nvPr/>
        </p:nvSpPr>
        <p:spPr>
          <a:xfrm>
            <a:off x="15177847" y="408832"/>
            <a:ext cx="10600849" cy="10600849"/>
          </a:xfrm>
          <a:prstGeom prst="rect">
            <a:avLst/>
          </a:prstGeom>
          <a:solidFill>
            <a:schemeClr val="accent1"/>
          </a:solidFill>
          <a:ln w="12700">
            <a:miter lim="400000"/>
          </a:ln>
          <a:extLst>
            <a:ext uri="{C572A759-6A51-4108-AA02-DFA0A04FC94B}">
              <ma14:wrappingTextBoxFlag xmlns:ma14="http://schemas.microsoft.com/office/mac/drawingml/2011/main" val="1"/>
            </a:ext>
          </a:extLst>
        </p:spPr>
        <p:txBody>
          <a:bodyPr lIns="0" tIns="0" rIns="0" bIns="0" anchor="ctr"/>
          <a:lstStyle/>
          <a:p>
            <a:pPr marL="754062" indent="-754062" algn="ctr">
              <a:spcBef>
                <a:spcPts val="0"/>
              </a:spcBef>
              <a:buSzPct val="125000"/>
              <a:buChar char="-"/>
              <a:defRPr sz="3900">
                <a:solidFill>
                  <a:srgbClr val="FFFFFF"/>
                </a:solidFill>
                <a:latin typeface="Helvetica Light"/>
                <a:ea typeface="Helvetica Light"/>
                <a:cs typeface="Helvetica Light"/>
                <a:sym typeface="Helvetica Light"/>
              </a:defRPr>
            </a:pPr>
            <a:r>
              <a:t>From Vincent 2025:</a:t>
            </a:r>
          </a:p>
          <a:p>
            <a:pPr marL="754062" indent="-754062" algn="ctr">
              <a:spcBef>
                <a:spcPts val="0"/>
              </a:spcBef>
              <a:buSzPct val="125000"/>
              <a:buChar char="-"/>
              <a:defRPr sz="3900">
                <a:solidFill>
                  <a:srgbClr val="FFFFFF"/>
                </a:solidFill>
                <a:latin typeface="Helvetica Light"/>
                <a:ea typeface="Helvetica Light"/>
                <a:cs typeface="Helvetica Light"/>
                <a:sym typeface="Helvetica Light"/>
              </a:defRPr>
            </a:pPr>
            <a:r>
              <a:t>Took 1.4 hours to finish optical flow</a:t>
            </a:r>
          </a:p>
          <a:p>
            <a:pPr marL="754062" indent="-754062" algn="ctr">
              <a:spcBef>
                <a:spcPts val="0"/>
              </a:spcBef>
              <a:buSzPct val="125000"/>
              <a:buChar char="-"/>
              <a:defRPr sz="3900">
                <a:solidFill>
                  <a:srgbClr val="FFFFFF"/>
                </a:solidFill>
                <a:latin typeface="Helvetica Light"/>
                <a:ea typeface="Helvetica Light"/>
                <a:cs typeface="Helvetica Light"/>
                <a:sym typeface="Helvetica Light"/>
              </a:defRPr>
            </a:pPr>
            <a:r>
              <a:t>Cost volume and multi-scale cost volume explanations not great. Better explanation for multi-scale cost volume: laplacian pyramid, where you get the optical flow for blurry images, then get the high-free optical flow as residual</a:t>
            </a:r>
          </a:p>
          <a:p>
            <a:pPr marL="754062" indent="-754062" algn="ctr">
              <a:spcBef>
                <a:spcPts val="0"/>
              </a:spcBef>
              <a:buSzPct val="125000"/>
              <a:buChar char="-"/>
              <a:defRPr sz="3900">
                <a:solidFill>
                  <a:srgbClr val="FFFFFF"/>
                </a:solidFill>
                <a:latin typeface="Helvetica Light"/>
                <a:ea typeface="Helvetica Light"/>
                <a:cs typeface="Helvetica Light"/>
                <a:sym typeface="Helvetica Light"/>
              </a:defRPr>
            </a:pPr>
            <a:r>
              <a:t>Raft could be explained better</a:t>
            </a:r>
          </a:p>
          <a:p>
            <a:pPr marL="754062" indent="-754062" algn="ctr">
              <a:spcBef>
                <a:spcPts val="0"/>
              </a:spcBef>
              <a:buSzPct val="125000"/>
              <a:buChar char="-"/>
              <a:defRPr sz="3900">
                <a:solidFill>
                  <a:srgbClr val="FFFFFF"/>
                </a:solidFill>
                <a:latin typeface="Helvetica Light"/>
                <a:ea typeface="Helvetica Light"/>
                <a:cs typeface="Helvetica Light"/>
                <a:sym typeface="Helvetica Light"/>
              </a:defRPr>
            </a:pPr>
            <a:r>
              <a:t>The contrast of inductive bias (raft) vs. learned diffusion model was good</a:t>
            </a:r>
          </a:p>
          <a:p>
            <a:pPr marL="754062" indent="-754062" algn="ctr">
              <a:spcBef>
                <a:spcPts val="0"/>
              </a:spcBef>
              <a:buSzPct val="125000"/>
              <a:buChar char="-"/>
              <a:defRPr sz="3900">
                <a:solidFill>
                  <a:srgbClr val="FFFFFF"/>
                </a:solidFill>
                <a:latin typeface="Helvetica Light"/>
                <a:ea typeface="Helvetica Light"/>
                <a:cs typeface="Helvetica Light"/>
                <a:sym typeface="Helvetica Light"/>
              </a:defRPr>
            </a:pPr>
            <a:r>
              <a:t>Could explain diffusion model better</a:t>
            </a:r>
          </a:p>
          <a:p>
            <a:pPr marL="754062" indent="-754062" algn="ctr">
              <a:spcBef>
                <a:spcPts val="0"/>
              </a:spcBef>
              <a:buSzPct val="125000"/>
              <a:buChar char="-"/>
              <a:defRPr sz="3900">
                <a:solidFill>
                  <a:srgbClr val="FFFFFF"/>
                </a:solidFill>
                <a:latin typeface="Helvetica Light"/>
                <a:ea typeface="Helvetica Light"/>
                <a:cs typeface="Helvetica Light"/>
                <a:sym typeface="Helvetica Light"/>
              </a:defRPr>
            </a:pPr>
            <a:r>
              <a:t>Simply notation</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Addendum to flow/matching"/>
          <p:cNvSpPr txBox="1"/>
          <p:nvPr>
            <p:ph type="title"/>
          </p:nvPr>
        </p:nvSpPr>
        <p:spPr>
          <a:prstGeom prst="rect">
            <a:avLst/>
          </a:prstGeom>
        </p:spPr>
        <p:txBody>
          <a:bodyPr/>
          <a:lstStyle/>
          <a:p>
            <a:pPr/>
            <a:r>
              <a:t>Addendum to flow/matching</a:t>
            </a:r>
          </a:p>
        </p:txBody>
      </p:sp>
      <p:sp>
        <p:nvSpPr>
          <p:cNvPr id="255" name="Progression of approaches/definition of correspondence…"/>
          <p:cNvSpPr txBox="1"/>
          <p:nvPr>
            <p:ph type="body" idx="1"/>
          </p:nvPr>
        </p:nvSpPr>
        <p:spPr>
          <a:prstGeom prst="rect">
            <a:avLst/>
          </a:prstGeom>
        </p:spPr>
        <p:txBody>
          <a:bodyPr/>
          <a:lstStyle/>
          <a:p>
            <a:pPr/>
            <a:r>
              <a:t>Progression of approaches/definition of correspondence</a:t>
            </a:r>
          </a:p>
          <a:p>
            <a:pPr/>
            <a:r>
              <a:t>1/ per pixel RGB value, color constancy, 1st order Taylor and image gradient</a:t>
            </a:r>
          </a:p>
          <a:p>
            <a:pPr/>
            <a:r>
              <a:t>2/ neighborhood match (sum of square difference over a window</a:t>
            </a:r>
          </a:p>
          <a:p>
            <a:pPr/>
            <a:r>
              <a:t>3/ Sophisticated hand-designed features (SIFT, HOG)</a:t>
            </a:r>
          </a:p>
          <a:p>
            <a:pPr/>
            <a:r>
              <a:t>4/ learned features, often part of end-to-end</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57" name="Why study old method"/>
          <p:cNvSpPr txBox="1"/>
          <p:nvPr>
            <p:ph type="title"/>
          </p:nvPr>
        </p:nvSpPr>
        <p:spPr>
          <a:prstGeom prst="rect">
            <a:avLst/>
          </a:prstGeom>
        </p:spPr>
        <p:txBody>
          <a:bodyPr/>
          <a:lstStyle/>
          <a:p>
            <a:pPr/>
            <a:r>
              <a:t>Why study old method</a:t>
            </a:r>
          </a:p>
        </p:txBody>
      </p:sp>
      <p:sp>
        <p:nvSpPr>
          <p:cNvPr id="258" name="Understand the problem…"/>
          <p:cNvSpPr txBox="1"/>
          <p:nvPr>
            <p:ph type="body" idx="1"/>
          </p:nvPr>
        </p:nvSpPr>
        <p:spPr>
          <a:prstGeom prst="rect">
            <a:avLst/>
          </a:prstGeom>
        </p:spPr>
        <p:txBody>
          <a:bodyPr/>
          <a:lstStyle/>
          <a:p>
            <a:pPr/>
            <a:r>
              <a:t>Understand the problem</a:t>
            </a:r>
          </a:p>
          <a:p>
            <a:pPr/>
            <a:r>
              <a:t>Understand challenges</a:t>
            </a:r>
          </a:p>
          <a:p>
            <a:pPr/>
            <a:r>
              <a:t>Harder with deep learning</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0" name="The bitter lesson"/>
          <p:cNvSpPr txBox="1"/>
          <p:nvPr>
            <p:ph type="title"/>
          </p:nvPr>
        </p:nvSpPr>
        <p:spPr>
          <a:prstGeom prst="rect">
            <a:avLst/>
          </a:prstGeom>
        </p:spPr>
        <p:txBody>
          <a:bodyPr/>
          <a:lstStyle/>
          <a:p>
            <a:pPr/>
            <a:r>
              <a:t>The bitter lesson</a:t>
            </a:r>
          </a:p>
        </p:txBody>
      </p:sp>
      <p:sp>
        <p:nvSpPr>
          <p:cNvPr id="261" name="https://www.cs.utexas.edu/~eunsol/courses/data/bitter_lesson.pdf"/>
          <p:cNvSpPr txBox="1"/>
          <p:nvPr>
            <p:ph type="body" idx="1"/>
          </p:nvPr>
        </p:nvSpPr>
        <p:spPr>
          <a:prstGeom prst="rect">
            <a:avLst/>
          </a:prstGeom>
        </p:spPr>
        <p:txBody>
          <a:bodyPr anchor="t"/>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https://www.cs.utexas.edu/~eunsol/courses/data/bitter_lesson.pdf</a:t>
            </a:r>
          </a:p>
        </p:txBody>
      </p:sp>
      <p:pic>
        <p:nvPicPr>
          <p:cNvPr id="262" name="pasted-movie.png" descr="pasted-movie.png"/>
          <p:cNvPicPr>
            <a:picLocks noChangeAspect="1"/>
          </p:cNvPicPr>
          <p:nvPr/>
        </p:nvPicPr>
        <p:blipFill>
          <a:blip r:embed="rId3">
            <a:extLst/>
          </a:blip>
          <a:stretch>
            <a:fillRect/>
          </a:stretch>
        </p:blipFill>
        <p:spPr>
          <a:xfrm>
            <a:off x="2239618" y="4328265"/>
            <a:ext cx="17199196" cy="9157467"/>
          </a:xfrm>
          <a:prstGeom prst="rect">
            <a:avLst/>
          </a:prstGeom>
          <a:ln w="12700">
            <a:miter lim="400000"/>
          </a:ln>
        </p:spPr>
      </p:pic>
      <p:sp>
        <p:nvSpPr>
          <p:cNvPr id="263" name="Also https://arxiv.org/pdf/2410.09649"/>
          <p:cNvSpPr txBox="1"/>
          <p:nvPr/>
        </p:nvSpPr>
        <p:spPr>
          <a:xfrm>
            <a:off x="17843651" y="13127198"/>
            <a:ext cx="5879953" cy="4963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457200">
              <a:spcBef>
                <a:spcPts val="0"/>
              </a:spcBef>
              <a:defRPr sz="2800" u="sng">
                <a:solidFill>
                  <a:srgbClr val="0097A7"/>
                </a:solidFill>
                <a:latin typeface="Arial"/>
                <a:ea typeface="Arial"/>
                <a:cs typeface="Arial"/>
                <a:sym typeface="Arial"/>
              </a:defRPr>
            </a:pPr>
            <a:r>
              <a:t>Also </a:t>
            </a:r>
            <a:r>
              <a:rPr>
                <a:hlinkClick r:id="rId4" invalidUrl="" action="" tgtFrame="" tooltip="" history="1" highlightClick="0" endSnd="0"/>
              </a:rPr>
              <a:t>https://arxiv.org/pdf/2410.09649</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5" name="Parable of Parser"/>
          <p:cNvSpPr txBox="1"/>
          <p:nvPr>
            <p:ph type="title"/>
          </p:nvPr>
        </p:nvSpPr>
        <p:spPr>
          <a:prstGeom prst="rect">
            <a:avLst/>
          </a:prstGeom>
        </p:spPr>
        <p:txBody>
          <a:bodyPr/>
          <a:lstStyle/>
          <a:p>
            <a:pPr/>
            <a:r>
              <a:t>Parable of Parser</a:t>
            </a:r>
          </a:p>
        </p:txBody>
      </p:sp>
      <p:sp>
        <p:nvSpPr>
          <p:cNvPr id="266" name="https://drive.google.com/file/d/1VodGljuEhBKwZIXQwN-ApH6g2wBAVAdK/view\"/>
          <p:cNvSpPr txBox="1"/>
          <p:nvPr>
            <p:ph type="body" idx="1"/>
          </p:nvPr>
        </p:nvSpPr>
        <p:spPr>
          <a:prstGeom prst="rect">
            <a:avLst/>
          </a:prstGeom>
        </p:spPr>
        <p:txBody>
          <a:bodyPr/>
          <a:lstStyle/>
          <a:p>
            <a:pPr/>
            <a:r>
              <a:rPr u="sng">
                <a:hlinkClick r:id="rId2" invalidUrl="" action="" tgtFrame="" tooltip="" history="1" highlightClick="0" endSnd="0"/>
              </a:rPr>
              <a:t>https://drive.google.com/file/d/1VodGljuEhBKwZIXQwN-ApH6g2wBAVAdK/view</a:t>
            </a:r>
            <a:r>
              <a:t>\</a:t>
            </a:r>
          </a:p>
        </p:txBody>
      </p:sp>
      <p:pic>
        <p:nvPicPr>
          <p:cNvPr id="267" name="pasted-movie.png" descr="pasted-movie.png"/>
          <p:cNvPicPr>
            <a:picLocks noChangeAspect="1"/>
          </p:cNvPicPr>
          <p:nvPr/>
        </p:nvPicPr>
        <p:blipFill>
          <a:blip r:embed="rId3">
            <a:extLst/>
          </a:blip>
          <a:stretch>
            <a:fillRect/>
          </a:stretch>
        </p:blipFill>
        <p:spPr>
          <a:xfrm>
            <a:off x="7131050" y="4057650"/>
            <a:ext cx="10121900" cy="5600700"/>
          </a:xfrm>
          <a:prstGeom prst="rect">
            <a:avLst/>
          </a:prstGeom>
          <a:ln w="12700">
            <a:miter lim="400000"/>
          </a:ln>
        </p:spPr>
      </p:pic>
      <p:pic>
        <p:nvPicPr>
          <p:cNvPr id="268" name="pasted-movie.png" descr="pasted-movie.png"/>
          <p:cNvPicPr>
            <a:picLocks noChangeAspect="1"/>
          </p:cNvPicPr>
          <p:nvPr/>
        </p:nvPicPr>
        <p:blipFill>
          <a:blip r:embed="rId4">
            <a:extLst/>
          </a:blip>
          <a:stretch>
            <a:fillRect/>
          </a:stretch>
        </p:blipFill>
        <p:spPr>
          <a:xfrm>
            <a:off x="10557181" y="5581620"/>
            <a:ext cx="13906501" cy="7391401"/>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0" name="Double-click to edit"/>
          <p:cNvSpPr txBox="1"/>
          <p:nvPr>
            <p:ph type="title"/>
          </p:nvPr>
        </p:nvSpPr>
        <p:spPr>
          <a:prstGeom prst="rect">
            <a:avLst/>
          </a:prstGeom>
        </p:spPr>
        <p:txBody>
          <a:bodyPr/>
          <a:lstStyle/>
          <a:p>
            <a:pPr/>
          </a:p>
        </p:txBody>
      </p:sp>
      <p:sp>
        <p:nvSpPr>
          <p:cNvPr id="271" name="Double-click to edit"/>
          <p:cNvSpPr txBox="1"/>
          <p:nvPr>
            <p:ph type="body" idx="1"/>
          </p:nvPr>
        </p:nvSpPr>
        <p:spPr>
          <a:prstGeom prst="rect">
            <a:avLst/>
          </a:prstGeom>
        </p:spPr>
        <p:txBody>
          <a:bodyPr/>
          <a:lstStyle/>
          <a:p>
            <a:pPr/>
          </a:p>
        </p:txBody>
      </p:sp>
      <p:pic>
        <p:nvPicPr>
          <p:cNvPr id="272" name="pasted-movie.png" descr="pasted-movie.png"/>
          <p:cNvPicPr>
            <a:picLocks noChangeAspect="1"/>
          </p:cNvPicPr>
          <p:nvPr/>
        </p:nvPicPr>
        <p:blipFill>
          <a:blip r:embed="rId2">
            <a:extLst/>
          </a:blip>
          <a:stretch>
            <a:fillRect/>
          </a:stretch>
        </p:blipFill>
        <p:spPr>
          <a:xfrm>
            <a:off x="-100284" y="363676"/>
            <a:ext cx="13347701" cy="5842001"/>
          </a:xfrm>
          <a:prstGeom prst="rect">
            <a:avLst/>
          </a:prstGeom>
          <a:ln w="12700">
            <a:miter lim="400000"/>
          </a:ln>
        </p:spPr>
      </p:pic>
      <p:pic>
        <p:nvPicPr>
          <p:cNvPr id="273" name="pasted-movie.png" descr="pasted-movie.png"/>
          <p:cNvPicPr>
            <a:picLocks noChangeAspect="1"/>
          </p:cNvPicPr>
          <p:nvPr/>
        </p:nvPicPr>
        <p:blipFill>
          <a:blip r:embed="rId3">
            <a:extLst/>
          </a:blip>
          <a:stretch>
            <a:fillRect/>
          </a:stretch>
        </p:blipFill>
        <p:spPr>
          <a:xfrm>
            <a:off x="13442979" y="351093"/>
            <a:ext cx="12674601" cy="7289801"/>
          </a:xfrm>
          <a:prstGeom prst="rect">
            <a:avLst/>
          </a:prstGeom>
          <a:ln w="12700">
            <a:miter lim="400000"/>
          </a:ln>
        </p:spPr>
      </p:pic>
      <p:pic>
        <p:nvPicPr>
          <p:cNvPr id="274" name="pasted-movie.png" descr="pasted-movie.png"/>
          <p:cNvPicPr>
            <a:picLocks noChangeAspect="1"/>
          </p:cNvPicPr>
          <p:nvPr/>
        </p:nvPicPr>
        <p:blipFill>
          <a:blip r:embed="rId4">
            <a:extLst/>
          </a:blip>
          <a:stretch>
            <a:fillRect/>
          </a:stretch>
        </p:blipFill>
        <p:spPr>
          <a:xfrm>
            <a:off x="68240" y="6036011"/>
            <a:ext cx="13563601" cy="795020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6" name="When to discuss Moravec’s paradox?"/>
          <p:cNvSpPr txBox="1"/>
          <p:nvPr>
            <p:ph type="title"/>
          </p:nvPr>
        </p:nvSpPr>
        <p:spPr>
          <a:prstGeom prst="rect">
            <a:avLst/>
          </a:prstGeom>
        </p:spPr>
        <p:txBody>
          <a:bodyPr/>
          <a:lstStyle>
            <a:lvl1pPr defTabSz="693419">
              <a:defRPr sz="9407"/>
            </a:lvl1pPr>
          </a:lstStyle>
          <a:p>
            <a:pPr/>
            <a:r>
              <a:t>When to discuss Moravec’s paradox?</a:t>
            </a:r>
          </a:p>
        </p:txBody>
      </p:sp>
      <p:sp>
        <p:nvSpPr>
          <p:cNvPr id="277"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9" name="Vincent’s blog post"/>
          <p:cNvSpPr txBox="1"/>
          <p:nvPr>
            <p:ph type="title"/>
          </p:nvPr>
        </p:nvSpPr>
        <p:spPr>
          <a:prstGeom prst="rect">
            <a:avLst/>
          </a:prstGeom>
        </p:spPr>
        <p:txBody>
          <a:bodyPr/>
          <a:lstStyle/>
          <a:p>
            <a:pPr/>
            <a:r>
              <a:t>Vincent’s blog post</a:t>
            </a:r>
          </a:p>
        </p:txBody>
      </p:sp>
      <p:sp>
        <p:nvSpPr>
          <p:cNvPr id="280" name="https://www.vincentsitzmann.com/blog/bitter_lesson_of_cv/…"/>
          <p:cNvSpPr txBox="1"/>
          <p:nvPr>
            <p:ph type="body" idx="1"/>
          </p:nvPr>
        </p:nvSpPr>
        <p:spPr>
          <a:prstGeom prst="rect">
            <a:avLst/>
          </a:prstGeom>
        </p:spPr>
        <p:txBody>
          <a:bodyPr/>
          <a:lstStyle/>
          <a:p>
            <a:pPr/>
            <a:r>
              <a:rPr u="sng">
                <a:hlinkClick r:id="rId2" invalidUrl="" action="" tgtFrame="" tooltip="" history="1" highlightClick="0" endSnd="0"/>
              </a:rPr>
              <a:t>https://www.vincentsitzmann.com/blog/bitter_lesson_of_cv/</a:t>
            </a:r>
          </a:p>
          <a:p>
            <a:pPr/>
            <a:r>
              <a:t>Response : </a:t>
            </a:r>
            <a:r>
              <a:rPr u="sng">
                <a:hlinkClick r:id="rId3" invalidUrl="" action="" tgtFrame="" tooltip="" history="1" highlightClick="0" endSnd="0"/>
              </a:rPr>
              <a:t>https://ivl.cs.brown.edu/blogs/bittersweet_lesson_cv</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2" name="My CG experience ?"/>
          <p:cNvSpPr txBox="1"/>
          <p:nvPr>
            <p:ph type="title"/>
          </p:nvPr>
        </p:nvSpPr>
        <p:spPr>
          <a:prstGeom prst="rect">
            <a:avLst/>
          </a:prstGeom>
        </p:spPr>
        <p:txBody>
          <a:bodyPr/>
          <a:lstStyle/>
          <a:p>
            <a:pPr/>
            <a:r>
              <a:t>My CG experience ?</a:t>
            </a:r>
          </a:p>
        </p:txBody>
      </p:sp>
      <p:sp>
        <p:nvSpPr>
          <p:cNvPr id="283" name="Z buffer…"/>
          <p:cNvSpPr txBox="1"/>
          <p:nvPr>
            <p:ph type="body" idx="1"/>
          </p:nvPr>
        </p:nvSpPr>
        <p:spPr>
          <a:prstGeom prst="rect">
            <a:avLst/>
          </a:prstGeom>
        </p:spPr>
        <p:txBody>
          <a:bodyPr/>
          <a:lstStyle/>
          <a:p>
            <a:pPr/>
            <a:r>
              <a:t>Z buffer</a:t>
            </a:r>
          </a:p>
          <a:p>
            <a:pPr/>
            <a:r>
              <a:t>Path Tracing</a:t>
            </a:r>
          </a:p>
          <a:p>
            <a:pPr/>
            <a:r>
              <a:t>Triangles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Fredo Office Hours"/>
          <p:cNvSpPr txBox="1"/>
          <p:nvPr>
            <p:ph type="title"/>
          </p:nvPr>
        </p:nvSpPr>
        <p:spPr>
          <a:prstGeom prst="rect">
            <a:avLst/>
          </a:prstGeom>
        </p:spPr>
        <p:txBody>
          <a:bodyPr/>
          <a:lstStyle/>
          <a:p>
            <a:pPr/>
            <a:r>
              <a:t>Fredo Office Hours</a:t>
            </a:r>
          </a:p>
        </p:txBody>
      </p:sp>
      <p:sp>
        <p:nvSpPr>
          <p:cNvPr id="286" name="Fridays 1pm in Stata 32-D424 (D side)"/>
          <p:cNvSpPr txBox="1"/>
          <p:nvPr>
            <p:ph type="body" idx="1"/>
          </p:nvPr>
        </p:nvSpPr>
        <p:spPr>
          <a:prstGeom prst="rect">
            <a:avLst/>
          </a:prstGeom>
        </p:spPr>
        <p:txBody>
          <a:bodyPr/>
          <a:lstStyle/>
          <a:p>
            <a:pPr/>
            <a:r>
              <a:t>Fridays 1pm in Stata 32-D424 (D side)</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Slide Number Placeholder 1"/>
          <p:cNvSpPr txBox="1"/>
          <p:nvPr>
            <p:ph type="sldNum" sz="quarter" idx="2"/>
          </p:nvPr>
        </p:nvSpPr>
        <p:spPr>
          <a:xfrm>
            <a:off x="22793512" y="12815696"/>
            <a:ext cx="371290"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9" name="Title 3"/>
          <p:cNvSpPr txBox="1"/>
          <p:nvPr>
            <p:ph type="title"/>
          </p:nvPr>
        </p:nvSpPr>
        <p:spPr>
          <a:xfrm>
            <a:off x="762721" y="-1"/>
            <a:ext cx="24384003" cy="2286001"/>
          </a:xfrm>
          <a:prstGeom prst="rect">
            <a:avLst/>
          </a:prstGeom>
        </p:spPr>
        <p:txBody>
          <a:bodyPr/>
          <a:lstStyle/>
          <a:p>
            <a:pPr/>
            <a:r>
              <a:t>Credits</a:t>
            </a:r>
          </a:p>
        </p:txBody>
      </p:sp>
      <p:sp>
        <p:nvSpPr>
          <p:cNvPr id="290" name="Text Placeholder 2"/>
          <p:cNvSpPr txBox="1"/>
          <p:nvPr>
            <p:ph type="body" idx="1"/>
          </p:nvPr>
        </p:nvSpPr>
        <p:spPr>
          <a:xfrm>
            <a:off x="831199" y="2351359"/>
            <a:ext cx="22721602" cy="11215961"/>
          </a:xfrm>
          <a:prstGeom prst="rect">
            <a:avLst/>
          </a:prstGeom>
        </p:spPr>
        <p:txBody>
          <a:bodyPr/>
          <a:lstStyle/>
          <a:p>
            <a:pPr marL="0" indent="137160">
              <a:lnSpc>
                <a:spcPct val="92000"/>
              </a:lnSpc>
              <a:buSzTx/>
              <a:buNone/>
              <a:defRPr sz="4000"/>
            </a:pPr>
            <a:r>
              <a:t>Base of this lecture: Deqing Sun &amp; Charles Herrmann</a:t>
            </a:r>
          </a:p>
          <a:p>
            <a:pPr marL="0" indent="137160">
              <a:lnSpc>
                <a:spcPct val="92000"/>
              </a:lnSpc>
              <a:buSzTx/>
              <a:buNone/>
              <a:defRPr sz="4000"/>
            </a:pPr>
          </a:p>
          <a:p>
            <a:pPr marL="0" indent="137160">
              <a:lnSpc>
                <a:spcPct val="92000"/>
              </a:lnSpc>
              <a:buSzTx/>
              <a:buNone/>
              <a:defRPr sz="4000"/>
            </a:pPr>
            <a:r>
              <a:t>Some slides, images, and videos from </a:t>
            </a:r>
            <a:endParaRPr sz="5200"/>
          </a:p>
          <a:p>
            <a:pPr marL="1051560" indent="-914400">
              <a:lnSpc>
                <a:spcPct val="92000"/>
              </a:lnSpc>
              <a:buSzPts val="4000"/>
              <a:defRPr sz="4000"/>
            </a:pPr>
            <a:r>
              <a:t>Dr. Ce Liu@Microsoft</a:t>
            </a:r>
            <a:endParaRPr sz="5200"/>
          </a:p>
          <a:p>
            <a:pPr marL="1051560" indent="-914400">
              <a:lnSpc>
                <a:spcPct val="92000"/>
              </a:lnSpc>
              <a:buSzPts val="4000"/>
              <a:defRPr sz="4000"/>
            </a:pPr>
            <a:r>
              <a:t>Dr. Huaizu Jiang@Northeastern</a:t>
            </a:r>
            <a:endParaRPr sz="5200"/>
          </a:p>
          <a:p>
            <a:pPr marL="1051560" indent="-914400">
              <a:lnSpc>
                <a:spcPct val="92000"/>
              </a:lnSpc>
              <a:buSzPts val="4000"/>
              <a:defRPr sz="4000"/>
            </a:pPr>
            <a:r>
              <a:t>Dr. David Fouhey@UMich</a:t>
            </a:r>
            <a:endParaRPr sz="5200"/>
          </a:p>
          <a:p>
            <a:pPr marL="1051560" indent="-914400">
              <a:lnSpc>
                <a:spcPct val="92000"/>
              </a:lnSpc>
              <a:buSzPts val="4000"/>
              <a:defRPr sz="4000"/>
            </a:pPr>
            <a:r>
              <a:t>Dr. Justin Johnson@UMich</a:t>
            </a:r>
            <a:endParaRPr sz="5200"/>
          </a:p>
          <a:p>
            <a:pPr marL="1051560" indent="-914400">
              <a:lnSpc>
                <a:spcPct val="92000"/>
              </a:lnSpc>
              <a:buSzPts val="4000"/>
              <a:defRPr sz="4000"/>
            </a:pPr>
            <a:r>
              <a:t>Dr. Svetlana Lazebnik@UIUC</a:t>
            </a:r>
            <a:endParaRPr sz="5200"/>
          </a:p>
          <a:p>
            <a:pPr marL="1051560" indent="-914400">
              <a:lnSpc>
                <a:spcPct val="92000"/>
              </a:lnSpc>
              <a:buSzPts val="4000"/>
              <a:defRPr sz="4000"/>
            </a:pPr>
            <a:r>
              <a:t>Dr. Shree K. Nayar@Columbia</a:t>
            </a:r>
            <a:endParaRPr sz="5200"/>
          </a:p>
          <a:p>
            <a:pPr marL="1051560" indent="-914400">
              <a:lnSpc>
                <a:spcPct val="92000"/>
              </a:lnSpc>
              <a:buSzPts val="4000"/>
              <a:defRPr sz="4000"/>
            </a:pPr>
            <a:r>
              <a:t>Dr. Jia Deng@Princeton</a:t>
            </a:r>
            <a:endParaRPr sz="5200"/>
          </a:p>
          <a:p>
            <a:pPr marL="1051560" indent="-914400">
              <a:lnSpc>
                <a:spcPct val="92000"/>
              </a:lnSpc>
              <a:buSzPts val="4000"/>
              <a:defRPr sz="4000"/>
            </a:pPr>
            <a:r>
              <a:t>Dr. Ming-Hsuan Yang@UC Merced</a:t>
            </a:r>
            <a:endParaRPr sz="3600"/>
          </a:p>
          <a:p>
            <a:pPr marL="1051560" indent="-914400">
              <a:lnSpc>
                <a:spcPct val="92000"/>
              </a:lnSpc>
              <a:buSzPts val="4000"/>
              <a:defRPr sz="4000"/>
            </a:pPr>
            <a:r>
              <a:t>Dr. Rick Szeliski’s book</a:t>
            </a:r>
            <a:endParaRPr sz="3600"/>
          </a:p>
          <a:p>
            <a:pPr marL="1051560" indent="-914400">
              <a:lnSpc>
                <a:spcPct val="92000"/>
              </a:lnSpc>
              <a:buSzPts val="4000"/>
              <a:defRPr sz="4000"/>
            </a:pPr>
            <a:r>
              <a:t>Book by Antonio, Phillip, and Bill</a:t>
            </a:r>
          </a:p>
          <a:p>
            <a:pPr marL="1051560" indent="-914400">
              <a:lnSpc>
                <a:spcPct val="92000"/>
              </a:lnSpc>
              <a:buSzPts val="4000"/>
              <a:defRPr sz="4000"/>
            </a:pPr>
            <a:r>
              <a:t>Dr. Christian Rupprecht@Oxford</a:t>
            </a:r>
            <a:endParaRPr sz="3600"/>
          </a:p>
          <a:p>
            <a:pPr marL="0" indent="137160">
              <a:lnSpc>
                <a:spcPct val="92000"/>
              </a:lnSpc>
              <a:buSzTx/>
              <a:buNone/>
              <a:defRPr sz="5200"/>
            </a:pPr>
          </a:p>
          <a:p>
            <a:pPr marL="0" indent="137160">
              <a:lnSpc>
                <a:spcPct val="92000"/>
              </a:lnSpc>
              <a:buSzTx/>
              <a:buNone/>
              <a:defRPr sz="4000"/>
            </a:pPr>
            <a:r>
              <a:t>Suggestions from Dr. Bill Freeman, Dr. Rick Szeliski, Dr. Noah Snavely and Dr. Junhwa Hur</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Slide Number Placeholder 1"/>
          <p:cNvSpPr txBox="1"/>
          <p:nvPr>
            <p:ph type="sldNum" sz="quarter" idx="2"/>
          </p:nvPr>
        </p:nvSpPr>
        <p:spPr>
          <a:xfrm>
            <a:off x="22793512" y="12815696"/>
            <a:ext cx="371290"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3" name="Title 2"/>
          <p:cNvSpPr txBox="1"/>
          <p:nvPr>
            <p:ph type="title"/>
          </p:nvPr>
        </p:nvSpPr>
        <p:spPr>
          <a:prstGeom prst="rect">
            <a:avLst/>
          </a:prstGeom>
        </p:spPr>
        <p:txBody>
          <a:bodyPr/>
          <a:lstStyle>
            <a:lvl1pPr algn="ctr"/>
          </a:lstStyle>
          <a:p>
            <a:pPr/>
            <a:r>
              <a:t>We live in a dynamic world</a:t>
            </a:r>
          </a:p>
        </p:txBody>
      </p:sp>
      <p:sp>
        <p:nvSpPr>
          <p:cNvPr id="294" name="Text Placeholder 4"/>
          <p:cNvSpPr txBox="1"/>
          <p:nvPr>
            <p:ph type="body" sz="half" idx="1"/>
          </p:nvPr>
        </p:nvSpPr>
        <p:spPr>
          <a:xfrm>
            <a:off x="831197" y="2351359"/>
            <a:ext cx="8471348" cy="9110402"/>
          </a:xfrm>
          <a:prstGeom prst="rect">
            <a:avLst/>
          </a:prstGeom>
        </p:spPr>
        <p:txBody>
          <a:bodyPr/>
          <a:lstStyle>
            <a:lvl1pPr marL="0" indent="137160">
              <a:buSzTx/>
              <a:buNone/>
              <a:defRPr sz="4400"/>
            </a:lvl1pPr>
          </a:lstStyle>
          <a:p>
            <a:pPr/>
            <a:r>
              <a:t>Perceiving, understanding and predicting motion is an important part of our daily lives</a:t>
            </a:r>
          </a:p>
        </p:txBody>
      </p:sp>
      <p:pic>
        <p:nvPicPr>
          <p:cNvPr id="295" name="dynamic_world.m4v" descr="dynamic_world.m4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0133748" y="2774137"/>
            <a:ext cx="13419054" cy="1006429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0501" fill="hold"/>
                                        <p:tgtEl>
                                          <p:spTgt spid="29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7" fill="hold" display="0">
                  <p:stCondLst>
                    <p:cond delay="indefinite"/>
                  </p:stCondLst>
                </p:cTn>
                <p:tgtEl>
                  <p:spTgt spid="295"/>
                </p:tgtEl>
              </p:cMediaNode>
            </p:video>
            <p:seq concurrent="1" prevAc="none" nextAc="seek">
              <p:cTn id="8" evtFilter="cancelBubble" nodeType="interactiveSeq" restart="whenNotActive" fill="hold">
                <p:stCondLst>
                  <p:cond delay="0" evt="onClick">
                    <p:tgtEl>
                      <p:spTgt spid="29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95"/>
                                        </p:tgtEl>
                                      </p:cBhvr>
                                    </p:cmd>
                                  </p:childTnLst>
                                </p:cTn>
                              </p:par>
                            </p:childTnLst>
                          </p:cTn>
                        </p:par>
                      </p:childTnLst>
                    </p:cTn>
                  </p:par>
                </p:childTnLst>
              </p:cTn>
              <p:nextCondLst>
                <p:cond delay="0" evt="onClick">
                  <p:tgtEl>
                    <p:spTgt spid="29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Rectangle 2"/>
          <p:cNvSpPr txBox="1"/>
          <p:nvPr>
            <p:ph type="title"/>
          </p:nvPr>
        </p:nvSpPr>
        <p:spPr>
          <a:prstGeom prst="rect">
            <a:avLst/>
          </a:prstGeom>
        </p:spPr>
        <p:txBody>
          <a:bodyPr/>
          <a:lstStyle>
            <a:lvl1pPr algn="ctr"/>
          </a:lstStyle>
          <a:p>
            <a:pPr/>
            <a:r>
              <a:t>Motion and perceptual organization</a:t>
            </a:r>
          </a:p>
        </p:txBody>
      </p:sp>
      <p:pic>
        <p:nvPicPr>
          <p:cNvPr id="300" name="Picture 6" descr="Picture 6"/>
          <p:cNvPicPr>
            <a:picLocks noChangeAspect="1"/>
          </p:cNvPicPr>
          <p:nvPr/>
        </p:nvPicPr>
        <p:blipFill>
          <a:blip r:embed="rId3">
            <a:extLst/>
          </a:blip>
          <a:stretch>
            <a:fillRect/>
          </a:stretch>
        </p:blipFill>
        <p:spPr>
          <a:xfrm>
            <a:off x="8077200" y="4518073"/>
            <a:ext cx="7035092" cy="7035092"/>
          </a:xfrm>
          <a:prstGeom prst="rect">
            <a:avLst/>
          </a:prstGeom>
          <a:ln w="12700">
            <a:miter lim="400000"/>
          </a:ln>
        </p:spPr>
      </p:pic>
      <p:sp>
        <p:nvSpPr>
          <p:cNvPr id="301" name="TextBox 7"/>
          <p:cNvSpPr txBox="1"/>
          <p:nvPr/>
        </p:nvSpPr>
        <p:spPr>
          <a:xfrm>
            <a:off x="101599" y="13162002"/>
            <a:ext cx="15917208" cy="52426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lvl1pPr defTabSz="1016000">
              <a:spcBef>
                <a:spcPts val="0"/>
              </a:spcBef>
              <a:defRPr sz="2200">
                <a:latin typeface="Arial"/>
                <a:ea typeface="Arial"/>
                <a:cs typeface="Arial"/>
                <a:sym typeface="Arial"/>
              </a:defRPr>
            </a:lvl1pPr>
          </a:lstStyle>
          <a:p>
            <a:pPr/>
            <a:r>
              <a:t>Slide Credit: S. Lazebnik, but idea of random dot sterogram is due to B. Julesz</a:t>
            </a:r>
          </a:p>
        </p:txBody>
      </p:sp>
      <p:sp>
        <p:nvSpPr>
          <p:cNvPr id="302" name="TextBox 1"/>
          <p:cNvSpPr txBox="1"/>
          <p:nvPr/>
        </p:nvSpPr>
        <p:spPr>
          <a:xfrm>
            <a:off x="2091873" y="2645851"/>
            <a:ext cx="19005746" cy="8763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lvl1pPr algn="ctr" defTabSz="1016000">
              <a:spcBef>
                <a:spcPts val="0"/>
              </a:spcBef>
              <a:defRPr sz="4400">
                <a:latin typeface="Helvetica"/>
                <a:ea typeface="Helvetica"/>
                <a:cs typeface="Helvetica"/>
                <a:sym typeface="Helvetica"/>
              </a:defRPr>
            </a:lvl1pPr>
          </a:lstStyle>
          <a:p>
            <a:pPr/>
            <a:r>
              <a:t>Sometimes motion is the only cue!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Rectangle 2"/>
          <p:cNvSpPr txBox="1"/>
          <p:nvPr>
            <p:ph type="title"/>
          </p:nvPr>
        </p:nvSpPr>
        <p:spPr>
          <a:prstGeom prst="rect">
            <a:avLst/>
          </a:prstGeom>
        </p:spPr>
        <p:txBody>
          <a:bodyPr/>
          <a:lstStyle>
            <a:lvl1pPr algn="ctr"/>
          </a:lstStyle>
          <a:p>
            <a:pPr/>
            <a:r>
              <a:t>Motion and perceptual organization</a:t>
            </a:r>
          </a:p>
        </p:txBody>
      </p:sp>
      <p:pic>
        <p:nvPicPr>
          <p:cNvPr id="307" name="Picture 6" descr="Picture 6"/>
          <p:cNvPicPr>
            <a:picLocks noChangeAspect="1"/>
          </p:cNvPicPr>
          <p:nvPr/>
        </p:nvPicPr>
        <p:blipFill>
          <a:blip r:embed="rId3">
            <a:extLst/>
          </a:blip>
          <a:stretch>
            <a:fillRect/>
          </a:stretch>
        </p:blipFill>
        <p:spPr>
          <a:xfrm>
            <a:off x="8077200" y="4518073"/>
            <a:ext cx="7035092" cy="7035092"/>
          </a:xfrm>
          <a:prstGeom prst="rect">
            <a:avLst/>
          </a:prstGeom>
          <a:ln w="12700">
            <a:miter lim="400000"/>
          </a:ln>
        </p:spPr>
      </p:pic>
      <p:sp>
        <p:nvSpPr>
          <p:cNvPr id="308" name="TextBox 7"/>
          <p:cNvSpPr txBox="1"/>
          <p:nvPr/>
        </p:nvSpPr>
        <p:spPr>
          <a:xfrm>
            <a:off x="101599" y="13162002"/>
            <a:ext cx="15917208" cy="52426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lvl1pPr defTabSz="1016000">
              <a:spcBef>
                <a:spcPts val="0"/>
              </a:spcBef>
              <a:defRPr sz="2200">
                <a:latin typeface="Arial"/>
                <a:ea typeface="Arial"/>
                <a:cs typeface="Arial"/>
                <a:sym typeface="Arial"/>
              </a:defRPr>
            </a:lvl1pPr>
          </a:lstStyle>
          <a:p>
            <a:pPr/>
            <a:r>
              <a:t>Slide Credit: S. Lazebnik, but idea of random dot sterogram is due to B. Julesz</a:t>
            </a:r>
          </a:p>
        </p:txBody>
      </p:sp>
      <p:pic>
        <p:nvPicPr>
          <p:cNvPr id="309" name="Picture 2" descr="Picture 2"/>
          <p:cNvPicPr>
            <a:picLocks noChangeAspect="0"/>
          </p:cNvPicPr>
          <p:nvPr/>
        </p:nvPicPr>
        <p:blipFill>
          <a:blip r:embed="rId4">
            <a:extLst/>
          </a:blip>
          <a:stretch>
            <a:fillRect/>
          </a:stretch>
        </p:blipFill>
        <p:spPr>
          <a:xfrm>
            <a:off x="8077200" y="4505326"/>
            <a:ext cx="7035092" cy="7035093"/>
          </a:xfrm>
          <a:prstGeom prst="rect">
            <a:avLst/>
          </a:prstGeom>
          <a:ln w="12700">
            <a:miter lim="400000"/>
          </a:ln>
        </p:spPr>
      </p:pic>
      <p:sp>
        <p:nvSpPr>
          <p:cNvPr id="310" name="TextBox 1"/>
          <p:cNvSpPr txBox="1"/>
          <p:nvPr/>
        </p:nvSpPr>
        <p:spPr>
          <a:xfrm>
            <a:off x="2091873" y="2645851"/>
            <a:ext cx="19005746" cy="8763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lvl1pPr algn="ctr" defTabSz="1016000">
              <a:spcBef>
                <a:spcPts val="0"/>
              </a:spcBef>
              <a:defRPr sz="4400">
                <a:latin typeface="Helvetica"/>
                <a:ea typeface="Helvetica"/>
                <a:cs typeface="Helvetica"/>
                <a:sym typeface="Helvetica"/>
              </a:defRPr>
            </a:lvl1pPr>
          </a:lstStyle>
          <a:p>
            <a:pPr/>
            <a:r>
              <a:t>Sometimes motion is the only cue!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Content Placeholder 2"/>
          <p:cNvSpPr txBox="1"/>
          <p:nvPr>
            <p:ph type="body" idx="1"/>
          </p:nvPr>
        </p:nvSpPr>
        <p:spPr>
          <a:xfrm>
            <a:off x="1148333" y="4673410"/>
            <a:ext cx="22108161" cy="8264279"/>
          </a:xfrm>
          <a:prstGeom prst="rect">
            <a:avLst/>
          </a:prstGeom>
        </p:spPr>
        <p:txBody>
          <a:bodyPr/>
          <a:lstStyle/>
          <a:p>
            <a:pPr/>
          </a:p>
        </p:txBody>
      </p:sp>
      <p:pic>
        <p:nvPicPr>
          <p:cNvPr id="315" name="IMG_1292.MOV" descr="IMG_1292.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 y="-1"/>
            <a:ext cx="24384002" cy="1371600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5138" fill="hold"/>
                                        <p:tgtEl>
                                          <p:spTgt spid="31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7" fill="hold" display="0">
                  <p:stCondLst>
                    <p:cond delay="indefinite"/>
                  </p:stCondLst>
                </p:cTn>
                <p:tgtEl>
                  <p:spTgt spid="315"/>
                </p:tgtEl>
              </p:cMediaNode>
            </p:video>
            <p:seq concurrent="1" prevAc="none" nextAc="seek">
              <p:cTn id="8" evtFilter="cancelBubble" nodeType="interactiveSeq" restart="whenNotActive" fill="hold">
                <p:stCondLst>
                  <p:cond delay="0" evt="onClick">
                    <p:tgtEl>
                      <p:spTgt spid="31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15"/>
                                        </p:tgtEl>
                                      </p:cBhvr>
                                    </p:cmd>
                                  </p:childTnLst>
                                </p:cTn>
                              </p:par>
                            </p:childTnLst>
                          </p:cTn>
                        </p:par>
                      </p:childTnLst>
                    </p:cTn>
                  </p:par>
                </p:childTnLst>
              </p:cTn>
              <p:nextCondLst>
                <p:cond delay="0" evt="onClick">
                  <p:tgtEl>
                    <p:spTgt spid="31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9" name="Slide Number Placeholder 3"/>
          <p:cNvSpPr txBox="1"/>
          <p:nvPr>
            <p:ph type="sldNum" sz="quarter" idx="2"/>
          </p:nvPr>
        </p:nvSpPr>
        <p:spPr>
          <a:xfrm>
            <a:off x="22308720" y="12802234"/>
            <a:ext cx="398880" cy="5511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20" name="Johansson Motion Perception part 1-1F5ICP9SYLU-480pp-1707576856" descr="Johansson Motion Perception part 1-1F5ICP9SYLU-480pp-1707576856"/>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048000" y="0"/>
            <a:ext cx="18288000" cy="13716000"/>
          </a:xfrm>
          <a:prstGeom prst="rect">
            <a:avLst/>
          </a:prstGeom>
          <a:ln w="12700">
            <a:miter lim="400000"/>
          </a:ln>
        </p:spPr>
      </p:pic>
      <p:sp>
        <p:nvSpPr>
          <p:cNvPr id="321" name="TextBox 7"/>
          <p:cNvSpPr txBox="1"/>
          <p:nvPr/>
        </p:nvSpPr>
        <p:spPr>
          <a:xfrm>
            <a:off x="91439" y="13196727"/>
            <a:ext cx="957954" cy="487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000" u="sng">
                <a:solidFill>
                  <a:srgbClr val="0563C1"/>
                </a:solidFill>
                <a:uFill>
                  <a:solidFill>
                    <a:srgbClr val="0563C1"/>
                  </a:solidFill>
                </a:uFill>
                <a:latin typeface="Open Sans"/>
                <a:ea typeface="Open Sans"/>
                <a:cs typeface="Open Sans"/>
                <a:sym typeface="Open Sans"/>
                <a:hlinkClick r:id="rId5"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5" invalidUrl="" action="" tgtFrame="" tooltip="" history="1" highlightClick="0" endSnd="0"/>
              </a:rPr>
              <a:t>source</a:t>
            </a:r>
          </a:p>
        </p:txBody>
      </p:sp>
      <p:sp>
        <p:nvSpPr>
          <p:cNvPr id="322" name="TextBox 9"/>
          <p:cNvSpPr txBox="1"/>
          <p:nvPr/>
        </p:nvSpPr>
        <p:spPr>
          <a:xfrm>
            <a:off x="21427439" y="-1"/>
            <a:ext cx="2865121" cy="14020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000">
                <a:latin typeface="Open Sans"/>
                <a:ea typeface="Open Sans"/>
                <a:cs typeface="Open Sans"/>
                <a:sym typeface="Open Sans"/>
              </a:defRPr>
            </a:lvl1pPr>
          </a:lstStyle>
          <a:p>
            <a:pPr/>
            <a:r>
              <a:t>Johansson, “Visual perception of biological motion and a model for its analysis.” 1973</a:t>
            </a:r>
          </a:p>
        </p:txBody>
      </p:sp>
      <p:sp>
        <p:nvSpPr>
          <p:cNvPr id="323" name="TextBox 4"/>
          <p:cNvSpPr txBox="1"/>
          <p:nvPr/>
        </p:nvSpPr>
        <p:spPr>
          <a:xfrm>
            <a:off x="101599" y="149606"/>
            <a:ext cx="15917208" cy="85446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p>
            <a:pPr defTabSz="1016000">
              <a:spcBef>
                <a:spcPts val="0"/>
              </a:spcBef>
              <a:defRPr sz="2200">
                <a:latin typeface="Arial"/>
                <a:ea typeface="Arial"/>
                <a:cs typeface="Arial"/>
                <a:sym typeface="Arial"/>
              </a:defRPr>
            </a:pPr>
            <a:r>
              <a:t>Slide Credit: </a:t>
            </a:r>
            <a:br/>
            <a:r>
              <a:t>C. Rupprecht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9821" fill="hold"/>
                                        <p:tgtEl>
                                          <p:spTgt spid="320"/>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32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320"/>
                </p:tgtEl>
              </p:cMediaNode>
            </p:video>
            <p:seq concurrent="1" prevAc="none" nextAc="seek">
              <p:cTn id="12" evtFilter="cancelBubble" nodeType="interactiveSeq" restart="whenNotActive" fill="hold">
                <p:stCondLst>
                  <p:cond delay="0" evt="onClick">
                    <p:tgtEl>
                      <p:spTgt spid="320"/>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320"/>
                                        </p:tgtEl>
                                      </p:cBhvr>
                                    </p:cmd>
                                  </p:childTnLst>
                                </p:cTn>
                              </p:par>
                            </p:childTnLst>
                          </p:cTn>
                        </p:par>
                      </p:childTnLst>
                    </p:cTn>
                  </p:par>
                </p:childTnLst>
              </p:cTn>
              <p:nextCondLst>
                <p:cond delay="0" evt="onClick">
                  <p:tgtEl>
                    <p:spTgt spid="320"/>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5" name="Slide Number Placeholder 3"/>
          <p:cNvSpPr txBox="1"/>
          <p:nvPr>
            <p:ph type="sldNum" sz="quarter" idx="2"/>
          </p:nvPr>
        </p:nvSpPr>
        <p:spPr>
          <a:xfrm>
            <a:off x="22308720" y="12802234"/>
            <a:ext cx="398880" cy="5511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26" name="Johansson Motion Perception part 1-1F5ICP9SYLU-480pp-1707576856" descr="Johansson Motion Perception part 1-1F5ICP9SYLU-480pp-1707576856"/>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048000" y="0"/>
            <a:ext cx="18288000" cy="13716000"/>
          </a:xfrm>
          <a:prstGeom prst="rect">
            <a:avLst/>
          </a:prstGeom>
          <a:ln w="12700">
            <a:miter lim="400000"/>
          </a:ln>
        </p:spPr>
      </p:pic>
      <p:sp>
        <p:nvSpPr>
          <p:cNvPr id="327" name="TextBox 1"/>
          <p:cNvSpPr txBox="1"/>
          <p:nvPr/>
        </p:nvSpPr>
        <p:spPr>
          <a:xfrm>
            <a:off x="91439" y="13196727"/>
            <a:ext cx="957954" cy="4876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2000" u="sng">
                <a:solidFill>
                  <a:srgbClr val="0563C1"/>
                </a:solidFill>
                <a:uFill>
                  <a:solidFill>
                    <a:srgbClr val="0563C1"/>
                  </a:solidFill>
                </a:uFill>
                <a:latin typeface="Open Sans"/>
                <a:ea typeface="Open Sans"/>
                <a:cs typeface="Open Sans"/>
                <a:sym typeface="Open Sans"/>
                <a:hlinkClick r:id="rId5"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5" invalidUrl="" action="" tgtFrame="" tooltip="" history="1" highlightClick="0" endSnd="0"/>
              </a:rPr>
              <a:t>source</a:t>
            </a:r>
          </a:p>
        </p:txBody>
      </p:sp>
      <p:sp>
        <p:nvSpPr>
          <p:cNvPr id="328" name="TextBox 2"/>
          <p:cNvSpPr txBox="1"/>
          <p:nvPr/>
        </p:nvSpPr>
        <p:spPr>
          <a:xfrm>
            <a:off x="21427439" y="-1"/>
            <a:ext cx="2865121" cy="14020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000">
                <a:latin typeface="Open Sans"/>
                <a:ea typeface="Open Sans"/>
                <a:cs typeface="Open Sans"/>
                <a:sym typeface="Open Sans"/>
              </a:defRPr>
            </a:lvl1pPr>
          </a:lstStyle>
          <a:p>
            <a:pPr/>
            <a:r>
              <a:t>Johansson, “Visual perception of biological motion and a model for its analysis.” 1973</a:t>
            </a:r>
          </a:p>
        </p:txBody>
      </p:sp>
      <p:sp>
        <p:nvSpPr>
          <p:cNvPr id="329" name="TextBox 4"/>
          <p:cNvSpPr txBox="1"/>
          <p:nvPr/>
        </p:nvSpPr>
        <p:spPr>
          <a:xfrm>
            <a:off x="101599" y="149606"/>
            <a:ext cx="15917208" cy="85446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p>
            <a:pPr defTabSz="1016000">
              <a:spcBef>
                <a:spcPts val="0"/>
              </a:spcBef>
              <a:defRPr sz="2200">
                <a:latin typeface="Arial"/>
                <a:ea typeface="Arial"/>
                <a:cs typeface="Arial"/>
                <a:sym typeface="Arial"/>
              </a:defRPr>
            </a:pPr>
            <a:r>
              <a:t>Slide Credit: </a:t>
            </a:r>
            <a:br/>
            <a:r>
              <a:t>C. Rupprecht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5952" fill="hold"/>
                                        <p:tgtEl>
                                          <p:spTgt spid="326"/>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32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326"/>
                </p:tgtEl>
              </p:cMediaNode>
            </p:video>
            <p:seq concurrent="1" prevAc="none" nextAc="seek">
              <p:cTn id="12" evtFilter="cancelBubble" nodeType="interactiveSeq" restart="whenNotActive" fill="hold">
                <p:stCondLst>
                  <p:cond delay="0" evt="onClick">
                    <p:tgtEl>
                      <p:spTgt spid="326"/>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326"/>
                                        </p:tgtEl>
                                      </p:cBhvr>
                                    </p:cmd>
                                  </p:childTnLst>
                                </p:cTn>
                              </p:par>
                            </p:childTnLst>
                          </p:cTn>
                        </p:par>
                      </p:childTnLst>
                    </p:cTn>
                  </p:par>
                </p:childTnLst>
              </p:cTn>
              <p:nextCondLst>
                <p:cond delay="0" evt="onClick">
                  <p:tgtEl>
                    <p:spTgt spid="32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Title 1"/>
          <p:cNvSpPr txBox="1"/>
          <p:nvPr>
            <p:ph type="title"/>
          </p:nvPr>
        </p:nvSpPr>
        <p:spPr>
          <a:prstGeom prst="rect">
            <a:avLst/>
          </a:prstGeom>
        </p:spPr>
        <p:txBody>
          <a:bodyPr/>
          <a:lstStyle/>
          <a:p>
            <a:pPr/>
            <a:r>
              <a:t>Optical flow: 2D motion of every pixel</a:t>
            </a:r>
          </a:p>
        </p:txBody>
      </p:sp>
      <p:pic>
        <p:nvPicPr>
          <p:cNvPr id="332" name="Picture 24" descr="Picture 24"/>
          <p:cNvPicPr>
            <a:picLocks noChangeAspect="0"/>
          </p:cNvPicPr>
          <p:nvPr/>
        </p:nvPicPr>
        <p:blipFill>
          <a:blip r:embed="rId3">
            <a:extLst/>
          </a:blip>
          <a:stretch>
            <a:fillRect/>
          </a:stretch>
        </p:blipFill>
        <p:spPr>
          <a:xfrm>
            <a:off x="712988" y="4044811"/>
            <a:ext cx="9479141" cy="7112001"/>
          </a:xfrm>
          <a:prstGeom prst="rect">
            <a:avLst/>
          </a:prstGeom>
          <a:ln w="12700">
            <a:miter lim="400000"/>
          </a:ln>
        </p:spPr>
      </p:pic>
      <p:sp>
        <p:nvSpPr>
          <p:cNvPr id="333" name="Rectangle 51"/>
          <p:cNvSpPr txBox="1"/>
          <p:nvPr/>
        </p:nvSpPr>
        <p:spPr>
          <a:xfrm>
            <a:off x="20267317" y="11329575"/>
            <a:ext cx="4020684" cy="11224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p>
            <a:pPr algn="ctr" defTabSz="1016000">
              <a:spcBef>
                <a:spcPts val="60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Helvetica"/>
                <a:ea typeface="Helvetica"/>
                <a:cs typeface="Helvetica"/>
                <a:sym typeface="Helvetica"/>
              </a:defRPr>
            </a:pPr>
            <a:r>
              <a:t>Color key </a:t>
            </a:r>
            <a:br/>
            <a:r>
              <a:t>[Baker </a:t>
            </a:r>
            <a:r>
              <a:rPr i="1"/>
              <a:t>et al. </a:t>
            </a:r>
            <a:r>
              <a:t>IJCV’11]</a:t>
            </a:r>
          </a:p>
        </p:txBody>
      </p:sp>
      <p:pic>
        <p:nvPicPr>
          <p:cNvPr id="334" name="Picture 4" descr="Picture 4"/>
          <p:cNvPicPr>
            <a:picLocks noChangeAspect="1"/>
          </p:cNvPicPr>
          <p:nvPr/>
        </p:nvPicPr>
        <p:blipFill>
          <a:blip r:embed="rId4">
            <a:extLst/>
          </a:blip>
          <a:srcRect l="27399" t="11852" r="27455" b="30328"/>
          <a:stretch>
            <a:fillRect/>
          </a:stretch>
        </p:blipFill>
        <p:spPr>
          <a:xfrm>
            <a:off x="20675599" y="7533075"/>
            <a:ext cx="3623734" cy="3623738"/>
          </a:xfrm>
          <a:prstGeom prst="rect">
            <a:avLst/>
          </a:prstGeom>
          <a:ln w="12700">
            <a:miter lim="400000"/>
          </a:ln>
        </p:spPr>
      </p:pic>
      <p:pic>
        <p:nvPicPr>
          <p:cNvPr id="335" name="Picture 17" descr="Picture 17"/>
          <p:cNvPicPr>
            <a:picLocks noChangeAspect="1"/>
          </p:cNvPicPr>
          <p:nvPr/>
        </p:nvPicPr>
        <p:blipFill>
          <a:blip r:embed="rId5">
            <a:extLst/>
          </a:blip>
          <a:stretch>
            <a:fillRect/>
          </a:stretch>
        </p:blipFill>
        <p:spPr>
          <a:xfrm>
            <a:off x="10924791" y="4044811"/>
            <a:ext cx="9482668" cy="7112001"/>
          </a:xfrm>
          <a:prstGeom prst="rect">
            <a:avLst/>
          </a:prstGeom>
          <a:ln w="12700">
            <a:solidFill>
              <a:srgbClr val="000000"/>
            </a:solidFill>
            <a:prstDash val="sysDot"/>
          </a:ln>
        </p:spPr>
      </p:pic>
      <p:sp>
        <p:nvSpPr>
          <p:cNvPr id="336" name="Rectangle 51"/>
          <p:cNvSpPr txBox="1"/>
          <p:nvPr/>
        </p:nvSpPr>
        <p:spPr>
          <a:xfrm>
            <a:off x="2437772" y="11329575"/>
            <a:ext cx="4733924" cy="6652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p>
            <a:pPr algn="ctr" defTabSz="1016000">
              <a:spcBef>
                <a:spcPts val="60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Helvetica"/>
                <a:ea typeface="Helvetica"/>
                <a:cs typeface="Helvetica"/>
                <a:sym typeface="Helvetica"/>
              </a:defRPr>
            </a:pPr>
            <a:r>
              <a:t>Input [Liu </a:t>
            </a:r>
            <a:r>
              <a:rPr i="1"/>
              <a:t>et al.</a:t>
            </a:r>
            <a:r>
              <a:t> CVPR’08]</a:t>
            </a:r>
          </a:p>
        </p:txBody>
      </p:sp>
      <p:sp>
        <p:nvSpPr>
          <p:cNvPr id="337" name="Rectangle 51"/>
          <p:cNvSpPr txBox="1"/>
          <p:nvPr/>
        </p:nvSpPr>
        <p:spPr>
          <a:xfrm>
            <a:off x="12630033" y="11329575"/>
            <a:ext cx="6072182" cy="6652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spcBef>
                <a:spcPts val="60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Helvetica"/>
                <a:ea typeface="Helvetica"/>
                <a:cs typeface="Helvetica"/>
                <a:sym typeface="Helvetica"/>
              </a:defRPr>
            </a:lvl1pPr>
          </a:lstStyle>
          <a:p>
            <a:pPr/>
            <a:r>
              <a:t>Optical flow (2D motion vector)</a:t>
            </a:r>
          </a:p>
        </p:txBody>
      </p:sp>
      <p:sp>
        <p:nvSpPr>
          <p:cNvPr id="338" name="Slide Number Placeholder 1"/>
          <p:cNvSpPr txBox="1"/>
          <p:nvPr>
            <p:ph type="sldNum" sz="quarter" idx="2"/>
          </p:nvPr>
        </p:nvSpPr>
        <p:spPr>
          <a:xfrm>
            <a:off x="22809201" y="12817061"/>
            <a:ext cx="355601" cy="521532"/>
          </a:xfrm>
          <a:prstGeom prst="rect">
            <a:avLst/>
          </a:prstGeom>
          <a:extLst>
            <a:ext uri="{C572A759-6A51-4108-AA02-DFA0A04FC94B}">
              <ma14:wrappingTextBoxFlag xmlns:ma14="http://schemas.microsoft.com/office/mac/drawingml/2011/main" val="1"/>
            </a:ext>
          </a:extLst>
        </p:spPr>
        <p:txBody>
          <a:bodyPr/>
          <a:lstStyle>
            <a:lvl1pPr defTabSz="914400">
              <a:defRPr>
                <a:latin typeface="Times New Roman"/>
                <a:ea typeface="Times New Roman"/>
                <a:cs typeface="Times New Roman"/>
                <a:sym typeface="Times New Roman"/>
              </a:defRPr>
            </a:lvl1pPr>
          </a:lstStyle>
          <a:p>
            <a:pPr/>
            <a:fld id="{86CB4B4D-7CA3-9044-876B-883B54F8677D}" type="slidenum"/>
          </a:p>
        </p:txBody>
      </p:sp>
      <p:sp>
        <p:nvSpPr>
          <p:cNvPr id="339"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Deqing Sun</a:t>
            </a:r>
          </a:p>
        </p:txBody>
      </p:sp>
      <p:sp>
        <p:nvSpPr>
          <p:cNvPr id="340" name="Usually for a pair of successive frames"/>
          <p:cNvSpPr txBox="1"/>
          <p:nvPr/>
        </p:nvSpPr>
        <p:spPr>
          <a:xfrm>
            <a:off x="151628" y="2000487"/>
            <a:ext cx="10601860"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Usually for a pair of successive frames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Relation to stereo vision"/>
          <p:cNvSpPr txBox="1"/>
          <p:nvPr>
            <p:ph type="title"/>
          </p:nvPr>
        </p:nvSpPr>
        <p:spPr>
          <a:xfrm>
            <a:off x="1689100" y="-57948"/>
            <a:ext cx="21005800" cy="2286001"/>
          </a:xfrm>
          <a:prstGeom prst="rect">
            <a:avLst/>
          </a:prstGeom>
        </p:spPr>
        <p:txBody>
          <a:bodyPr/>
          <a:lstStyle/>
          <a:p>
            <a:pPr/>
            <a:r>
              <a:t>Relation to stereo vision</a:t>
            </a:r>
          </a:p>
        </p:txBody>
      </p:sp>
      <p:sp>
        <p:nvSpPr>
          <p:cNvPr id="345" name="Disparity ~ optical flow in the case of static scenes and camera baseline…"/>
          <p:cNvSpPr txBox="1"/>
          <p:nvPr>
            <p:ph type="body" idx="1"/>
          </p:nvPr>
        </p:nvSpPr>
        <p:spPr>
          <a:xfrm>
            <a:off x="423567" y="2514673"/>
            <a:ext cx="19185162" cy="9296401"/>
          </a:xfrm>
          <a:prstGeom prst="rect">
            <a:avLst/>
          </a:prstGeom>
        </p:spPr>
        <p:txBody>
          <a:bodyPr anchor="t"/>
          <a:lstStyle/>
          <a:p>
            <a:pPr>
              <a:spcBef>
                <a:spcPts val="2000"/>
              </a:spcBef>
              <a:defRPr sz="4200"/>
            </a:pPr>
            <a:r>
              <a:t>Disparity ~ optical flow in the case of static scenes and camera baseline</a:t>
            </a:r>
          </a:p>
          <a:p>
            <a:pPr>
              <a:spcBef>
                <a:spcPts val="2000"/>
              </a:spcBef>
              <a:defRPr sz="4200"/>
            </a:pPr>
            <a:r>
              <a:t>Stereo is more constrained once cameras are calibrated:  1D vs 2D unknown</a:t>
            </a:r>
          </a:p>
          <a:p>
            <a:pPr lvl="2">
              <a:spcBef>
                <a:spcPts val="2000"/>
              </a:spcBef>
              <a:defRPr sz="4200"/>
            </a:pPr>
            <a:r>
              <a:t>Only unknown per pixel is depth (or disparity)</a:t>
            </a:r>
          </a:p>
          <a:p>
            <a:pPr lvl="2">
              <a:spcBef>
                <a:spcPts val="2000"/>
              </a:spcBef>
              <a:defRPr sz="4200"/>
            </a:pPr>
            <a:r>
              <a:t>Epipolar geometry</a:t>
            </a:r>
          </a:p>
        </p:txBody>
      </p:sp>
      <p:grpSp>
        <p:nvGrpSpPr>
          <p:cNvPr id="352" name="Group 3"/>
          <p:cNvGrpSpPr/>
          <p:nvPr/>
        </p:nvGrpSpPr>
        <p:grpSpPr>
          <a:xfrm>
            <a:off x="486055" y="7723855"/>
            <a:ext cx="15648500" cy="5813505"/>
            <a:chOff x="-1" y="0"/>
            <a:chExt cx="15648499" cy="5813504"/>
          </a:xfrm>
        </p:grpSpPr>
        <p:pic>
          <p:nvPicPr>
            <p:cNvPr id="346" name="Picture 43" descr="Picture 43"/>
            <p:cNvPicPr>
              <a:picLocks noChangeAspect="1"/>
            </p:cNvPicPr>
            <p:nvPr/>
          </p:nvPicPr>
          <p:blipFill>
            <a:blip r:embed="rId2">
              <a:extLst/>
            </a:blip>
            <a:stretch>
              <a:fillRect/>
            </a:stretch>
          </p:blipFill>
          <p:spPr>
            <a:xfrm>
              <a:off x="-2" y="-1"/>
              <a:ext cx="7734511" cy="5800883"/>
            </a:xfrm>
            <a:prstGeom prst="rect">
              <a:avLst/>
            </a:prstGeom>
            <a:ln w="12700" cap="flat">
              <a:noFill/>
              <a:miter lim="400000"/>
            </a:ln>
            <a:effectLst/>
          </p:spPr>
        </p:pic>
        <p:pic>
          <p:nvPicPr>
            <p:cNvPr id="347" name="Picture 44" descr="Picture 44"/>
            <p:cNvPicPr>
              <a:picLocks noChangeAspect="1"/>
            </p:cNvPicPr>
            <p:nvPr/>
          </p:nvPicPr>
          <p:blipFill>
            <a:blip r:embed="rId3">
              <a:extLst/>
            </a:blip>
            <a:stretch>
              <a:fillRect/>
            </a:stretch>
          </p:blipFill>
          <p:spPr>
            <a:xfrm>
              <a:off x="7913989" y="12621"/>
              <a:ext cx="7734510" cy="5800883"/>
            </a:xfrm>
            <a:prstGeom prst="rect">
              <a:avLst/>
            </a:prstGeom>
            <a:ln w="12700" cap="flat">
              <a:noFill/>
              <a:miter lim="400000"/>
            </a:ln>
            <a:effectLst/>
          </p:spPr>
        </p:pic>
        <p:sp>
          <p:nvSpPr>
            <p:cNvPr id="348" name="Straight Arrow Connector 4"/>
            <p:cNvSpPr/>
            <p:nvPr/>
          </p:nvSpPr>
          <p:spPr>
            <a:xfrm flipH="1">
              <a:off x="10390603" y="1873616"/>
              <a:ext cx="438158" cy="2"/>
            </a:xfrm>
            <a:prstGeom prst="line">
              <a:avLst/>
            </a:prstGeom>
            <a:noFill/>
            <a:ln w="50800" cap="flat">
              <a:solidFill>
                <a:srgbClr val="FFFF00"/>
              </a:solidFill>
              <a:prstDash val="solid"/>
              <a:round/>
              <a:tailEnd type="triangle" w="med" len="med"/>
            </a:ln>
            <a:effectLst/>
          </p:spPr>
          <p:txBody>
            <a:bodyPr wrap="square" lIns="45718" tIns="45718" rIns="45718" bIns="45718" numCol="1" anchor="t">
              <a:noAutofit/>
            </a:bodyPr>
            <a:lstStyle/>
            <a:p>
              <a:pPr algn="ctr">
                <a:spcBef>
                  <a:spcPts val="0"/>
                </a:spcBef>
                <a:defRPr b="1" sz="3000"/>
              </a:pPr>
            </a:p>
          </p:txBody>
        </p:sp>
        <p:sp>
          <p:nvSpPr>
            <p:cNvPr id="349" name="Straight Arrow Connector 31"/>
            <p:cNvSpPr/>
            <p:nvPr/>
          </p:nvSpPr>
          <p:spPr>
            <a:xfrm flipH="1">
              <a:off x="8528432" y="4059188"/>
              <a:ext cx="876316" cy="2"/>
            </a:xfrm>
            <a:prstGeom prst="line">
              <a:avLst/>
            </a:prstGeom>
            <a:noFill/>
            <a:ln w="114300" cap="flat">
              <a:solidFill>
                <a:srgbClr val="FFFF00"/>
              </a:solidFill>
              <a:prstDash val="solid"/>
              <a:round/>
              <a:tailEnd type="triangle" w="med" len="med"/>
            </a:ln>
            <a:effectLst/>
          </p:spPr>
          <p:txBody>
            <a:bodyPr wrap="square" lIns="45718" tIns="45718" rIns="45718" bIns="45718" numCol="1" anchor="t">
              <a:noAutofit/>
            </a:bodyPr>
            <a:lstStyle/>
            <a:p>
              <a:pPr algn="ctr">
                <a:spcBef>
                  <a:spcPts val="0"/>
                </a:spcBef>
                <a:defRPr b="1" sz="3000"/>
              </a:pPr>
            </a:p>
          </p:txBody>
        </p:sp>
        <p:sp>
          <p:nvSpPr>
            <p:cNvPr id="350" name="Straight Arrow Connector 33"/>
            <p:cNvSpPr/>
            <p:nvPr/>
          </p:nvSpPr>
          <p:spPr>
            <a:xfrm flipH="1">
              <a:off x="13019551" y="3626247"/>
              <a:ext cx="485104" cy="2"/>
            </a:xfrm>
            <a:prstGeom prst="line">
              <a:avLst/>
            </a:prstGeom>
            <a:noFill/>
            <a:ln w="50800" cap="flat">
              <a:solidFill>
                <a:srgbClr val="FFFF00"/>
              </a:solidFill>
              <a:prstDash val="solid"/>
              <a:round/>
              <a:tailEnd type="triangle" w="med" len="med"/>
            </a:ln>
            <a:effectLst/>
          </p:spPr>
          <p:txBody>
            <a:bodyPr wrap="square" lIns="45718" tIns="45718" rIns="45718" bIns="45718" numCol="1" anchor="t">
              <a:noAutofit/>
            </a:bodyPr>
            <a:lstStyle/>
            <a:p>
              <a:pPr algn="ctr">
                <a:spcBef>
                  <a:spcPts val="0"/>
                </a:spcBef>
                <a:defRPr b="1" sz="3000"/>
              </a:pPr>
            </a:p>
          </p:txBody>
        </p:sp>
        <p:sp>
          <p:nvSpPr>
            <p:cNvPr id="351" name="Straight Arrow Connector 36"/>
            <p:cNvSpPr/>
            <p:nvPr/>
          </p:nvSpPr>
          <p:spPr>
            <a:xfrm flipH="1">
              <a:off x="12174532" y="4732073"/>
              <a:ext cx="1184069" cy="2"/>
            </a:xfrm>
            <a:prstGeom prst="line">
              <a:avLst/>
            </a:prstGeom>
            <a:noFill/>
            <a:ln w="50800" cap="flat">
              <a:solidFill>
                <a:srgbClr val="FFFF00"/>
              </a:solidFill>
              <a:prstDash val="solid"/>
              <a:round/>
              <a:tailEnd type="triangle" w="med" len="med"/>
            </a:ln>
            <a:effectLst/>
          </p:spPr>
          <p:txBody>
            <a:bodyPr wrap="square" lIns="45718" tIns="45718" rIns="45718" bIns="45718" numCol="1" anchor="t">
              <a:noAutofit/>
            </a:bodyPr>
            <a:lstStyle/>
            <a:p>
              <a:pPr algn="ctr">
                <a:spcBef>
                  <a:spcPts val="0"/>
                </a:spcBef>
                <a:defRPr b="1" sz="3000"/>
              </a:pPr>
            </a:p>
          </p:txBody>
        </p:sp>
      </p:grpSp>
      <p:pic>
        <p:nvPicPr>
          <p:cNvPr id="353" name="Picture 3" descr="Picture 3"/>
          <p:cNvPicPr>
            <a:picLocks noChangeAspect="1"/>
          </p:cNvPicPr>
          <p:nvPr/>
        </p:nvPicPr>
        <p:blipFill>
          <a:blip r:embed="rId4">
            <a:extLst/>
          </a:blip>
          <a:stretch>
            <a:fillRect/>
          </a:stretch>
        </p:blipFill>
        <p:spPr>
          <a:xfrm>
            <a:off x="16427637" y="7723855"/>
            <a:ext cx="7751337" cy="5813504"/>
          </a:xfrm>
          <a:prstGeom prst="rect">
            <a:avLst/>
          </a:prstGeom>
          <a:ln w="12700">
            <a:miter lim="400000"/>
          </a:ln>
        </p:spPr>
      </p:pic>
      <p:sp>
        <p:nvSpPr>
          <p:cNvPr id="354" name="Equation"/>
          <p:cNvSpPr txBox="1"/>
          <p:nvPr/>
        </p:nvSpPr>
        <p:spPr>
          <a:xfrm>
            <a:off x="19461083" y="6882838"/>
            <a:ext cx="1684444" cy="56007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000" i="1">
                      <a:solidFill>
                        <a:srgbClr val="000000"/>
                      </a:solidFill>
                      <a:latin typeface="Cambria Math" panose="02040503050406030204" pitchFamily="18" charset="0"/>
                    </a:rPr>
                    <m:t>D</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x</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y</m:t>
                  </m:r>
                  <m:r>
                    <a:rPr xmlns:a="http://schemas.openxmlformats.org/drawingml/2006/main" sz="5000" i="1">
                      <a:solidFill>
                        <a:srgbClr val="000000"/>
                      </a:solidFill>
                      <a:latin typeface="Cambria Math" panose="02040503050406030204" pitchFamily="18" charset="0"/>
                    </a:rPr>
                    <m:t>)</m:t>
                  </m:r>
                </m:oMath>
              </m:oMathPara>
            </a14:m>
            <a:endParaRPr sz="5000"/>
          </a:p>
        </p:txBody>
      </p:sp>
      <p:sp>
        <p:nvSpPr>
          <p:cNvPr id="355" name="Equation"/>
          <p:cNvSpPr txBox="1"/>
          <p:nvPr/>
        </p:nvSpPr>
        <p:spPr>
          <a:xfrm>
            <a:off x="9317963" y="7015487"/>
            <a:ext cx="6233160" cy="56134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a:rPr xmlns:a="http://schemas.openxmlformats.org/drawingml/2006/main" sz="5000" i="1">
                          <a:solidFill>
                            <a:srgbClr val="000000"/>
                          </a:solidFill>
                          <a:latin typeface="Cambria Math" panose="02040503050406030204" pitchFamily="18" charset="0"/>
                        </a:rPr>
                        <m:t>I</m:t>
                      </m:r>
                    </m:e>
                    <m:sup>
                      <m:r>
                        <a:rPr xmlns:a="http://schemas.openxmlformats.org/drawingml/2006/main" sz="5000" i="1">
                          <a:solidFill>
                            <a:srgbClr val="000000"/>
                          </a:solidFill>
                          <a:latin typeface="Cambria Math" panose="02040503050406030204" pitchFamily="18" charset="0"/>
                        </a:rPr>
                        <m:t>′</m:t>
                      </m:r>
                    </m:sup>
                  </m:sSup>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x</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y</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I</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x</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D</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x</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y</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y</m:t>
                  </m:r>
                  <m:r>
                    <a:rPr xmlns:a="http://schemas.openxmlformats.org/drawingml/2006/main" sz="5000" i="1">
                      <a:solidFill>
                        <a:srgbClr val="000000"/>
                      </a:solidFill>
                      <a:latin typeface="Cambria Math" panose="02040503050406030204" pitchFamily="18" charset="0"/>
                    </a:rPr>
                    <m:t>)</m:t>
                  </m:r>
                </m:oMath>
              </m:oMathPara>
            </a14:m>
            <a:endParaRPr sz="5000"/>
          </a:p>
        </p:txBody>
      </p:sp>
      <p:sp>
        <p:nvSpPr>
          <p:cNvPr id="356" name="Equation"/>
          <p:cNvSpPr txBox="1"/>
          <p:nvPr/>
        </p:nvSpPr>
        <p:spPr>
          <a:xfrm>
            <a:off x="3632329" y="6882838"/>
            <a:ext cx="1437429" cy="56007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5000" i="1">
                      <a:solidFill>
                        <a:srgbClr val="000000"/>
                      </a:solidFill>
                      <a:latin typeface="Cambria Math" panose="02040503050406030204" pitchFamily="18" charset="0"/>
                    </a:rPr>
                    <m:t>I</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x</m:t>
                  </m:r>
                  <m:r>
                    <a:rPr xmlns:a="http://schemas.openxmlformats.org/drawingml/2006/main" sz="5000" i="1">
                      <a:solidFill>
                        <a:srgbClr val="000000"/>
                      </a:solidFill>
                      <a:latin typeface="Cambria Math" panose="02040503050406030204" pitchFamily="18" charset="0"/>
                    </a:rPr>
                    <m:t>,</m:t>
                  </m:r>
                  <m:r>
                    <a:rPr xmlns:a="http://schemas.openxmlformats.org/drawingml/2006/main" sz="5000" i="1">
                      <a:solidFill>
                        <a:srgbClr val="000000"/>
                      </a:solidFill>
                      <a:latin typeface="Cambria Math" panose="02040503050406030204" pitchFamily="18" charset="0"/>
                    </a:rPr>
                    <m:t>y</m:t>
                  </m:r>
                  <m:r>
                    <a:rPr xmlns:a="http://schemas.openxmlformats.org/drawingml/2006/main" sz="5000" i="1">
                      <a:solidFill>
                        <a:srgbClr val="000000"/>
                      </a:solidFill>
                      <a:latin typeface="Cambria Math" panose="02040503050406030204" pitchFamily="18" charset="0"/>
                    </a:rPr>
                    <m:t>)</m:t>
                  </m:r>
                </m:oMath>
              </m:oMathPara>
            </a14:m>
            <a:endParaRPr sz="5000"/>
          </a:p>
        </p:txBody>
      </p:sp>
      <p:grpSp>
        <p:nvGrpSpPr>
          <p:cNvPr id="381" name="Group"/>
          <p:cNvGrpSpPr/>
          <p:nvPr/>
        </p:nvGrpSpPr>
        <p:grpSpPr>
          <a:xfrm>
            <a:off x="18635524" y="1738109"/>
            <a:ext cx="6118529" cy="4862368"/>
            <a:chOff x="0" y="0"/>
            <a:chExt cx="6118527" cy="4862366"/>
          </a:xfrm>
        </p:grpSpPr>
        <p:sp>
          <p:nvSpPr>
            <p:cNvPr id="357" name="Line"/>
            <p:cNvSpPr/>
            <p:nvPr/>
          </p:nvSpPr>
          <p:spPr>
            <a:xfrm flipH="1" flipV="1">
              <a:off x="3234100" y="152311"/>
              <a:ext cx="1315981" cy="4091594"/>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b="1" sz="3000"/>
              </a:pPr>
            </a:p>
          </p:txBody>
        </p:sp>
        <p:sp>
          <p:nvSpPr>
            <p:cNvPr id="358" name="Line"/>
            <p:cNvSpPr/>
            <p:nvPr/>
          </p:nvSpPr>
          <p:spPr>
            <a:xfrm flipV="1">
              <a:off x="3213509" y="150348"/>
              <a:ext cx="1" cy="409552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a:spcBef>
                  <a:spcPts val="0"/>
                </a:spcBef>
                <a:defRPr b="1" sz="3000"/>
              </a:pPr>
            </a:p>
          </p:txBody>
        </p:sp>
        <p:sp>
          <p:nvSpPr>
            <p:cNvPr id="359" name="Straight Connector 5"/>
            <p:cNvSpPr/>
            <p:nvPr/>
          </p:nvSpPr>
          <p:spPr>
            <a:xfrm>
              <a:off x="516400" y="3545164"/>
              <a:ext cx="1236524" cy="1610"/>
            </a:xfrm>
            <a:prstGeom prst="line">
              <a:avLst/>
            </a:prstGeom>
            <a:solidFill>
              <a:srgbClr val="4F81BD"/>
            </a:solidFill>
            <a:ln w="76200" cap="flat">
              <a:solidFill>
                <a:srgbClr val="000000"/>
              </a:solidFill>
              <a:prstDash val="solid"/>
              <a:round/>
            </a:ln>
            <a:effectLst/>
          </p:spPr>
          <p:txBody>
            <a:bodyPr wrap="square" lIns="45718" tIns="45718" rIns="45718" bIns="45718" numCol="1" anchor="t">
              <a:noAutofit/>
            </a:bodyPr>
            <a:lstStyle/>
            <a:p>
              <a:pPr algn="ctr">
                <a:spcBef>
                  <a:spcPts val="0"/>
                </a:spcBef>
                <a:defRPr b="1" sz="3000"/>
              </a:pPr>
            </a:p>
          </p:txBody>
        </p:sp>
        <p:sp>
          <p:nvSpPr>
            <p:cNvPr id="360" name="Straight Connector 7"/>
            <p:cNvSpPr/>
            <p:nvPr/>
          </p:nvSpPr>
          <p:spPr>
            <a:xfrm flipH="1">
              <a:off x="1134661" y="1803838"/>
              <a:ext cx="1" cy="2911545"/>
            </a:xfrm>
            <a:prstGeom prst="line">
              <a:avLst/>
            </a:prstGeom>
            <a:solidFill>
              <a:srgbClr val="4F81BD"/>
            </a:solidFill>
            <a:ln w="12700" cap="flat">
              <a:solidFill>
                <a:srgbClr val="000000"/>
              </a:solidFill>
              <a:prstDash val="solid"/>
              <a:round/>
              <a:headEnd type="triangle" w="med" len="med"/>
            </a:ln>
            <a:effectLst/>
          </p:spPr>
          <p:txBody>
            <a:bodyPr wrap="square" lIns="45718" tIns="45718" rIns="45718" bIns="45718" numCol="1" anchor="t">
              <a:noAutofit/>
            </a:bodyPr>
            <a:lstStyle/>
            <a:p>
              <a:pPr algn="ctr">
                <a:spcBef>
                  <a:spcPts val="0"/>
                </a:spcBef>
                <a:defRPr b="1" sz="3000"/>
              </a:pPr>
            </a:p>
          </p:txBody>
        </p:sp>
        <p:sp>
          <p:nvSpPr>
            <p:cNvPr id="361" name="Straight Arrow Connector 12"/>
            <p:cNvSpPr/>
            <p:nvPr/>
          </p:nvSpPr>
          <p:spPr>
            <a:xfrm flipH="1" flipV="1">
              <a:off x="-1" y="4238542"/>
              <a:ext cx="6118529" cy="1"/>
            </a:xfrm>
            <a:prstGeom prst="line">
              <a:avLst/>
            </a:prstGeom>
            <a:noFill/>
            <a:ln w="12700" cap="flat">
              <a:solidFill>
                <a:srgbClr val="000000"/>
              </a:solidFill>
              <a:prstDash val="solid"/>
              <a:round/>
              <a:headEnd type="stealth" w="med" len="med"/>
            </a:ln>
            <a:effectLst/>
          </p:spPr>
          <p:txBody>
            <a:bodyPr wrap="square" lIns="45718" tIns="45718" rIns="45718" bIns="45718" numCol="1" anchor="t">
              <a:noAutofit/>
            </a:bodyPr>
            <a:lstStyle/>
            <a:p>
              <a:pPr algn="ctr">
                <a:spcBef>
                  <a:spcPts val="0"/>
                </a:spcBef>
                <a:defRPr b="1" sz="3000"/>
              </a:pPr>
            </a:p>
          </p:txBody>
        </p:sp>
        <p:sp>
          <p:nvSpPr>
            <p:cNvPr id="362" name="Straight Connector 10"/>
            <p:cNvSpPr/>
            <p:nvPr/>
          </p:nvSpPr>
          <p:spPr>
            <a:xfrm>
              <a:off x="1050149" y="3562272"/>
              <a:ext cx="1" cy="679510"/>
            </a:xfrm>
            <a:prstGeom prst="line">
              <a:avLst/>
            </a:prstGeom>
            <a:solidFill>
              <a:srgbClr val="BBE0E3"/>
            </a:solidFill>
            <a:ln w="88900" cap="flat">
              <a:solidFill>
                <a:srgbClr val="00B0F0"/>
              </a:solidFill>
              <a:prstDash val="solid"/>
              <a:round/>
              <a:headEnd type="triangle" w="med" len="med"/>
              <a:tailEnd type="triangle" w="med" len="med"/>
            </a:ln>
            <a:effectLst/>
          </p:spPr>
          <p:txBody>
            <a:bodyPr wrap="square" lIns="45718" tIns="45718" rIns="45718" bIns="45718" numCol="1" anchor="t">
              <a:noAutofit/>
            </a:bodyPr>
            <a:lstStyle/>
            <a:p>
              <a:pPr algn="ctr">
                <a:spcBef>
                  <a:spcPts val="0"/>
                </a:spcBef>
                <a:defRPr b="1" sz="3000"/>
              </a:pPr>
            </a:p>
          </p:txBody>
        </p:sp>
        <p:cxnSp>
          <p:nvCxnSpPr>
            <p:cNvPr id="363" name="Straight Connector 20"/>
            <p:cNvCxnSpPr>
              <a:stCxn id="364" idx="0"/>
              <a:endCxn id="368" idx="0"/>
            </p:cNvCxnSpPr>
            <p:nvPr/>
          </p:nvCxnSpPr>
          <p:spPr>
            <a:xfrm flipH="1">
              <a:off x="1134787" y="108104"/>
              <a:ext cx="2072288" cy="4131189"/>
            </a:xfrm>
            <a:prstGeom prst="straightConnector1">
              <a:avLst/>
            </a:prstGeom>
            <a:ln w="25400" cap="flat">
              <a:solidFill>
                <a:srgbClr val="000000"/>
              </a:solidFill>
              <a:prstDash val="solid"/>
              <a:round/>
            </a:ln>
            <a:effectLst/>
          </p:spPr>
        </p:cxnSp>
        <p:sp>
          <p:nvSpPr>
            <p:cNvPr id="364" name="Oval 11"/>
            <p:cNvSpPr/>
            <p:nvPr/>
          </p:nvSpPr>
          <p:spPr>
            <a:xfrm>
              <a:off x="3098970" y="0"/>
              <a:ext cx="216210" cy="216209"/>
            </a:xfrm>
            <a:prstGeom prst="ellipse">
              <a:avLst/>
            </a:prstGeom>
            <a:solidFill>
              <a:srgbClr val="00B050"/>
            </a:solidFill>
            <a:ln w="12700" cap="flat">
              <a:solidFill>
                <a:srgbClr val="000000"/>
              </a:solidFill>
              <a:prstDash val="solid"/>
              <a:round/>
            </a:ln>
            <a:effectLst/>
          </p:spPr>
          <p:txBody>
            <a:bodyPr wrap="square" lIns="0" tIns="0" rIns="0" bIns="0" numCol="1" anchor="t">
              <a:noAutofit/>
            </a:bodyPr>
            <a:lstStyle/>
            <a:p>
              <a:pPr defTabSz="1828800">
                <a:spcBef>
                  <a:spcPts val="0"/>
                </a:spcBef>
                <a:defRPr b="1" sz="3600">
                  <a:latin typeface="Arial"/>
                  <a:ea typeface="Arial"/>
                  <a:cs typeface="Arial"/>
                  <a:sym typeface="Arial"/>
                </a:defRPr>
              </a:pPr>
            </a:p>
          </p:txBody>
        </p:sp>
        <p:sp>
          <p:nvSpPr>
            <p:cNvPr id="365" name="Equation"/>
            <p:cNvSpPr txBox="1"/>
            <p:nvPr/>
          </p:nvSpPr>
          <p:spPr>
            <a:xfrm>
              <a:off x="715912" y="4346171"/>
              <a:ext cx="312973" cy="294006"/>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500" i="1">
                            <a:solidFill>
                              <a:srgbClr val="000000"/>
                            </a:solidFill>
                            <a:latin typeface="Cambria Math" panose="02040503050406030204" pitchFamily="18" charset="0"/>
                          </a:rPr>
                          <m:t>X</m:t>
                        </m:r>
                      </m:e>
                      <m:sub>
                        <m:r>
                          <a:rPr xmlns:a="http://schemas.openxmlformats.org/drawingml/2006/main" sz="2500" i="1">
                            <a:solidFill>
                              <a:srgbClr val="000000"/>
                            </a:solidFill>
                            <a:latin typeface="Cambria Math" panose="02040503050406030204" pitchFamily="18" charset="0"/>
                          </a:rPr>
                          <m:t>1</m:t>
                        </m:r>
                      </m:sub>
                    </m:sSub>
                  </m:oMath>
                </m:oMathPara>
              </a14:m>
              <a:endParaRPr sz="2500"/>
            </a:p>
          </p:txBody>
        </p:sp>
        <p:sp>
          <p:nvSpPr>
            <p:cNvPr id="366" name="Equation"/>
            <p:cNvSpPr txBox="1"/>
            <p:nvPr/>
          </p:nvSpPr>
          <p:spPr>
            <a:xfrm>
              <a:off x="753186" y="3759658"/>
              <a:ext cx="181293" cy="280989"/>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2500" i="1">
                        <a:solidFill>
                          <a:srgbClr val="000000"/>
                        </a:solidFill>
                        <a:latin typeface="Cambria Math" panose="02040503050406030204" pitchFamily="18" charset="0"/>
                      </a:rPr>
                      <m:t>f</m:t>
                    </m:r>
                  </m:oMath>
                </m:oMathPara>
              </a14:m>
              <a:endParaRPr sz="2500"/>
            </a:p>
          </p:txBody>
        </p:sp>
        <p:sp>
          <p:nvSpPr>
            <p:cNvPr id="367" name="Equation"/>
            <p:cNvSpPr txBox="1"/>
            <p:nvPr/>
          </p:nvSpPr>
          <p:spPr>
            <a:xfrm>
              <a:off x="1236262" y="3220705"/>
              <a:ext cx="217835" cy="22822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500" i="1">
                            <a:solidFill>
                              <a:srgbClr val="000000"/>
                            </a:solidFill>
                            <a:latin typeface="Cambria Math" panose="02040503050406030204" pitchFamily="18" charset="0"/>
                          </a:rPr>
                          <m:t>x</m:t>
                        </m:r>
                      </m:e>
                      <m:sub>
                        <m:r>
                          <a:rPr xmlns:a="http://schemas.openxmlformats.org/drawingml/2006/main" sz="2500" i="1">
                            <a:solidFill>
                              <a:srgbClr val="000000"/>
                            </a:solidFill>
                            <a:latin typeface="Cambria Math" panose="02040503050406030204" pitchFamily="18" charset="0"/>
                          </a:rPr>
                          <m:t>l</m:t>
                        </m:r>
                      </m:sub>
                    </m:sSub>
                  </m:oMath>
                </m:oMathPara>
              </a14:m>
              <a:endParaRPr sz="2500"/>
            </a:p>
          </p:txBody>
        </p:sp>
        <p:sp>
          <p:nvSpPr>
            <p:cNvPr id="368" name="Oval 6"/>
            <p:cNvSpPr/>
            <p:nvPr/>
          </p:nvSpPr>
          <p:spPr>
            <a:xfrm>
              <a:off x="1090625" y="4195130"/>
              <a:ext cx="88325" cy="88325"/>
            </a:xfrm>
            <a:prstGeom prst="ellipse">
              <a:avLst/>
            </a:prstGeom>
            <a:solidFill>
              <a:srgbClr val="4F81BD"/>
            </a:solidFill>
            <a:ln w="12700" cap="flat">
              <a:solidFill>
                <a:srgbClr val="000000"/>
              </a:solidFill>
              <a:prstDash val="solid"/>
              <a:round/>
            </a:ln>
            <a:effectLst/>
          </p:spPr>
          <p:txBody>
            <a:bodyPr wrap="square" lIns="0" tIns="0" rIns="0" bIns="0" numCol="1" anchor="t">
              <a:noAutofit/>
            </a:bodyPr>
            <a:lstStyle/>
            <a:p>
              <a:pPr defTabSz="1828800">
                <a:spcBef>
                  <a:spcPts val="0"/>
                </a:spcBef>
                <a:defRPr b="1">
                  <a:latin typeface="Arial"/>
                  <a:ea typeface="Arial"/>
                  <a:cs typeface="Arial"/>
                  <a:sym typeface="Arial"/>
                </a:defRPr>
              </a:pPr>
            </a:p>
          </p:txBody>
        </p:sp>
        <p:sp>
          <p:nvSpPr>
            <p:cNvPr id="369" name="Oval 11"/>
            <p:cNvSpPr/>
            <p:nvPr/>
          </p:nvSpPr>
          <p:spPr>
            <a:xfrm>
              <a:off x="1438807" y="3485546"/>
              <a:ext cx="120846" cy="120846"/>
            </a:xfrm>
            <a:prstGeom prst="ellipse">
              <a:avLst/>
            </a:prstGeom>
            <a:solidFill>
              <a:srgbClr val="00B050"/>
            </a:solidFill>
            <a:ln w="12700" cap="flat">
              <a:solidFill>
                <a:srgbClr val="000000"/>
              </a:solidFill>
              <a:prstDash val="solid"/>
              <a:round/>
            </a:ln>
            <a:effectLst/>
          </p:spPr>
          <p:txBody>
            <a:bodyPr wrap="square" lIns="0" tIns="0" rIns="0" bIns="0" numCol="1" anchor="t">
              <a:noAutofit/>
            </a:bodyPr>
            <a:lstStyle/>
            <a:p>
              <a:pPr defTabSz="1828800">
                <a:spcBef>
                  <a:spcPts val="0"/>
                </a:spcBef>
                <a:defRPr b="1" sz="3600">
                  <a:latin typeface="Arial"/>
                  <a:ea typeface="Arial"/>
                  <a:cs typeface="Arial"/>
                  <a:sym typeface="Arial"/>
                </a:defRPr>
              </a:pPr>
            </a:p>
          </p:txBody>
        </p:sp>
        <p:sp>
          <p:nvSpPr>
            <p:cNvPr id="370" name="Equation"/>
            <p:cNvSpPr txBox="1"/>
            <p:nvPr/>
          </p:nvSpPr>
          <p:spPr>
            <a:xfrm>
              <a:off x="3328417" y="2334241"/>
              <a:ext cx="370114" cy="217171"/>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2500" i="1">
                        <a:solidFill>
                          <a:srgbClr val="000000"/>
                        </a:solidFill>
                        <a:latin typeface="Cambria Math" panose="02040503050406030204" pitchFamily="18" charset="0"/>
                      </a:rPr>
                      <m:t>Z</m:t>
                    </m:r>
                    <m:r>
                      <a:rPr xmlns:a="http://schemas.openxmlformats.org/drawingml/2006/main" sz="2500" i="1">
                        <a:solidFill>
                          <a:srgbClr val="000000"/>
                        </a:solidFill>
                        <a:latin typeface="Cambria Math" panose="02040503050406030204" pitchFamily="18" charset="0"/>
                      </a:rPr>
                      <m:t>?</m:t>
                    </m:r>
                  </m:oMath>
                </m:oMathPara>
              </a14:m>
              <a:endParaRPr sz="2500"/>
            </a:p>
          </p:txBody>
        </p:sp>
        <p:sp>
          <p:nvSpPr>
            <p:cNvPr id="371" name="Straight Connector 16"/>
            <p:cNvSpPr/>
            <p:nvPr/>
          </p:nvSpPr>
          <p:spPr>
            <a:xfrm>
              <a:off x="3930767" y="3545855"/>
              <a:ext cx="1236524" cy="1611"/>
            </a:xfrm>
            <a:prstGeom prst="line">
              <a:avLst/>
            </a:prstGeom>
            <a:solidFill>
              <a:srgbClr val="4F81BD"/>
            </a:solidFill>
            <a:ln w="76200" cap="flat">
              <a:solidFill>
                <a:srgbClr val="000000"/>
              </a:solidFill>
              <a:prstDash val="solid"/>
              <a:round/>
            </a:ln>
            <a:effectLst/>
          </p:spPr>
          <p:txBody>
            <a:bodyPr wrap="square" lIns="45718" tIns="45718" rIns="45718" bIns="45718" numCol="1" anchor="t">
              <a:noAutofit/>
            </a:bodyPr>
            <a:lstStyle/>
            <a:p>
              <a:pPr algn="ctr">
                <a:spcBef>
                  <a:spcPts val="0"/>
                </a:spcBef>
                <a:defRPr b="1" sz="3000"/>
              </a:pPr>
            </a:p>
          </p:txBody>
        </p:sp>
        <p:sp>
          <p:nvSpPr>
            <p:cNvPr id="372" name="Straight Connector 18"/>
            <p:cNvSpPr/>
            <p:nvPr/>
          </p:nvSpPr>
          <p:spPr>
            <a:xfrm flipH="1">
              <a:off x="4549028" y="1804530"/>
              <a:ext cx="1" cy="2931444"/>
            </a:xfrm>
            <a:prstGeom prst="line">
              <a:avLst/>
            </a:prstGeom>
            <a:solidFill>
              <a:srgbClr val="4F81BD"/>
            </a:solidFill>
            <a:ln w="12700" cap="flat">
              <a:solidFill>
                <a:srgbClr val="000000"/>
              </a:solidFill>
              <a:prstDash val="solid"/>
              <a:round/>
              <a:headEnd type="triangle" w="med" len="med"/>
            </a:ln>
            <a:effectLst/>
          </p:spPr>
          <p:txBody>
            <a:bodyPr wrap="square" lIns="45718" tIns="45718" rIns="45718" bIns="45718" numCol="1" anchor="t">
              <a:noAutofit/>
            </a:bodyPr>
            <a:lstStyle/>
            <a:p>
              <a:pPr algn="ctr">
                <a:spcBef>
                  <a:spcPts val="0"/>
                </a:spcBef>
                <a:defRPr b="1" sz="3000"/>
              </a:pPr>
            </a:p>
          </p:txBody>
        </p:sp>
        <p:sp>
          <p:nvSpPr>
            <p:cNvPr id="373" name="Equation"/>
            <p:cNvSpPr txBox="1"/>
            <p:nvPr/>
          </p:nvSpPr>
          <p:spPr>
            <a:xfrm>
              <a:off x="4658263" y="4346171"/>
              <a:ext cx="331008" cy="294006"/>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500" i="1">
                            <a:solidFill>
                              <a:srgbClr val="000000"/>
                            </a:solidFill>
                            <a:latin typeface="Cambria Math" panose="02040503050406030204" pitchFamily="18" charset="0"/>
                          </a:rPr>
                          <m:t>X</m:t>
                        </m:r>
                      </m:e>
                      <m:sub>
                        <m:r>
                          <a:rPr xmlns:a="http://schemas.openxmlformats.org/drawingml/2006/main" sz="2500" i="1">
                            <a:solidFill>
                              <a:srgbClr val="000000"/>
                            </a:solidFill>
                            <a:latin typeface="Cambria Math" panose="02040503050406030204" pitchFamily="18" charset="0"/>
                          </a:rPr>
                          <m:t>2</m:t>
                        </m:r>
                      </m:sub>
                    </m:sSub>
                  </m:oMath>
                </m:oMathPara>
              </a14:m>
              <a:endParaRPr sz="2500"/>
            </a:p>
          </p:txBody>
        </p:sp>
        <p:sp>
          <p:nvSpPr>
            <p:cNvPr id="374" name="Equation"/>
            <p:cNvSpPr txBox="1"/>
            <p:nvPr/>
          </p:nvSpPr>
          <p:spPr>
            <a:xfrm>
              <a:off x="3930742" y="3221961"/>
              <a:ext cx="247816" cy="225744"/>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500" i="1">
                            <a:solidFill>
                              <a:srgbClr val="000000"/>
                            </a:solidFill>
                            <a:latin typeface="Cambria Math" panose="02040503050406030204" pitchFamily="18" charset="0"/>
                          </a:rPr>
                          <m:t>x</m:t>
                        </m:r>
                      </m:e>
                      <m:sub>
                        <m:r>
                          <a:rPr xmlns:a="http://schemas.openxmlformats.org/drawingml/2006/main" sz="2500" i="1">
                            <a:solidFill>
                              <a:srgbClr val="000000"/>
                            </a:solidFill>
                            <a:latin typeface="Cambria Math" panose="02040503050406030204" pitchFamily="18" charset="0"/>
                          </a:rPr>
                          <m:t>r</m:t>
                        </m:r>
                      </m:sub>
                    </m:sSub>
                  </m:oMath>
                </m:oMathPara>
              </a14:m>
              <a:endParaRPr sz="2500"/>
            </a:p>
          </p:txBody>
        </p:sp>
        <p:sp>
          <p:nvSpPr>
            <p:cNvPr id="375" name="Oval 11"/>
            <p:cNvSpPr/>
            <p:nvPr/>
          </p:nvSpPr>
          <p:spPr>
            <a:xfrm>
              <a:off x="4263658" y="3486238"/>
              <a:ext cx="120846" cy="120846"/>
            </a:xfrm>
            <a:prstGeom prst="ellipse">
              <a:avLst/>
            </a:prstGeom>
            <a:solidFill>
              <a:srgbClr val="00B050"/>
            </a:solidFill>
            <a:ln w="12700" cap="flat">
              <a:solidFill>
                <a:srgbClr val="000000"/>
              </a:solidFill>
              <a:prstDash val="solid"/>
              <a:round/>
            </a:ln>
            <a:effectLst/>
          </p:spPr>
          <p:txBody>
            <a:bodyPr wrap="square" lIns="0" tIns="0" rIns="0" bIns="0" numCol="1" anchor="t">
              <a:noAutofit/>
            </a:bodyPr>
            <a:lstStyle/>
            <a:p>
              <a:pPr defTabSz="1828800">
                <a:spcBef>
                  <a:spcPts val="0"/>
                </a:spcBef>
                <a:defRPr b="1" sz="3600">
                  <a:latin typeface="Arial"/>
                  <a:ea typeface="Arial"/>
                  <a:cs typeface="Arial"/>
                  <a:sym typeface="Arial"/>
                </a:defRPr>
              </a:pPr>
            </a:p>
          </p:txBody>
        </p:sp>
        <p:sp>
          <p:nvSpPr>
            <p:cNvPr id="376" name="Straight Connector 10"/>
            <p:cNvSpPr/>
            <p:nvPr/>
          </p:nvSpPr>
          <p:spPr>
            <a:xfrm>
              <a:off x="4737710" y="3562272"/>
              <a:ext cx="1" cy="679510"/>
            </a:xfrm>
            <a:prstGeom prst="line">
              <a:avLst/>
            </a:prstGeom>
            <a:solidFill>
              <a:srgbClr val="BBE0E3"/>
            </a:solidFill>
            <a:ln w="88900" cap="flat">
              <a:solidFill>
                <a:srgbClr val="00B0F0"/>
              </a:solidFill>
              <a:prstDash val="solid"/>
              <a:round/>
              <a:headEnd type="triangle" w="med" len="med"/>
              <a:tailEnd type="triangle" w="med" len="med"/>
            </a:ln>
            <a:effectLst/>
          </p:spPr>
          <p:txBody>
            <a:bodyPr wrap="square" lIns="45718" tIns="45718" rIns="45718" bIns="45718" numCol="1" anchor="t">
              <a:noAutofit/>
            </a:bodyPr>
            <a:lstStyle/>
            <a:p>
              <a:pPr algn="ctr">
                <a:spcBef>
                  <a:spcPts val="0"/>
                </a:spcBef>
                <a:defRPr b="1" sz="3000"/>
              </a:pPr>
            </a:p>
          </p:txBody>
        </p:sp>
        <p:sp>
          <p:nvSpPr>
            <p:cNvPr id="377" name="Equation"/>
            <p:cNvSpPr txBox="1"/>
            <p:nvPr/>
          </p:nvSpPr>
          <p:spPr>
            <a:xfrm>
              <a:off x="4854644" y="3759658"/>
              <a:ext cx="181294" cy="280989"/>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2500" i="1">
                        <a:solidFill>
                          <a:srgbClr val="000000"/>
                        </a:solidFill>
                        <a:latin typeface="Cambria Math" panose="02040503050406030204" pitchFamily="18" charset="0"/>
                      </a:rPr>
                      <m:t>f</m:t>
                    </m:r>
                  </m:oMath>
                </m:oMathPara>
              </a14:m>
              <a:endParaRPr sz="2500"/>
            </a:p>
          </p:txBody>
        </p:sp>
        <p:sp>
          <p:nvSpPr>
            <p:cNvPr id="378" name="Straight Connector 10"/>
            <p:cNvSpPr/>
            <p:nvPr/>
          </p:nvSpPr>
          <p:spPr>
            <a:xfrm flipH="1" flipV="1">
              <a:off x="1332425" y="4495135"/>
              <a:ext cx="3026475" cy="1"/>
            </a:xfrm>
            <a:prstGeom prst="line">
              <a:avLst/>
            </a:prstGeom>
            <a:solidFill>
              <a:srgbClr val="BBE0E3"/>
            </a:solidFill>
            <a:ln w="88900" cap="flat">
              <a:solidFill>
                <a:srgbClr val="00B0F0"/>
              </a:solidFill>
              <a:prstDash val="solid"/>
              <a:round/>
              <a:headEnd type="triangle" w="med" len="med"/>
              <a:tailEnd type="triangle" w="med" len="med"/>
            </a:ln>
            <a:effectLst/>
          </p:spPr>
          <p:txBody>
            <a:bodyPr wrap="square" lIns="45718" tIns="45718" rIns="45718" bIns="45718" numCol="1" anchor="t">
              <a:noAutofit/>
            </a:bodyPr>
            <a:lstStyle/>
            <a:p>
              <a:pPr algn="ctr">
                <a:spcBef>
                  <a:spcPts val="0"/>
                </a:spcBef>
                <a:defRPr b="1" sz="3000"/>
              </a:pPr>
            </a:p>
          </p:txBody>
        </p:sp>
        <p:sp>
          <p:nvSpPr>
            <p:cNvPr id="379" name="Equation"/>
            <p:cNvSpPr txBox="1"/>
            <p:nvPr/>
          </p:nvSpPr>
          <p:spPr>
            <a:xfrm>
              <a:off x="2812303" y="4655038"/>
              <a:ext cx="182246" cy="207329"/>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2500" i="1">
                        <a:solidFill>
                          <a:srgbClr val="000000"/>
                        </a:solidFill>
                        <a:latin typeface="Cambria Math" panose="02040503050406030204" pitchFamily="18" charset="0"/>
                      </a:rPr>
                      <m:t>T</m:t>
                    </m:r>
                  </m:oMath>
                </m:oMathPara>
              </a14:m>
              <a:endParaRPr sz="2500"/>
            </a:p>
          </p:txBody>
        </p:sp>
        <p:sp>
          <p:nvSpPr>
            <p:cNvPr id="380" name="Triangle"/>
            <p:cNvSpPr/>
            <p:nvPr/>
          </p:nvSpPr>
          <p:spPr>
            <a:xfrm>
              <a:off x="1132195" y="112428"/>
              <a:ext cx="3428510" cy="41407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572"/>
                  </a:moveTo>
                  <a:lnTo>
                    <a:pt x="13121" y="0"/>
                  </a:lnTo>
                  <a:lnTo>
                    <a:pt x="21600" y="21600"/>
                  </a:lnTo>
                  <a:lnTo>
                    <a:pt x="0" y="21572"/>
                  </a:lnTo>
                  <a:close/>
                </a:path>
              </a:pathLst>
            </a:custGeom>
            <a:solidFill>
              <a:schemeClr val="accent3">
                <a:hueOff val="-274225"/>
                <a:satOff val="26768"/>
                <a:lumOff val="11368"/>
                <a:alpha val="22011"/>
              </a:schemeClr>
            </a:solidFill>
            <a:ln w="25400" cap="flat">
              <a:solidFill>
                <a:srgbClr val="000000">
                  <a:alpha val="32416"/>
                </a:srgbClr>
              </a:solidFill>
              <a:prstDash val="solid"/>
              <a:miter lim="400000"/>
            </a:ln>
            <a:effectLst/>
          </p:spPr>
          <p:txBody>
            <a:bodyPr wrap="square" lIns="50800" tIns="50800" rIns="50800" bIns="50800" numCol="1" anchor="ctr">
              <a:noAutofit/>
            </a:bodyPr>
            <a:lstStyle/>
            <a:p>
              <a:pPr algn="ctr">
                <a:spcBef>
                  <a:spcPts val="0"/>
                </a:spcBef>
                <a:defRPr b="1" sz="3000"/>
              </a:pPr>
            </a:p>
          </p:txBody>
        </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Why) is Optical flow interesting?"/>
          <p:cNvSpPr txBox="1"/>
          <p:nvPr>
            <p:ph type="title"/>
          </p:nvPr>
        </p:nvSpPr>
        <p:spPr>
          <a:prstGeom prst="rect">
            <a:avLst/>
          </a:prstGeom>
        </p:spPr>
        <p:txBody>
          <a:bodyPr/>
          <a:lstStyle>
            <a:lvl1pPr defTabSz="800735">
              <a:defRPr sz="10864"/>
            </a:lvl1pPr>
          </a:lstStyle>
          <a:p>
            <a:pPr/>
            <a:r>
              <a:t>(Why) is Optical flow interesting?</a:t>
            </a:r>
          </a:p>
        </p:txBody>
      </p:sp>
      <p:sp>
        <p:nvSpPr>
          <p:cNvPr id="384" name="Yes because it’s non-local yet fairly simple…"/>
          <p:cNvSpPr txBox="1"/>
          <p:nvPr>
            <p:ph type="body" idx="1"/>
          </p:nvPr>
        </p:nvSpPr>
        <p:spPr>
          <a:prstGeom prst="rect">
            <a:avLst/>
          </a:prstGeom>
        </p:spPr>
        <p:txBody>
          <a:bodyPr/>
          <a:lstStyle/>
          <a:p>
            <a:pPr marL="609600" indent="-609600" defTabSz="792479">
              <a:spcBef>
                <a:spcPts val="5600"/>
              </a:spcBef>
              <a:defRPr sz="4608"/>
            </a:pPr>
            <a:r>
              <a:t>Yes because it’s non-local yet fairly simple</a:t>
            </a:r>
          </a:p>
          <a:p>
            <a:pPr marL="609600" indent="-609600" defTabSz="792479">
              <a:spcBef>
                <a:spcPts val="5600"/>
              </a:spcBef>
              <a:defRPr sz="4608"/>
            </a:pPr>
            <a:r>
              <a:t>Yes because traditional method shed much understanding</a:t>
            </a:r>
          </a:p>
          <a:p>
            <a:pPr marL="609600" indent="-609600" defTabSz="792479">
              <a:spcBef>
                <a:spcPts val="5600"/>
              </a:spcBef>
              <a:defRPr sz="4608"/>
            </a:pPr>
            <a:r>
              <a:t>Yes because an example of dense (today) vs sparse (next week)</a:t>
            </a:r>
          </a:p>
          <a:p>
            <a:pPr marL="609600" indent="-609600" defTabSz="792479">
              <a:spcBef>
                <a:spcPts val="5600"/>
              </a:spcBef>
              <a:defRPr sz="4608"/>
            </a:pPr>
            <a:r>
              <a:t>Yes because not fully solved, especially not by universal convergence models</a:t>
            </a:r>
          </a:p>
          <a:p>
            <a:pPr marL="609600" indent="-609600" defTabSz="792479">
              <a:spcBef>
                <a:spcPts val="5600"/>
              </a:spcBef>
              <a:defRPr sz="4608"/>
            </a:pPr>
          </a:p>
          <a:p>
            <a:pPr marL="609600" indent="-609600" defTabSz="792479">
              <a:spcBef>
                <a:spcPts val="5600"/>
              </a:spcBef>
              <a:defRPr sz="4608"/>
            </a:pPr>
            <a:r>
              <a:t>No because it may be a fake task</a:t>
            </a:r>
          </a:p>
          <a:p>
            <a:pPr marL="609600" indent="-609600" defTabSz="792479">
              <a:spcBef>
                <a:spcPts val="5600"/>
              </a:spcBef>
              <a:defRPr sz="4608"/>
            </a:pPr>
            <a:r>
              <a:t>No because it’s ill-defined</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Is optical flow a fake task?"/>
          <p:cNvSpPr txBox="1"/>
          <p:nvPr>
            <p:ph type="title"/>
          </p:nvPr>
        </p:nvSpPr>
        <p:spPr>
          <a:prstGeom prst="rect">
            <a:avLst/>
          </a:prstGeom>
        </p:spPr>
        <p:txBody>
          <a:bodyPr/>
          <a:lstStyle/>
          <a:p>
            <a:pPr/>
            <a:r>
              <a:t>Is optical flow a fake task?</a:t>
            </a:r>
          </a:p>
        </p:txBody>
      </p:sp>
      <p:sp>
        <p:nvSpPr>
          <p:cNvPr id="387" name="Downstream tasks:…"/>
          <p:cNvSpPr txBox="1"/>
          <p:nvPr>
            <p:ph type="body" idx="1"/>
          </p:nvPr>
        </p:nvSpPr>
        <p:spPr>
          <a:xfrm>
            <a:off x="1689100" y="2855772"/>
            <a:ext cx="21005800" cy="10500548"/>
          </a:xfrm>
          <a:prstGeom prst="rect">
            <a:avLst/>
          </a:prstGeom>
        </p:spPr>
        <p:txBody>
          <a:bodyPr/>
          <a:lstStyle/>
          <a:p>
            <a:pPr marL="450850" indent="-450850" defTabSz="586104">
              <a:spcBef>
                <a:spcPts val="4100"/>
              </a:spcBef>
              <a:defRPr sz="3407"/>
            </a:pPr>
            <a:r>
              <a:t>Downstream tasks: </a:t>
            </a:r>
          </a:p>
          <a:p>
            <a:pPr lvl="1" marL="901700" indent="-450850" defTabSz="586104">
              <a:spcBef>
                <a:spcPts val="4100"/>
              </a:spcBef>
              <a:defRPr sz="3407"/>
            </a:pPr>
            <a:r>
              <a:t>Video editing, slow motion (frame interpolation), video super resolution, in-painting, special effects, video stabilization</a:t>
            </a:r>
          </a:p>
          <a:p>
            <a:pPr lvl="1" marL="901700" indent="-450850" defTabSz="586104">
              <a:spcBef>
                <a:spcPts val="4100"/>
              </a:spcBef>
              <a:defRPr sz="3407"/>
            </a:pPr>
            <a:r>
              <a:t>Action recognition, object tracking and surveillance</a:t>
            </a:r>
          </a:p>
          <a:p>
            <a:pPr lvl="1" marL="901700" indent="-450850" defTabSz="586104">
              <a:spcBef>
                <a:spcPts val="4100"/>
              </a:spcBef>
              <a:defRPr sz="3407"/>
            </a:pPr>
            <a:r>
              <a:t>Egomotion, SLAM</a:t>
            </a:r>
          </a:p>
          <a:p>
            <a:pPr lvl="1" marL="901700" indent="-450850" defTabSz="586104">
              <a:spcBef>
                <a:spcPts val="4100"/>
              </a:spcBef>
              <a:defRPr sz="3407"/>
            </a:pPr>
            <a:r>
              <a:t>Connection to video compression</a:t>
            </a:r>
          </a:p>
          <a:p>
            <a:pPr lvl="1" marL="901700" indent="-450850" defTabSz="586104">
              <a:spcBef>
                <a:spcPts val="4100"/>
              </a:spcBef>
              <a:defRPr sz="3407"/>
            </a:pPr>
            <a:r>
              <a:t>Medical imaging: very similar to dense correspondences</a:t>
            </a:r>
          </a:p>
          <a:p>
            <a:pPr lvl="1" marL="901700" indent="-450850" defTabSz="586104">
              <a:spcBef>
                <a:spcPts val="4100"/>
              </a:spcBef>
              <a:defRPr sz="3407"/>
            </a:pPr>
            <a:r>
              <a:t>Optical mice</a:t>
            </a:r>
          </a:p>
          <a:p>
            <a:pPr lvl="1" marL="901700" indent="-450850" defTabSz="586104">
              <a:spcBef>
                <a:spcPts val="4100"/>
              </a:spcBef>
              <a:defRPr sz="3407"/>
            </a:pPr>
            <a:r>
              <a:t>Non-destructive testing, analysis of machinery, physics (e.g. Fluid flow)</a:t>
            </a:r>
          </a:p>
          <a:p>
            <a:pPr lvl="1" marL="901700" indent="-450850" defTabSz="586104">
              <a:spcBef>
                <a:spcPts val="4100"/>
              </a:spcBef>
              <a:defRPr sz="3407"/>
            </a:pPr>
            <a:r>
              <a:t>Generative video??</a:t>
            </a:r>
          </a:p>
          <a:p>
            <a:pPr lvl="1" marL="901700" indent="-450850" defTabSz="586104">
              <a:spcBef>
                <a:spcPts val="4100"/>
              </a:spcBef>
              <a:defRPr sz="3407"/>
            </a:pPr>
            <a:r>
              <a:t>Biological cognition understanding, time to contact (looming)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9" name="Picture 24" descr="Picture 24"/>
          <p:cNvPicPr>
            <a:picLocks noChangeAspect="0"/>
          </p:cNvPicPr>
          <p:nvPr/>
        </p:nvPicPr>
        <p:blipFill>
          <a:blip r:embed="rId2">
            <a:extLst/>
          </a:blip>
          <a:stretch>
            <a:fillRect/>
          </a:stretch>
        </p:blipFill>
        <p:spPr>
          <a:xfrm>
            <a:off x="2623939" y="6699129"/>
            <a:ext cx="8128001" cy="6098268"/>
          </a:xfrm>
          <a:prstGeom prst="rect">
            <a:avLst/>
          </a:prstGeom>
          <a:ln w="12700">
            <a:miter lim="400000"/>
          </a:ln>
        </p:spPr>
      </p:pic>
      <p:sp>
        <p:nvSpPr>
          <p:cNvPr id="390" name="Title 1"/>
          <p:cNvSpPr txBox="1"/>
          <p:nvPr>
            <p:ph type="title"/>
          </p:nvPr>
        </p:nvSpPr>
        <p:spPr>
          <a:prstGeom prst="rect">
            <a:avLst/>
          </a:prstGeom>
        </p:spPr>
        <p:txBody>
          <a:bodyPr/>
          <a:lstStyle>
            <a:lvl1pPr algn="ctr"/>
          </a:lstStyle>
          <a:p>
            <a:pPr/>
            <a:r>
              <a:t>Fundamental assumption: Brightness constancy</a:t>
            </a:r>
          </a:p>
        </p:txBody>
      </p:sp>
      <p:pic>
        <p:nvPicPr>
          <p:cNvPr id="391" name="Picture 2" descr="Picture 2"/>
          <p:cNvPicPr>
            <a:picLocks noChangeAspect="1"/>
          </p:cNvPicPr>
          <p:nvPr/>
        </p:nvPicPr>
        <p:blipFill>
          <a:blip r:embed="rId3">
            <a:extLst/>
          </a:blip>
          <a:srcRect l="10073" t="40239" r="45901" b="16643"/>
          <a:stretch>
            <a:fillRect/>
          </a:stretch>
        </p:blipFill>
        <p:spPr>
          <a:xfrm>
            <a:off x="12402510" y="8367473"/>
            <a:ext cx="3757355" cy="2759828"/>
          </a:xfrm>
          <a:prstGeom prst="rect">
            <a:avLst/>
          </a:prstGeom>
          <a:ln w="12700">
            <a:miter lim="400000"/>
          </a:ln>
        </p:spPr>
      </p:pic>
      <p:pic>
        <p:nvPicPr>
          <p:cNvPr id="392" name="Picture 3" descr="Picture 3"/>
          <p:cNvPicPr>
            <a:picLocks noChangeAspect="1"/>
          </p:cNvPicPr>
          <p:nvPr/>
        </p:nvPicPr>
        <p:blipFill>
          <a:blip r:embed="rId4">
            <a:extLst/>
          </a:blip>
          <a:srcRect l="9761" t="40239" r="46213" b="16643"/>
          <a:stretch>
            <a:fillRect/>
          </a:stretch>
        </p:blipFill>
        <p:spPr>
          <a:xfrm>
            <a:off x="17303959" y="8367473"/>
            <a:ext cx="3757355" cy="2759828"/>
          </a:xfrm>
          <a:prstGeom prst="rect">
            <a:avLst/>
          </a:prstGeom>
          <a:ln w="12700">
            <a:miter lim="400000"/>
          </a:ln>
        </p:spPr>
      </p:pic>
      <p:sp>
        <p:nvSpPr>
          <p:cNvPr id="393" name="Straight Arrow Connector 25"/>
          <p:cNvSpPr/>
          <p:nvPr/>
        </p:nvSpPr>
        <p:spPr>
          <a:xfrm>
            <a:off x="13671700" y="9903675"/>
            <a:ext cx="4803488" cy="76810"/>
          </a:xfrm>
          <a:prstGeom prst="line">
            <a:avLst/>
          </a:prstGeom>
          <a:ln w="76200">
            <a:solidFill>
              <a:srgbClr val="FF0000"/>
            </a:solidFill>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394" name="Slide Number Placeholder 1"/>
          <p:cNvSpPr txBox="1"/>
          <p:nvPr>
            <p:ph type="sldNum" sz="quarter" idx="2"/>
          </p:nvPr>
        </p:nvSpPr>
        <p:spPr>
          <a:xfrm>
            <a:off x="22669501" y="12817061"/>
            <a:ext cx="495301" cy="521532"/>
          </a:xfrm>
          <a:prstGeom prst="rect">
            <a:avLst/>
          </a:prstGeom>
          <a:extLst>
            <a:ext uri="{C572A759-6A51-4108-AA02-DFA0A04FC94B}">
              <ma14:wrappingTextBoxFlag xmlns:ma14="http://schemas.microsoft.com/office/mac/drawingml/2011/main" val="1"/>
            </a:ext>
          </a:extLst>
        </p:spPr>
        <p:txBody>
          <a:bodyPr/>
          <a:lstStyle>
            <a:lvl1pPr defTabSz="914400">
              <a:defRPr>
                <a:latin typeface="Times New Roman"/>
                <a:ea typeface="Times New Roman"/>
                <a:cs typeface="Times New Roman"/>
                <a:sym typeface="Times New Roman"/>
              </a:defRPr>
            </a:lvl1pPr>
          </a:lstStyle>
          <a:p>
            <a:pPr/>
            <a:fld id="{86CB4B4D-7CA3-9044-876B-883B54F8677D}" type="slidenum"/>
          </a:p>
        </p:txBody>
      </p:sp>
      <p:sp>
        <p:nvSpPr>
          <p:cNvPr id="395" name="Rectangle 10"/>
          <p:cNvSpPr txBox="1"/>
          <p:nvPr/>
        </p:nvSpPr>
        <p:spPr>
          <a:xfrm>
            <a:off x="9880224" y="1679544"/>
            <a:ext cx="5440017"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914400">
              <a:spcBef>
                <a:spcPts val="0"/>
              </a:spcBef>
              <a:defRPr sz="4000">
                <a:latin typeface="Helvetica"/>
                <a:ea typeface="Helvetica"/>
                <a:cs typeface="Helvetica"/>
                <a:sym typeface="Helvetica"/>
              </a:defRPr>
            </a:lvl1pPr>
          </a:lstStyle>
          <a:p>
            <a:pPr/>
            <a:r>
              <a:t>[Horn &amp; Schunck AI’81]</a:t>
            </a:r>
          </a:p>
        </p:txBody>
      </p:sp>
      <p:sp>
        <p:nvSpPr>
          <p:cNvPr id="396" name="Rectangle 51"/>
          <p:cNvSpPr txBox="1"/>
          <p:nvPr/>
        </p:nvSpPr>
        <p:spPr>
          <a:xfrm>
            <a:off x="17399959" y="11412239"/>
            <a:ext cx="3565357"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p>
            <a: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pPr>
            <a:r>
              <a:t>Second image (</a:t>
            </a:r>
            <a:r>
              <a:rPr i="1"/>
              <a:t>t+1</a:t>
            </a:r>
            <a:r>
              <a:t>)</a:t>
            </a:r>
          </a:p>
        </p:txBody>
      </p:sp>
      <p:sp>
        <p:nvSpPr>
          <p:cNvPr id="397" name="Rectangle 51"/>
          <p:cNvSpPr txBox="1"/>
          <p:nvPr/>
        </p:nvSpPr>
        <p:spPr>
          <a:xfrm>
            <a:off x="12498506" y="11412239"/>
            <a:ext cx="35653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p>
            <a: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pPr>
            <a:r>
              <a:t>First image (</a:t>
            </a:r>
            <a:r>
              <a:rPr i="1"/>
              <a:t>t</a:t>
            </a:r>
            <a:r>
              <a:t>)</a:t>
            </a:r>
          </a:p>
        </p:txBody>
      </p:sp>
      <p:sp>
        <p:nvSpPr>
          <p:cNvPr id="398" name="Assume a pixel at   with intensity   has moved by   in space during a timestep  .…"/>
          <p:cNvSpPr txBox="1"/>
          <p:nvPr/>
        </p:nvSpPr>
        <p:spPr>
          <a:xfrm>
            <a:off x="1159487" y="3244013"/>
            <a:ext cx="22340347" cy="249710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1828800">
              <a:lnSpc>
                <a:spcPct val="110000"/>
              </a:lnSpc>
              <a:spcBef>
                <a:spcPts val="3800"/>
              </a:spcBef>
              <a:defRPr sz="3800">
                <a:latin typeface="Adobe Garamond Pro"/>
                <a:ea typeface="Adobe Garamond Pro"/>
                <a:cs typeface="Adobe Garamond Pro"/>
                <a:sym typeface="Adobe Garamond Pro"/>
              </a:defRPr>
            </a:pPr>
            <a:r>
              <a:t>Assume a pixel at </a:t>
            </a:r>
            <a14:m>
              <m:oMath>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x</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y</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t</m:t>
                </m:r>
                <m:r>
                  <a:rPr xmlns:a="http://schemas.openxmlformats.org/drawingml/2006/main" sz="4600" i="1">
                    <a:solidFill>
                      <a:srgbClr val="000000"/>
                    </a:solidFill>
                    <a:latin typeface="Cambria Math" panose="02040503050406030204" pitchFamily="18" charset="0"/>
                  </a:rPr>
                  <m:t>)</m:t>
                </m:r>
              </m:oMath>
            </a14:m>
            <a:r>
              <a:t> with intensity </a:t>
            </a:r>
            <a14:m>
              <m:oMath>
                <m:r>
                  <a:rPr xmlns:a="http://schemas.openxmlformats.org/drawingml/2006/main" sz="4600" i="1">
                    <a:solidFill>
                      <a:srgbClr val="000000"/>
                    </a:solidFill>
                    <a:latin typeface="Cambria Math" panose="02040503050406030204" pitchFamily="18" charset="0"/>
                  </a:rPr>
                  <m:t>I</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x</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y</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t</m:t>
                </m:r>
                <m:r>
                  <a:rPr xmlns:a="http://schemas.openxmlformats.org/drawingml/2006/main" sz="4600" i="1">
                    <a:solidFill>
                      <a:srgbClr val="000000"/>
                    </a:solidFill>
                    <a:latin typeface="Cambria Math" panose="02040503050406030204" pitchFamily="18" charset="0"/>
                  </a:rPr>
                  <m:t>)</m:t>
                </m:r>
              </m:oMath>
            </a14:m>
            <a:r>
              <a:t> has moved by </a:t>
            </a:r>
            <a14:m>
              <m:oMath>
                <m:r>
                  <a:rPr xmlns:a="http://schemas.openxmlformats.org/drawingml/2006/main" sz="4600" i="1">
                    <a:solidFill>
                      <a:srgbClr val="000000"/>
                    </a:solidFill>
                    <a:latin typeface="Cambria Math" panose="02040503050406030204" pitchFamily="18" charset="0"/>
                  </a:rPr>
                  <m:t>(</m:t>
                </m:r>
                <m:r>
                  <m:rPr>
                    <m:sty m:val="p"/>
                  </m:rPr>
                  <a:rPr xmlns:a="http://schemas.openxmlformats.org/drawingml/2006/main" sz="4600" i="1">
                    <a:solidFill>
                      <a:srgbClr val="000000"/>
                    </a:solidFill>
                    <a:latin typeface="Cambria Math" panose="02040503050406030204" pitchFamily="18" charset="0"/>
                  </a:rPr>
                  <m:t>Δ</m:t>
                </m:r>
                <m:r>
                  <a:rPr xmlns:a="http://schemas.openxmlformats.org/drawingml/2006/main" sz="4600" i="1">
                    <a:solidFill>
                      <a:srgbClr val="000000"/>
                    </a:solidFill>
                    <a:latin typeface="Cambria Math" panose="02040503050406030204" pitchFamily="18" charset="0"/>
                  </a:rPr>
                  <m:t>x</m:t>
                </m:r>
                <m:r>
                  <a:rPr xmlns:a="http://schemas.openxmlformats.org/drawingml/2006/main" sz="4600" i="1">
                    <a:solidFill>
                      <a:srgbClr val="000000"/>
                    </a:solidFill>
                    <a:latin typeface="Cambria Math" panose="02040503050406030204" pitchFamily="18" charset="0"/>
                  </a:rPr>
                  <m:t>,</m:t>
                </m:r>
                <m:r>
                  <m:rPr>
                    <m:sty m:val="p"/>
                  </m:rPr>
                  <a:rPr xmlns:a="http://schemas.openxmlformats.org/drawingml/2006/main" sz="4600" i="1">
                    <a:solidFill>
                      <a:srgbClr val="000000"/>
                    </a:solidFill>
                    <a:latin typeface="Cambria Math" panose="02040503050406030204" pitchFamily="18" charset="0"/>
                  </a:rPr>
                  <m:t>Δ</m:t>
                </m:r>
                <m:r>
                  <a:rPr xmlns:a="http://schemas.openxmlformats.org/drawingml/2006/main" sz="4600" i="1">
                    <a:solidFill>
                      <a:srgbClr val="000000"/>
                    </a:solidFill>
                    <a:latin typeface="Cambria Math" panose="02040503050406030204" pitchFamily="18" charset="0"/>
                  </a:rPr>
                  <m:t>y</m:t>
                </m:r>
                <m:r>
                  <a:rPr xmlns:a="http://schemas.openxmlformats.org/drawingml/2006/main" sz="4600" i="1">
                    <a:solidFill>
                      <a:srgbClr val="000000"/>
                    </a:solidFill>
                    <a:latin typeface="Cambria Math" panose="02040503050406030204" pitchFamily="18" charset="0"/>
                  </a:rPr>
                  <m:t>)</m:t>
                </m:r>
              </m:oMath>
            </a14:m>
            <a:r>
              <a:t> in space during a timestep </a:t>
            </a:r>
            <a14:m>
              <m:oMath>
                <m:r>
                  <m:rPr>
                    <m:sty m:val="p"/>
                  </m:rPr>
                  <a:rPr xmlns:a="http://schemas.openxmlformats.org/drawingml/2006/main" sz="4600" i="1">
                    <a:solidFill>
                      <a:srgbClr val="000000"/>
                    </a:solidFill>
                    <a:latin typeface="Cambria Math" panose="02040503050406030204" pitchFamily="18" charset="0"/>
                  </a:rPr>
                  <m:t>Δ</m:t>
                </m:r>
                <m:r>
                  <a:rPr xmlns:a="http://schemas.openxmlformats.org/drawingml/2006/main" sz="4600" i="1">
                    <a:solidFill>
                      <a:srgbClr val="000000"/>
                    </a:solidFill>
                    <a:latin typeface="Cambria Math" panose="02040503050406030204" pitchFamily="18" charset="0"/>
                  </a:rPr>
                  <m:t>t</m:t>
                </m:r>
              </m:oMath>
            </a14:m>
            <a:r>
              <a:rPr i="1"/>
              <a:t>.</a:t>
            </a:r>
          </a:p>
          <a:p>
            <a:pPr algn="ctr" defTabSz="1828800">
              <a:lnSpc>
                <a:spcPct val="110000"/>
              </a:lnSpc>
              <a:spcBef>
                <a:spcPts val="3800"/>
              </a:spcBef>
              <a:defRPr sz="3800">
                <a:latin typeface="Adobe Garamond Pro"/>
                <a:ea typeface="Adobe Garamond Pro"/>
                <a:cs typeface="Adobe Garamond Pro"/>
                <a:sym typeface="Adobe Garamond Pro"/>
              </a:defRPr>
            </a:pPr>
            <a:r>
              <a:rPr b="1"/>
              <a:t>Color constancy assumption (CCA):</a:t>
            </a:r>
            <a:br/>
            <a14:m>
              <m:oMath>
                <m:r>
                  <a:rPr xmlns:a="http://schemas.openxmlformats.org/drawingml/2006/main" sz="4600" i="1">
                    <a:solidFill>
                      <a:srgbClr val="000000"/>
                    </a:solidFill>
                    <a:latin typeface="Cambria Math" panose="02040503050406030204" pitchFamily="18" charset="0"/>
                  </a:rPr>
                  <m:t>I</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x</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y</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t</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I</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x</m:t>
                </m:r>
                <m:r>
                  <a:rPr xmlns:a="http://schemas.openxmlformats.org/drawingml/2006/main" sz="4600" i="1">
                    <a:solidFill>
                      <a:srgbClr val="000000"/>
                    </a:solidFill>
                    <a:latin typeface="Cambria Math" panose="02040503050406030204" pitchFamily="18" charset="0"/>
                  </a:rPr>
                  <m:t>+</m:t>
                </m:r>
                <m:r>
                  <m:rPr>
                    <m:sty m:val="p"/>
                  </m:rPr>
                  <a:rPr xmlns:a="http://schemas.openxmlformats.org/drawingml/2006/main" sz="4600" i="1">
                    <a:solidFill>
                      <a:srgbClr val="000000"/>
                    </a:solidFill>
                    <a:latin typeface="Cambria Math" panose="02040503050406030204" pitchFamily="18" charset="0"/>
                  </a:rPr>
                  <m:t>Δ</m:t>
                </m:r>
                <m:r>
                  <a:rPr xmlns:a="http://schemas.openxmlformats.org/drawingml/2006/main" sz="4600" i="1">
                    <a:solidFill>
                      <a:srgbClr val="000000"/>
                    </a:solidFill>
                    <a:latin typeface="Cambria Math" panose="02040503050406030204" pitchFamily="18" charset="0"/>
                  </a:rPr>
                  <m:t>x</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y</m:t>
                </m:r>
                <m:r>
                  <a:rPr xmlns:a="http://schemas.openxmlformats.org/drawingml/2006/main" sz="4600" i="1">
                    <a:solidFill>
                      <a:srgbClr val="000000"/>
                    </a:solidFill>
                    <a:latin typeface="Cambria Math" panose="02040503050406030204" pitchFamily="18" charset="0"/>
                  </a:rPr>
                  <m:t>+</m:t>
                </m:r>
                <m:r>
                  <m:rPr>
                    <m:sty m:val="p"/>
                  </m:rPr>
                  <a:rPr xmlns:a="http://schemas.openxmlformats.org/drawingml/2006/main" sz="4600" i="1">
                    <a:solidFill>
                      <a:srgbClr val="000000"/>
                    </a:solidFill>
                    <a:latin typeface="Cambria Math" panose="02040503050406030204" pitchFamily="18" charset="0"/>
                  </a:rPr>
                  <m:t>Δ</m:t>
                </m:r>
                <m:r>
                  <a:rPr xmlns:a="http://schemas.openxmlformats.org/drawingml/2006/main" sz="4600" i="1">
                    <a:solidFill>
                      <a:srgbClr val="000000"/>
                    </a:solidFill>
                    <a:latin typeface="Cambria Math" panose="02040503050406030204" pitchFamily="18" charset="0"/>
                  </a:rPr>
                  <m:t>y</m:t>
                </m:r>
                <m:r>
                  <a:rPr xmlns:a="http://schemas.openxmlformats.org/drawingml/2006/main" sz="4600" i="1">
                    <a:solidFill>
                      <a:srgbClr val="000000"/>
                    </a:solidFill>
                    <a:latin typeface="Cambria Math" panose="02040503050406030204" pitchFamily="18" charset="0"/>
                  </a:rPr>
                  <m:t>,</m:t>
                </m:r>
                <m:r>
                  <a:rPr xmlns:a="http://schemas.openxmlformats.org/drawingml/2006/main" sz="4600" i="1">
                    <a:solidFill>
                      <a:srgbClr val="000000"/>
                    </a:solidFill>
                    <a:latin typeface="Cambria Math" panose="02040503050406030204" pitchFamily="18" charset="0"/>
                  </a:rPr>
                  <m:t>t</m:t>
                </m:r>
                <m:r>
                  <a:rPr xmlns:a="http://schemas.openxmlformats.org/drawingml/2006/main" sz="4600" i="1">
                    <a:solidFill>
                      <a:srgbClr val="000000"/>
                    </a:solidFill>
                    <a:latin typeface="Cambria Math" panose="02040503050406030204" pitchFamily="18" charset="0"/>
                  </a:rPr>
                  <m:t>+</m:t>
                </m:r>
                <m:r>
                  <m:rPr>
                    <m:sty m:val="p"/>
                  </m:rPr>
                  <a:rPr xmlns:a="http://schemas.openxmlformats.org/drawingml/2006/main" sz="4600" i="1">
                    <a:solidFill>
                      <a:srgbClr val="000000"/>
                    </a:solidFill>
                    <a:latin typeface="Cambria Math" panose="02040503050406030204" pitchFamily="18" charset="0"/>
                  </a:rPr>
                  <m:t>Δ</m:t>
                </m:r>
                <m:r>
                  <a:rPr xmlns:a="http://schemas.openxmlformats.org/drawingml/2006/main" sz="4600" i="1">
                    <a:solidFill>
                      <a:srgbClr val="000000"/>
                    </a:solidFill>
                    <a:latin typeface="Cambria Math" panose="02040503050406030204" pitchFamily="18" charset="0"/>
                  </a:rPr>
                  <m:t>t</m:t>
                </m:r>
                <m:r>
                  <a:rPr xmlns:a="http://schemas.openxmlformats.org/drawingml/2006/main" sz="4600" i="1">
                    <a:solidFill>
                      <a:srgbClr val="000000"/>
                    </a:solidFill>
                    <a:latin typeface="Cambria Math" panose="02040503050406030204" pitchFamily="18" charset="0"/>
                  </a:rPr>
                  <m:t>)</m:t>
                </m:r>
              </m:oMath>
            </a14: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1"/>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92"/>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393"/>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396"/>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5" fill="hold">
                                  <p:stCondLst>
                                    <p:cond delay="0"/>
                                  </p:stCondLst>
                                  <p:iterate type="el" backwards="0">
                                    <p:tmAbs val="0"/>
                                  </p:iterate>
                                  <p:childTnLst>
                                    <p:set>
                                      <p:cBhvr>
                                        <p:cTn id="18" fill="hold"/>
                                        <p:tgtEl>
                                          <p:spTgt spid="3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3" grpId="3"/>
      <p:bldP build="whole" bldLvl="1" animBg="1" rev="0" advAuto="0" spid="396" grpId="4"/>
      <p:bldP build="whole" bldLvl="1" animBg="1" rev="0" advAuto="0" spid="392" grpId="2"/>
      <p:bldP build="whole" bldLvl="1" animBg="1" rev="0" advAuto="0" spid="397" grpId="5"/>
      <p:bldP build="whole" bldLvl="1" animBg="1" rev="0" advAuto="0" spid="391" grpId="1"/>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Berthold Horn"/>
          <p:cNvSpPr txBox="1"/>
          <p:nvPr>
            <p:ph type="body" sz="quarter" idx="1"/>
          </p:nvPr>
        </p:nvSpPr>
        <p:spPr>
          <a:xfrm>
            <a:off x="3210271" y="9905627"/>
            <a:ext cx="7816700" cy="1046487"/>
          </a:xfrm>
          <a:prstGeom prst="rect">
            <a:avLst/>
          </a:prstGeom>
        </p:spPr>
        <p:txBody>
          <a:bodyPr/>
          <a:lstStyle>
            <a:lvl1pPr marL="0" indent="0" algn="ctr">
              <a:buSzTx/>
              <a:buNone/>
            </a:lvl1pPr>
          </a:lstStyle>
          <a:p>
            <a:pPr/>
            <a:r>
              <a:t>Berthold Horn</a:t>
            </a:r>
          </a:p>
        </p:txBody>
      </p:sp>
      <p:sp>
        <p:nvSpPr>
          <p:cNvPr id="401" name="Double-click to edit"/>
          <p:cNvSpPr txBox="1"/>
          <p:nvPr>
            <p:ph type="title"/>
          </p:nvPr>
        </p:nvSpPr>
        <p:spPr>
          <a:prstGeom prst="rect">
            <a:avLst/>
          </a:prstGeom>
        </p:spPr>
        <p:txBody>
          <a:bodyPr/>
          <a:lstStyle/>
          <a:p>
            <a:pPr/>
          </a:p>
        </p:txBody>
      </p:sp>
      <p:pic>
        <p:nvPicPr>
          <p:cNvPr id="402" name="pasted-movie.png" descr="pasted-movie.png"/>
          <p:cNvPicPr>
            <a:picLocks noChangeAspect="1"/>
          </p:cNvPicPr>
          <p:nvPr/>
        </p:nvPicPr>
        <p:blipFill>
          <a:blip r:embed="rId2">
            <a:extLst/>
          </a:blip>
          <a:stretch>
            <a:fillRect/>
          </a:stretch>
        </p:blipFill>
        <p:spPr>
          <a:xfrm>
            <a:off x="12155378" y="-1"/>
            <a:ext cx="9873069" cy="13716001"/>
          </a:xfrm>
          <a:prstGeom prst="rect">
            <a:avLst/>
          </a:prstGeom>
          <a:ln w="12700">
            <a:miter lim="400000"/>
          </a:ln>
        </p:spPr>
      </p:pic>
      <p:pic>
        <p:nvPicPr>
          <p:cNvPr id="403" name="pasted-movie.png" descr="pasted-movie.png"/>
          <p:cNvPicPr>
            <a:picLocks noChangeAspect="1"/>
          </p:cNvPicPr>
          <p:nvPr/>
        </p:nvPicPr>
        <p:blipFill>
          <a:blip r:embed="rId3">
            <a:extLst/>
          </a:blip>
          <a:stretch>
            <a:fillRect/>
          </a:stretch>
        </p:blipFill>
        <p:spPr>
          <a:xfrm>
            <a:off x="4888515" y="3688398"/>
            <a:ext cx="4460212" cy="6137726"/>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Horn &amp; Schunck Optical Flow"/>
          <p:cNvSpPr txBox="1"/>
          <p:nvPr>
            <p:ph type="title"/>
          </p:nvPr>
        </p:nvSpPr>
        <p:spPr>
          <a:prstGeom prst="rect">
            <a:avLst/>
          </a:prstGeom>
        </p:spPr>
        <p:txBody>
          <a:bodyPr/>
          <a:lstStyle/>
          <a:p>
            <a:pPr/>
            <a:r>
              <a:t>Horn &amp; Schunck Optical Flow</a:t>
            </a:r>
          </a:p>
        </p:txBody>
      </p:sp>
      <p:sp>
        <p:nvSpPr>
          <p:cNvPr id="406" name="Taylor expansion:"/>
          <p:cNvSpPr txBox="1"/>
          <p:nvPr>
            <p:ph type="body" idx="1"/>
          </p:nvPr>
        </p:nvSpPr>
        <p:spPr>
          <a:xfrm>
            <a:off x="662648" y="2569641"/>
            <a:ext cx="13422112" cy="10759874"/>
          </a:xfrm>
          <a:prstGeom prst="rect">
            <a:avLst/>
          </a:prstGeom>
        </p:spPr>
        <p:txBody>
          <a:bodyPr/>
          <a:lstStyle/>
          <a:p>
            <a:pPr marL="0" indent="0">
              <a:lnSpc>
                <a:spcPct val="110000"/>
              </a:lnSpc>
              <a:spcBef>
                <a:spcPts val="3800"/>
              </a:spcBef>
              <a:buSzTx/>
              <a:buFontTx/>
              <a:buNone/>
            </a:pPr>
            <a:r>
              <a:t>Taylor expansion:</a:t>
            </a:r>
            <a:br/>
            <a14:m>
              <m:oMath>
                <m:r>
                  <a:rPr xmlns:a="http://schemas.openxmlformats.org/drawingml/2006/main" sz="4300" i="1">
                    <a:solidFill>
                      <a:srgbClr val="000000"/>
                    </a:solidFill>
                    <a:latin typeface="Cambria Math" panose="02040503050406030204" pitchFamily="18" charset="0"/>
                  </a:rPr>
                  <m:t>I</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t</m:t>
                </m:r>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t</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t</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m:t>
                </m:r>
                <m:f>
                  <m:fPr>
                    <m:ctrlPr>
                      <a:rPr xmlns:a="http://schemas.openxmlformats.org/drawingml/2006/main" sz="4300" i="1">
                        <a:solidFill>
                          <a:srgbClr val="000000"/>
                        </a:solidFill>
                        <a:latin typeface="Cambria Math" panose="02040503050406030204" pitchFamily="18" charset="0"/>
                      </a:rPr>
                    </m:ctrlPr>
                    <m:type m:val="bar"/>
                  </m:fPr>
                  <m:num>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num>
                  <m:den>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x</m:t>
                    </m:r>
                  </m:den>
                </m:f>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f>
                  <m:fPr>
                    <m:ctrlPr>
                      <a:rPr xmlns:a="http://schemas.openxmlformats.org/drawingml/2006/main" sz="4300" i="1">
                        <a:solidFill>
                          <a:srgbClr val="000000"/>
                        </a:solidFill>
                        <a:latin typeface="Cambria Math" panose="02040503050406030204" pitchFamily="18" charset="0"/>
                      </a:rPr>
                    </m:ctrlPr>
                    <m:type m:val="bar"/>
                  </m:fPr>
                  <m:num>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num>
                  <m:den>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y</m:t>
                    </m:r>
                  </m:den>
                </m:f>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f>
                  <m:fPr>
                    <m:ctrlPr>
                      <a:rPr xmlns:a="http://schemas.openxmlformats.org/drawingml/2006/main" sz="4300" i="1">
                        <a:solidFill>
                          <a:srgbClr val="000000"/>
                        </a:solidFill>
                        <a:latin typeface="Cambria Math" panose="02040503050406030204" pitchFamily="18" charset="0"/>
                      </a:rPr>
                    </m:ctrlPr>
                    <m:type m:val="bar"/>
                  </m:fPr>
                  <m:num>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num>
                  <m:den>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t</m:t>
                    </m:r>
                  </m:den>
                </m:f>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t</m:t>
                </m:r>
              </m:oMath>
            </a14:m>
          </a:p>
        </p:txBody>
      </p:sp>
      <p:grpSp>
        <p:nvGrpSpPr>
          <p:cNvPr id="409" name="Group"/>
          <p:cNvGrpSpPr/>
          <p:nvPr/>
        </p:nvGrpSpPr>
        <p:grpSpPr>
          <a:xfrm>
            <a:off x="16317430" y="2607279"/>
            <a:ext cx="6639133" cy="10199412"/>
            <a:chOff x="0" y="0"/>
            <a:chExt cx="6639132" cy="10199411"/>
          </a:xfrm>
        </p:grpSpPr>
        <p:pic>
          <p:nvPicPr>
            <p:cNvPr id="407" name="Picture 2" descr="Picture 2"/>
            <p:cNvPicPr>
              <a:picLocks noChangeAspect="1"/>
            </p:cNvPicPr>
            <p:nvPr/>
          </p:nvPicPr>
          <p:blipFill>
            <a:blip r:embed="rId2">
              <a:extLst/>
            </a:blip>
            <a:srcRect l="10073" t="40239" r="45901" b="16643"/>
            <a:stretch>
              <a:fillRect/>
            </a:stretch>
          </p:blipFill>
          <p:spPr>
            <a:xfrm>
              <a:off x="0" y="0"/>
              <a:ext cx="6639132" cy="4876532"/>
            </a:xfrm>
            <a:prstGeom prst="rect">
              <a:avLst/>
            </a:prstGeom>
            <a:ln w="12700" cap="flat">
              <a:noFill/>
              <a:miter lim="400000"/>
            </a:ln>
            <a:effectLst/>
          </p:spPr>
        </p:pic>
        <p:pic>
          <p:nvPicPr>
            <p:cNvPr id="408" name="Picture 3" descr="Picture 3"/>
            <p:cNvPicPr>
              <a:picLocks noChangeAspect="1"/>
            </p:cNvPicPr>
            <p:nvPr/>
          </p:nvPicPr>
          <p:blipFill>
            <a:blip r:embed="rId3">
              <a:extLst/>
            </a:blip>
            <a:srcRect l="9761" t="40239" r="46213" b="16643"/>
            <a:stretch>
              <a:fillRect/>
            </a:stretch>
          </p:blipFill>
          <p:spPr>
            <a:xfrm>
              <a:off x="0" y="5322880"/>
              <a:ext cx="6639133" cy="4876532"/>
            </a:xfrm>
            <a:prstGeom prst="rect">
              <a:avLst/>
            </a:prstGeom>
            <a:ln w="12700" cap="flat">
              <a:noFill/>
              <a:miter lim="400000"/>
            </a:ln>
            <a:effectLst/>
          </p:spPr>
        </p:pic>
      </p:grpSp>
      <p:sp>
        <p:nvSpPr>
          <p:cNvPr id="410" name="Rectangle"/>
          <p:cNvSpPr/>
          <p:nvPr/>
        </p:nvSpPr>
        <p:spPr>
          <a:xfrm>
            <a:off x="6738704" y="3209462"/>
            <a:ext cx="7804318" cy="1858253"/>
          </a:xfrm>
          <a:prstGeom prst="rect">
            <a:avLst/>
          </a:prstGeom>
          <a:solidFill>
            <a:srgbClr val="FFFFFF"/>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Horn &amp; Schunck Optical Flow"/>
          <p:cNvSpPr txBox="1"/>
          <p:nvPr>
            <p:ph type="title"/>
          </p:nvPr>
        </p:nvSpPr>
        <p:spPr>
          <a:prstGeom prst="rect">
            <a:avLst/>
          </a:prstGeom>
        </p:spPr>
        <p:txBody>
          <a:bodyPr/>
          <a:lstStyle/>
          <a:p>
            <a:pPr/>
            <a:r>
              <a:t>Horn &amp; Schunck Optical Flow</a:t>
            </a:r>
          </a:p>
        </p:txBody>
      </p:sp>
      <p:sp>
        <p:nvSpPr>
          <p:cNvPr id="413" name="Taylor expansion:…"/>
          <p:cNvSpPr txBox="1"/>
          <p:nvPr>
            <p:ph type="body" idx="1"/>
          </p:nvPr>
        </p:nvSpPr>
        <p:spPr>
          <a:xfrm>
            <a:off x="662648" y="2569641"/>
            <a:ext cx="13422112" cy="10759874"/>
          </a:xfrm>
          <a:prstGeom prst="rect">
            <a:avLst/>
          </a:prstGeom>
        </p:spPr>
        <p:txBody>
          <a:bodyPr/>
          <a:lstStyle/>
          <a:p>
            <a:pPr marL="0" indent="0">
              <a:lnSpc>
                <a:spcPct val="110000"/>
              </a:lnSpc>
              <a:spcBef>
                <a:spcPts val="3800"/>
              </a:spcBef>
              <a:buSzTx/>
              <a:buFontTx/>
              <a:buNone/>
            </a:pPr>
            <a:r>
              <a:t>Taylor expansion:</a:t>
            </a:r>
            <a:br/>
            <a14:m>
              <m:oMath>
                <m:r>
                  <a:rPr xmlns:a="http://schemas.openxmlformats.org/drawingml/2006/main" sz="4300" i="1">
                    <a:solidFill>
                      <a:srgbClr val="000000"/>
                    </a:solidFill>
                    <a:latin typeface="Cambria Math" panose="02040503050406030204" pitchFamily="18" charset="0"/>
                  </a:rPr>
                  <m:t>I</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t</m:t>
                </m:r>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t</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t</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m:t>
                </m:r>
                <m:f>
                  <m:fPr>
                    <m:ctrlPr>
                      <a:rPr xmlns:a="http://schemas.openxmlformats.org/drawingml/2006/main" sz="4300" i="1">
                        <a:solidFill>
                          <a:srgbClr val="000000"/>
                        </a:solidFill>
                        <a:latin typeface="Cambria Math" panose="02040503050406030204" pitchFamily="18" charset="0"/>
                      </a:rPr>
                    </m:ctrlPr>
                    <m:type m:val="bar"/>
                  </m:fPr>
                  <m:num>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num>
                  <m:den>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x</m:t>
                    </m:r>
                  </m:den>
                </m:f>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f>
                  <m:fPr>
                    <m:ctrlPr>
                      <a:rPr xmlns:a="http://schemas.openxmlformats.org/drawingml/2006/main" sz="4300" i="1">
                        <a:solidFill>
                          <a:srgbClr val="000000"/>
                        </a:solidFill>
                        <a:latin typeface="Cambria Math" panose="02040503050406030204" pitchFamily="18" charset="0"/>
                      </a:rPr>
                    </m:ctrlPr>
                    <m:type m:val="bar"/>
                  </m:fPr>
                  <m:num>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num>
                  <m:den>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y</m:t>
                    </m:r>
                  </m:den>
                </m:f>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f>
                  <m:fPr>
                    <m:ctrlPr>
                      <a:rPr xmlns:a="http://schemas.openxmlformats.org/drawingml/2006/main" sz="4300" i="1">
                        <a:solidFill>
                          <a:srgbClr val="000000"/>
                        </a:solidFill>
                        <a:latin typeface="Cambria Math" panose="02040503050406030204" pitchFamily="18" charset="0"/>
                      </a:rPr>
                    </m:ctrlPr>
                    <m:type m:val="bar"/>
                  </m:fPr>
                  <m:num>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num>
                  <m:den>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t</m:t>
                    </m:r>
                  </m:den>
                </m:f>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t</m:t>
                </m:r>
              </m:oMath>
            </a14:m>
          </a:p>
          <a:p>
            <a:pPr marL="0" indent="0">
              <a:lnSpc>
                <a:spcPct val="110000"/>
              </a:lnSpc>
              <a:spcBef>
                <a:spcPts val="3800"/>
              </a:spcBef>
              <a:buSzTx/>
              <a:buFontTx/>
              <a:buNone/>
            </a:pPr>
            <a:r>
              <a:t>With Color Constancy Assumption:</a:t>
            </a:r>
            <a:br/>
            <a14:m>
              <m:oMath>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x</m:t>
                    </m:r>
                  </m:den>
                </m:f>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x</m:t>
                </m:r>
                <m:r>
                  <a:rPr xmlns:a="http://schemas.openxmlformats.org/drawingml/2006/main" sz="4350" i="1">
                    <a:solidFill>
                      <a:srgbClr val="000000"/>
                    </a:solidFill>
                    <a:latin typeface="Cambria Math" panose="02040503050406030204" pitchFamily="18" charset="0"/>
                  </a:rPr>
                  <m:t>+</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y</m:t>
                    </m:r>
                  </m:den>
                </m:f>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y</m:t>
                </m:r>
                <m:r>
                  <a:rPr xmlns:a="http://schemas.openxmlformats.org/drawingml/2006/main" sz="4350" i="1">
                    <a:solidFill>
                      <a:srgbClr val="000000"/>
                    </a:solidFill>
                    <a:latin typeface="Cambria Math" panose="02040503050406030204" pitchFamily="18" charset="0"/>
                  </a:rPr>
                  <m:t>+</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t</m:t>
                    </m:r>
                  </m:den>
                </m:f>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t</m:t>
                </m:r>
                <m: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0</m:t>
                </m:r>
                <m:r>
                  <m:rPr>
                    <m:nor/>
                  </m:rPr>
                  <a:rPr xmlns:a="http://schemas.openxmlformats.org/drawingml/2006/main" sz="4350" i="1">
                    <a:solidFill>
                      <a:srgbClr val="000000"/>
                    </a:solidFill>
                    <a:latin typeface="Cambria Math" panose="02040503050406030204" pitchFamily="18" charset="0"/>
                  </a:rPr>
                  <m:t>or</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x</m:t>
                    </m:r>
                  </m:den>
                </m:f>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x</m:t>
                    </m:r>
                  </m:num>
                  <m:den>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t</m:t>
                    </m:r>
                  </m:den>
                </m:f>
                <m:r>
                  <a:rPr xmlns:a="http://schemas.openxmlformats.org/drawingml/2006/main" sz="4350" i="1">
                    <a:solidFill>
                      <a:srgbClr val="000000"/>
                    </a:solidFill>
                    <a:latin typeface="Cambria Math" panose="02040503050406030204" pitchFamily="18" charset="0"/>
                  </a:rPr>
                  <m:t>+</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y</m:t>
                    </m:r>
                  </m:den>
                </m:f>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y</m:t>
                    </m:r>
                  </m:num>
                  <m:den>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t</m:t>
                    </m:r>
                  </m:den>
                </m:f>
                <m:r>
                  <a:rPr xmlns:a="http://schemas.openxmlformats.org/drawingml/2006/main" sz="4350" i="1">
                    <a:solidFill>
                      <a:srgbClr val="000000"/>
                    </a:solidFill>
                    <a:latin typeface="Cambria Math" panose="02040503050406030204" pitchFamily="18" charset="0"/>
                  </a:rPr>
                  <m:t>+</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t</m:t>
                    </m:r>
                  </m:den>
                </m:f>
                <m: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0</m:t>
                </m:r>
              </m:oMath>
            </a14:m>
          </a:p>
        </p:txBody>
      </p:sp>
      <p:grpSp>
        <p:nvGrpSpPr>
          <p:cNvPr id="416" name="Group"/>
          <p:cNvGrpSpPr/>
          <p:nvPr/>
        </p:nvGrpSpPr>
        <p:grpSpPr>
          <a:xfrm>
            <a:off x="16317430" y="2607279"/>
            <a:ext cx="6639133" cy="10199412"/>
            <a:chOff x="0" y="0"/>
            <a:chExt cx="6639132" cy="10199411"/>
          </a:xfrm>
        </p:grpSpPr>
        <p:pic>
          <p:nvPicPr>
            <p:cNvPr id="414" name="Picture 2" descr="Picture 2"/>
            <p:cNvPicPr>
              <a:picLocks noChangeAspect="1"/>
            </p:cNvPicPr>
            <p:nvPr/>
          </p:nvPicPr>
          <p:blipFill>
            <a:blip r:embed="rId2">
              <a:extLst/>
            </a:blip>
            <a:srcRect l="10073" t="40239" r="45901" b="16643"/>
            <a:stretch>
              <a:fillRect/>
            </a:stretch>
          </p:blipFill>
          <p:spPr>
            <a:xfrm>
              <a:off x="0" y="0"/>
              <a:ext cx="6639132" cy="4876532"/>
            </a:xfrm>
            <a:prstGeom prst="rect">
              <a:avLst/>
            </a:prstGeom>
            <a:ln w="12700" cap="flat">
              <a:noFill/>
              <a:miter lim="400000"/>
            </a:ln>
            <a:effectLst/>
          </p:spPr>
        </p:pic>
        <p:pic>
          <p:nvPicPr>
            <p:cNvPr id="415" name="Picture 3" descr="Picture 3"/>
            <p:cNvPicPr>
              <a:picLocks noChangeAspect="1"/>
            </p:cNvPicPr>
            <p:nvPr/>
          </p:nvPicPr>
          <p:blipFill>
            <a:blip r:embed="rId3">
              <a:extLst/>
            </a:blip>
            <a:srcRect l="9761" t="40239" r="46213" b="16643"/>
            <a:stretch>
              <a:fillRect/>
            </a:stretch>
          </p:blipFill>
          <p:spPr>
            <a:xfrm>
              <a:off x="0" y="5322880"/>
              <a:ext cx="6639133" cy="4876532"/>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8" name="Horn &amp; Schunck Optical Flow"/>
          <p:cNvSpPr txBox="1"/>
          <p:nvPr>
            <p:ph type="title"/>
          </p:nvPr>
        </p:nvSpPr>
        <p:spPr>
          <a:prstGeom prst="rect">
            <a:avLst/>
          </a:prstGeom>
        </p:spPr>
        <p:txBody>
          <a:bodyPr/>
          <a:lstStyle/>
          <a:p>
            <a:pPr/>
            <a:r>
              <a:t>Horn &amp; Schunck Optical Flow</a:t>
            </a:r>
          </a:p>
        </p:txBody>
      </p:sp>
      <p:sp>
        <p:nvSpPr>
          <p:cNvPr id="419" name="Taylor expansion:…"/>
          <p:cNvSpPr txBox="1"/>
          <p:nvPr>
            <p:ph type="body" idx="1"/>
          </p:nvPr>
        </p:nvSpPr>
        <p:spPr>
          <a:xfrm>
            <a:off x="662648" y="2569641"/>
            <a:ext cx="13422112" cy="10759874"/>
          </a:xfrm>
          <a:prstGeom prst="rect">
            <a:avLst/>
          </a:prstGeom>
        </p:spPr>
        <p:txBody>
          <a:bodyPr/>
          <a:lstStyle/>
          <a:p>
            <a:pPr marL="0" indent="0" defTabSz="1773936">
              <a:lnSpc>
                <a:spcPct val="110000"/>
              </a:lnSpc>
              <a:spcBef>
                <a:spcPts val="3600"/>
              </a:spcBef>
              <a:buSzTx/>
              <a:buFontTx/>
              <a:buNone/>
              <a:defRPr sz="5432"/>
            </a:pPr>
            <a:r>
              <a:t>Taylor expansion:</a:t>
            </a:r>
            <a:br/>
            <a14:m>
              <m:oMath>
                <m:r>
                  <a:rPr xmlns:a="http://schemas.openxmlformats.org/drawingml/2006/main" sz="4300" i="1">
                    <a:solidFill>
                      <a:srgbClr val="000000"/>
                    </a:solidFill>
                    <a:latin typeface="Cambria Math" panose="02040503050406030204" pitchFamily="18" charset="0"/>
                  </a:rPr>
                  <m:t>I</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t</m:t>
                </m:r>
                <m:r>
                  <a:rPr xmlns:a="http://schemas.openxmlformats.org/drawingml/2006/main" sz="4300" i="1">
                    <a:solidFill>
                      <a:srgbClr val="000000"/>
                    </a:solidFill>
                    <a:latin typeface="Cambria Math" panose="02040503050406030204" pitchFamily="18" charset="0"/>
                  </a:rPr>
                  <m:t>+</m:t>
                </m:r>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t</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t</m:t>
                </m:r>
                <m: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m:t>
                </m:r>
                <m:f>
                  <m:fPr>
                    <m:ctrlPr>
                      <a:rPr xmlns:a="http://schemas.openxmlformats.org/drawingml/2006/main" sz="4300" i="1">
                        <a:solidFill>
                          <a:srgbClr val="000000"/>
                        </a:solidFill>
                        <a:latin typeface="Cambria Math" panose="02040503050406030204" pitchFamily="18" charset="0"/>
                      </a:rPr>
                    </m:ctrlPr>
                    <m:type m:val="bar"/>
                  </m:fPr>
                  <m:num>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num>
                  <m:den>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x</m:t>
                    </m:r>
                  </m:den>
                </m:f>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x</m:t>
                </m:r>
                <m:r>
                  <a:rPr xmlns:a="http://schemas.openxmlformats.org/drawingml/2006/main" sz="4300" i="1">
                    <a:solidFill>
                      <a:srgbClr val="000000"/>
                    </a:solidFill>
                    <a:latin typeface="Cambria Math" panose="02040503050406030204" pitchFamily="18" charset="0"/>
                  </a:rPr>
                  <m:t>+</m:t>
                </m:r>
                <m:f>
                  <m:fPr>
                    <m:ctrlPr>
                      <a:rPr xmlns:a="http://schemas.openxmlformats.org/drawingml/2006/main" sz="4300" i="1">
                        <a:solidFill>
                          <a:srgbClr val="000000"/>
                        </a:solidFill>
                        <a:latin typeface="Cambria Math" panose="02040503050406030204" pitchFamily="18" charset="0"/>
                      </a:rPr>
                    </m:ctrlPr>
                    <m:type m:val="bar"/>
                  </m:fPr>
                  <m:num>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num>
                  <m:den>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y</m:t>
                    </m:r>
                  </m:den>
                </m:f>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y</m:t>
                </m:r>
                <m:r>
                  <a:rPr xmlns:a="http://schemas.openxmlformats.org/drawingml/2006/main" sz="4300" i="1">
                    <a:solidFill>
                      <a:srgbClr val="000000"/>
                    </a:solidFill>
                    <a:latin typeface="Cambria Math" panose="02040503050406030204" pitchFamily="18" charset="0"/>
                  </a:rPr>
                  <m:t>+</m:t>
                </m:r>
                <m:f>
                  <m:fPr>
                    <m:ctrlPr>
                      <a:rPr xmlns:a="http://schemas.openxmlformats.org/drawingml/2006/main" sz="4300" i="1">
                        <a:solidFill>
                          <a:srgbClr val="000000"/>
                        </a:solidFill>
                        <a:latin typeface="Cambria Math" panose="02040503050406030204" pitchFamily="18" charset="0"/>
                      </a:rPr>
                    </m:ctrlPr>
                    <m:type m:val="bar"/>
                  </m:fPr>
                  <m:num>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I</m:t>
                    </m:r>
                  </m:num>
                  <m:den>
                    <m:r>
                      <m:rPr>
                        <m:sty m:val="p"/>
                      </m:rPr>
                      <a:rPr xmlns:a="http://schemas.openxmlformats.org/drawingml/2006/main" sz="4300" i="1">
                        <a:solidFill>
                          <a:srgbClr val="000000"/>
                        </a:solidFill>
                        <a:latin typeface="Cambria Math" panose="02040503050406030204" pitchFamily="18" charset="0"/>
                      </a:rPr>
                      <m:t>∂</m:t>
                    </m:r>
                    <m:r>
                      <a:rPr xmlns:a="http://schemas.openxmlformats.org/drawingml/2006/main" sz="4300" i="1">
                        <a:solidFill>
                          <a:srgbClr val="000000"/>
                        </a:solidFill>
                        <a:latin typeface="Cambria Math" panose="02040503050406030204" pitchFamily="18" charset="0"/>
                      </a:rPr>
                      <m:t>t</m:t>
                    </m:r>
                  </m:den>
                </m:f>
                <m:r>
                  <m:rPr>
                    <m:sty m:val="p"/>
                  </m:rPr>
                  <a:rPr xmlns:a="http://schemas.openxmlformats.org/drawingml/2006/main" sz="4300" i="1">
                    <a:solidFill>
                      <a:srgbClr val="000000"/>
                    </a:solidFill>
                    <a:latin typeface="Cambria Math" panose="02040503050406030204" pitchFamily="18" charset="0"/>
                  </a:rPr>
                  <m:t>Δ</m:t>
                </m:r>
                <m:r>
                  <a:rPr xmlns:a="http://schemas.openxmlformats.org/drawingml/2006/main" sz="4300" i="1">
                    <a:solidFill>
                      <a:srgbClr val="000000"/>
                    </a:solidFill>
                    <a:latin typeface="Cambria Math" panose="02040503050406030204" pitchFamily="18" charset="0"/>
                  </a:rPr>
                  <m:t>t</m:t>
                </m:r>
              </m:oMath>
            </a14:m>
          </a:p>
          <a:p>
            <a:pPr marL="0" indent="0" defTabSz="1773936">
              <a:lnSpc>
                <a:spcPct val="110000"/>
              </a:lnSpc>
              <a:spcBef>
                <a:spcPts val="3600"/>
              </a:spcBef>
              <a:buSzTx/>
              <a:buFontTx/>
              <a:buNone/>
              <a:defRPr sz="5432"/>
            </a:pPr>
            <a:r>
              <a:t>With Color Constancy Assumption:</a:t>
            </a:r>
            <a:br/>
            <a14:m>
              <m:oMath>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x</m:t>
                    </m:r>
                  </m:den>
                </m:f>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x</m:t>
                </m:r>
                <m:r>
                  <a:rPr xmlns:a="http://schemas.openxmlformats.org/drawingml/2006/main" sz="4350" i="1">
                    <a:solidFill>
                      <a:srgbClr val="000000"/>
                    </a:solidFill>
                    <a:latin typeface="Cambria Math" panose="02040503050406030204" pitchFamily="18" charset="0"/>
                  </a:rPr>
                  <m:t>+</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y</m:t>
                    </m:r>
                  </m:den>
                </m:f>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y</m:t>
                </m:r>
                <m:r>
                  <a:rPr xmlns:a="http://schemas.openxmlformats.org/drawingml/2006/main" sz="4350" i="1">
                    <a:solidFill>
                      <a:srgbClr val="000000"/>
                    </a:solidFill>
                    <a:latin typeface="Cambria Math" panose="02040503050406030204" pitchFamily="18" charset="0"/>
                  </a:rPr>
                  <m:t>+</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t</m:t>
                    </m:r>
                  </m:den>
                </m:f>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t</m:t>
                </m:r>
                <m: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0</m:t>
                </m:r>
                <m:r>
                  <m:rPr>
                    <m:nor/>
                  </m:rPr>
                  <a:rPr xmlns:a="http://schemas.openxmlformats.org/drawingml/2006/main" sz="4350" i="1">
                    <a:solidFill>
                      <a:srgbClr val="000000"/>
                    </a:solidFill>
                    <a:latin typeface="Cambria Math" panose="02040503050406030204" pitchFamily="18" charset="0"/>
                  </a:rPr>
                  <m:t>or</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x</m:t>
                    </m:r>
                  </m:den>
                </m:f>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x</m:t>
                    </m:r>
                  </m:num>
                  <m:den>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t</m:t>
                    </m:r>
                  </m:den>
                </m:f>
                <m:r>
                  <a:rPr xmlns:a="http://schemas.openxmlformats.org/drawingml/2006/main" sz="4350" i="1">
                    <a:solidFill>
                      <a:srgbClr val="000000"/>
                    </a:solidFill>
                    <a:latin typeface="Cambria Math" panose="02040503050406030204" pitchFamily="18" charset="0"/>
                  </a:rPr>
                  <m:t>+</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y</m:t>
                    </m:r>
                  </m:den>
                </m:f>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y</m:t>
                    </m:r>
                  </m:num>
                  <m:den>
                    <m:r>
                      <m:rPr>
                        <m:sty m:val="p"/>
                      </m:rPr>
                      <a:rPr xmlns:a="http://schemas.openxmlformats.org/drawingml/2006/main" sz="4350" i="1">
                        <a:solidFill>
                          <a:srgbClr val="000000"/>
                        </a:solidFill>
                        <a:latin typeface="Cambria Math" panose="02040503050406030204" pitchFamily="18" charset="0"/>
                      </a:rPr>
                      <m:t>Δ</m:t>
                    </m:r>
                    <m:r>
                      <a:rPr xmlns:a="http://schemas.openxmlformats.org/drawingml/2006/main" sz="4350" i="1">
                        <a:solidFill>
                          <a:srgbClr val="000000"/>
                        </a:solidFill>
                        <a:latin typeface="Cambria Math" panose="02040503050406030204" pitchFamily="18" charset="0"/>
                      </a:rPr>
                      <m:t>t</m:t>
                    </m:r>
                  </m:den>
                </m:f>
                <m:r>
                  <a:rPr xmlns:a="http://schemas.openxmlformats.org/drawingml/2006/main" sz="4350" i="1">
                    <a:solidFill>
                      <a:srgbClr val="000000"/>
                    </a:solidFill>
                    <a:latin typeface="Cambria Math" panose="02040503050406030204" pitchFamily="18" charset="0"/>
                  </a:rPr>
                  <m:t>+</m:t>
                </m:r>
                <m:f>
                  <m:fPr>
                    <m:ctrlPr>
                      <a:rPr xmlns:a="http://schemas.openxmlformats.org/drawingml/2006/main" sz="4350" i="1">
                        <a:solidFill>
                          <a:srgbClr val="000000"/>
                        </a:solidFill>
                        <a:latin typeface="Cambria Math" panose="02040503050406030204" pitchFamily="18" charset="0"/>
                      </a:rPr>
                    </m:ctrlPr>
                    <m:type m:val="bar"/>
                  </m:fPr>
                  <m:num>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I</m:t>
                    </m:r>
                  </m:num>
                  <m:den>
                    <m:r>
                      <m:rPr>
                        <m:sty m:val="p"/>
                      </m:rP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t</m:t>
                    </m:r>
                  </m:den>
                </m:f>
                <m:r>
                  <a:rPr xmlns:a="http://schemas.openxmlformats.org/drawingml/2006/main" sz="4350" i="1">
                    <a:solidFill>
                      <a:srgbClr val="000000"/>
                    </a:solidFill>
                    <a:latin typeface="Cambria Math" panose="02040503050406030204" pitchFamily="18" charset="0"/>
                  </a:rPr>
                  <m:t>=</m:t>
                </m:r>
                <m:r>
                  <a:rPr xmlns:a="http://schemas.openxmlformats.org/drawingml/2006/main" sz="4350" i="1">
                    <a:solidFill>
                      <a:srgbClr val="000000"/>
                    </a:solidFill>
                    <a:latin typeface="Cambria Math" panose="02040503050406030204" pitchFamily="18" charset="0"/>
                  </a:rPr>
                  <m:t>0</m:t>
                </m:r>
              </m:oMath>
            </a14:m>
          </a:p>
          <a:p>
            <a:pPr marL="0" indent="0" defTabSz="1773936">
              <a:lnSpc>
                <a:spcPct val="110000"/>
              </a:lnSpc>
              <a:spcBef>
                <a:spcPts val="3600"/>
              </a:spcBef>
              <a:buSzTx/>
              <a:buFontTx/>
              <a:buNone/>
              <a:defRPr sz="5432"/>
            </a:pPr>
            <a:r>
              <a:t>Using </a:t>
            </a:r>
            <a14:m>
              <m:oMath>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I</m:t>
                </m:r>
                <m:r>
                  <a:rPr xmlns:a="http://schemas.openxmlformats.org/drawingml/2006/main" sz="6600" i="1">
                    <a:solidFill>
                      <a:srgbClr val="000000"/>
                    </a:solidFill>
                    <a:latin typeface="Cambria Math" panose="02040503050406030204" pitchFamily="18" charset="0"/>
                  </a:rPr>
                  <m:t>=</m:t>
                </m:r>
                <m:sSup>
                  <m:e>
                    <m:d>
                      <m:dPr>
                        <m:ctrlPr>
                          <a:rPr xmlns:a="http://schemas.openxmlformats.org/drawingml/2006/main" sz="6600" i="1">
                            <a:solidFill>
                              <a:srgbClr val="000000"/>
                            </a:solidFill>
                            <a:latin typeface="Cambria Math" panose="02040503050406030204" pitchFamily="18" charset="0"/>
                          </a:rPr>
                        </m:ctrlPr>
                        <m:begChr m:val="["/>
                        <m:endChr m:val="]"/>
                      </m:dPr>
                      <m:e>
                        <m:eqArr>
                          <m:eqArrPr>
                            <m:ctrlPr>
                              <a:rPr xmlns:a="http://schemas.openxmlformats.org/drawingml/2006/main" sz="6600" i="1">
                                <a:solidFill>
                                  <a:srgbClr val="000000"/>
                                </a:solidFill>
                                <a:latin typeface="Cambria Math" panose="02040503050406030204" pitchFamily="18" charset="0"/>
                              </a:rPr>
                            </m:ctrlPr>
                          </m:eqArrPr>
                          <m:e>
                            <m:f>
                              <m:fPr>
                                <m:ctrlPr>
                                  <a:rPr xmlns:a="http://schemas.openxmlformats.org/drawingml/2006/main" sz="6600" i="1">
                                    <a:solidFill>
                                      <a:srgbClr val="000000"/>
                                    </a:solidFill>
                                    <a:latin typeface="Cambria Math" panose="02040503050406030204" pitchFamily="18" charset="0"/>
                                  </a:rPr>
                                </m:ctrlPr>
                                <m:type m:val="bar"/>
                              </m:fPr>
                              <m:num>
                                <m:argPr>
                                  <m:scrLvl m:val="0"/>
                                </m:argPr>
                                <m:r>
                                  <m:rPr>
                                    <m:sty m:val="p"/>
                                  </m:rP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I</m:t>
                                </m:r>
                              </m:num>
                              <m:den>
                                <m:argPr>
                                  <m:scrLvl m:val="0"/>
                                </m:argPr>
                                <m:r>
                                  <m:rPr>
                                    <m:sty m:val="p"/>
                                  </m:rP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x</m:t>
                                </m:r>
                              </m:den>
                            </m:f>
                            <m:r>
                              <a:rPr xmlns:a="http://schemas.openxmlformats.org/drawingml/2006/main" sz="6600" i="1">
                                <a:solidFill>
                                  <a:srgbClr val="000000"/>
                                </a:solidFill>
                                <a:latin typeface="Cambria Math" panose="02040503050406030204" pitchFamily="18" charset="0"/>
                              </a:rPr>
                              <m:t>,</m:t>
                            </m:r>
                            <m:f>
                              <m:fPr>
                                <m:ctrlPr>
                                  <a:rPr xmlns:a="http://schemas.openxmlformats.org/drawingml/2006/main" sz="6600" i="1">
                                    <a:solidFill>
                                      <a:srgbClr val="000000"/>
                                    </a:solidFill>
                                    <a:latin typeface="Cambria Math" panose="02040503050406030204" pitchFamily="18" charset="0"/>
                                  </a:rPr>
                                </m:ctrlPr>
                                <m:type m:val="bar"/>
                              </m:fPr>
                              <m:num>
                                <m:argPr>
                                  <m:scrLvl m:val="0"/>
                                </m:argPr>
                                <m:r>
                                  <m:rPr>
                                    <m:sty m:val="p"/>
                                  </m:rP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I</m:t>
                                </m:r>
                              </m:num>
                              <m:den>
                                <m:argPr>
                                  <m:scrLvl m:val="0"/>
                                </m:argPr>
                                <m:r>
                                  <m:rPr>
                                    <m:sty m:val="p"/>
                                  </m:rP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y</m:t>
                                </m:r>
                              </m:den>
                            </m:f>
                          </m:e>
                        </m:eqArr>
                      </m:e>
                    </m:d>
                  </m:e>
                  <m:sup>
                    <m:r>
                      <a:rPr xmlns:a="http://schemas.openxmlformats.org/drawingml/2006/main" sz="6600" i="1">
                        <a:solidFill>
                          <a:srgbClr val="000000"/>
                        </a:solidFill>
                        <a:latin typeface="Cambria Math" panose="02040503050406030204" pitchFamily="18" charset="0"/>
                      </a:rPr>
                      <m:t>T</m:t>
                    </m:r>
                  </m:sup>
                </m:sSup>
              </m:oMath>
            </a14:m>
            <a:r>
              <a:t>and </a:t>
            </a:r>
            <a14:m>
              <m:oMath>
                <m:r>
                  <a:rPr xmlns:a="http://schemas.openxmlformats.org/drawingml/2006/main" sz="6600" i="1">
                    <a:solidFill>
                      <a:srgbClr val="000000"/>
                    </a:solidFill>
                    <a:latin typeface="Cambria Math" panose="02040503050406030204" pitchFamily="18" charset="0"/>
                  </a:rPr>
                  <m:t>μ</m:t>
                </m:r>
                <m:r>
                  <a:rPr xmlns:a="http://schemas.openxmlformats.org/drawingml/2006/main" sz="6600" i="1">
                    <a:solidFill>
                      <a:srgbClr val="000000"/>
                    </a:solidFill>
                    <a:latin typeface="Cambria Math" panose="02040503050406030204" pitchFamily="18" charset="0"/>
                  </a:rPr>
                  <m:t>=</m:t>
                </m:r>
                <m:sSup>
                  <m:e>
                    <m:d>
                      <m:dPr>
                        <m:ctrlPr>
                          <a:rPr xmlns:a="http://schemas.openxmlformats.org/drawingml/2006/main" sz="6600" i="1">
                            <a:solidFill>
                              <a:srgbClr val="000000"/>
                            </a:solidFill>
                            <a:latin typeface="Cambria Math" panose="02040503050406030204" pitchFamily="18" charset="0"/>
                          </a:rPr>
                        </m:ctrlPr>
                        <m:begChr m:val="["/>
                        <m:endChr m:val="]"/>
                      </m:dPr>
                      <m:e>
                        <m:eqArr>
                          <m:eqArrPr>
                            <m:ctrlPr>
                              <a:rPr xmlns:a="http://schemas.openxmlformats.org/drawingml/2006/main" sz="6600" i="1">
                                <a:solidFill>
                                  <a:srgbClr val="000000"/>
                                </a:solidFill>
                                <a:latin typeface="Cambria Math" panose="02040503050406030204" pitchFamily="18" charset="0"/>
                              </a:rPr>
                            </m:ctrlPr>
                          </m:eqArrPr>
                          <m:e>
                            <m:f>
                              <m:fPr>
                                <m:ctrlPr>
                                  <a:rPr xmlns:a="http://schemas.openxmlformats.org/drawingml/2006/main" sz="6600" i="1">
                                    <a:solidFill>
                                      <a:srgbClr val="000000"/>
                                    </a:solidFill>
                                    <a:latin typeface="Cambria Math" panose="02040503050406030204" pitchFamily="18" charset="0"/>
                                  </a:rPr>
                                </m:ctrlPr>
                                <m:type m:val="bar"/>
                              </m:fPr>
                              <m:num>
                                <m:argPr>
                                  <m:scrLvl m:val="0"/>
                                </m:argPr>
                                <m:r>
                                  <m:rPr>
                                    <m:sty m:val="p"/>
                                  </m:rPr>
                                  <a:rPr xmlns:a="http://schemas.openxmlformats.org/drawingml/2006/main" sz="6600" i="1">
                                    <a:solidFill>
                                      <a:srgbClr val="000000"/>
                                    </a:solidFill>
                                    <a:latin typeface="Cambria Math" panose="02040503050406030204" pitchFamily="18" charset="0"/>
                                  </a:rPr>
                                  <m:t>Δ</m:t>
                                </m:r>
                                <m:r>
                                  <a:rPr xmlns:a="http://schemas.openxmlformats.org/drawingml/2006/main" sz="6600" i="1">
                                    <a:solidFill>
                                      <a:srgbClr val="000000"/>
                                    </a:solidFill>
                                    <a:latin typeface="Cambria Math" panose="02040503050406030204" pitchFamily="18" charset="0"/>
                                  </a:rPr>
                                  <m:t>x</m:t>
                                </m:r>
                              </m:num>
                              <m:den>
                                <m:argPr>
                                  <m:scrLvl m:val="0"/>
                                </m:argPr>
                                <m:r>
                                  <m:rPr>
                                    <m:sty m:val="p"/>
                                  </m:rPr>
                                  <a:rPr xmlns:a="http://schemas.openxmlformats.org/drawingml/2006/main" sz="6600" i="1">
                                    <a:solidFill>
                                      <a:srgbClr val="000000"/>
                                    </a:solidFill>
                                    <a:latin typeface="Cambria Math" panose="02040503050406030204" pitchFamily="18" charset="0"/>
                                  </a:rPr>
                                  <m:t>Δ</m:t>
                                </m:r>
                                <m:r>
                                  <a:rPr xmlns:a="http://schemas.openxmlformats.org/drawingml/2006/main" sz="6600" i="1">
                                    <a:solidFill>
                                      <a:srgbClr val="000000"/>
                                    </a:solidFill>
                                    <a:latin typeface="Cambria Math" panose="02040503050406030204" pitchFamily="18" charset="0"/>
                                  </a:rPr>
                                  <m:t>t</m:t>
                                </m:r>
                              </m:den>
                            </m:f>
                            <m:r>
                              <a:rPr xmlns:a="http://schemas.openxmlformats.org/drawingml/2006/main" sz="6600" i="1">
                                <a:solidFill>
                                  <a:srgbClr val="000000"/>
                                </a:solidFill>
                                <a:latin typeface="Cambria Math" panose="02040503050406030204" pitchFamily="18" charset="0"/>
                              </a:rPr>
                              <m:t>,</m:t>
                            </m:r>
                            <m:f>
                              <m:fPr>
                                <m:ctrlPr>
                                  <a:rPr xmlns:a="http://schemas.openxmlformats.org/drawingml/2006/main" sz="6600" i="1">
                                    <a:solidFill>
                                      <a:srgbClr val="000000"/>
                                    </a:solidFill>
                                    <a:latin typeface="Cambria Math" panose="02040503050406030204" pitchFamily="18" charset="0"/>
                                  </a:rPr>
                                </m:ctrlPr>
                                <m:type m:val="bar"/>
                              </m:fPr>
                              <m:num>
                                <m:argPr>
                                  <m:scrLvl m:val="0"/>
                                </m:argPr>
                                <m:r>
                                  <m:rPr>
                                    <m:sty m:val="p"/>
                                  </m:rPr>
                                  <a:rPr xmlns:a="http://schemas.openxmlformats.org/drawingml/2006/main" sz="6600" i="1">
                                    <a:solidFill>
                                      <a:srgbClr val="000000"/>
                                    </a:solidFill>
                                    <a:latin typeface="Cambria Math" panose="02040503050406030204" pitchFamily="18" charset="0"/>
                                  </a:rPr>
                                  <m:t>Δ</m:t>
                                </m:r>
                                <m:r>
                                  <a:rPr xmlns:a="http://schemas.openxmlformats.org/drawingml/2006/main" sz="6600" i="1">
                                    <a:solidFill>
                                      <a:srgbClr val="000000"/>
                                    </a:solidFill>
                                    <a:latin typeface="Cambria Math" panose="02040503050406030204" pitchFamily="18" charset="0"/>
                                  </a:rPr>
                                  <m:t>y</m:t>
                                </m:r>
                              </m:num>
                              <m:den>
                                <m:argPr>
                                  <m:scrLvl m:val="0"/>
                                </m:argPr>
                                <m:r>
                                  <m:rPr>
                                    <m:sty m:val="p"/>
                                  </m:rPr>
                                  <a:rPr xmlns:a="http://schemas.openxmlformats.org/drawingml/2006/main" sz="6600" i="1">
                                    <a:solidFill>
                                      <a:srgbClr val="000000"/>
                                    </a:solidFill>
                                    <a:latin typeface="Cambria Math" panose="02040503050406030204" pitchFamily="18" charset="0"/>
                                  </a:rPr>
                                  <m:t>Δ</m:t>
                                </m:r>
                                <m:r>
                                  <a:rPr xmlns:a="http://schemas.openxmlformats.org/drawingml/2006/main" sz="6600" i="1">
                                    <a:solidFill>
                                      <a:srgbClr val="000000"/>
                                    </a:solidFill>
                                    <a:latin typeface="Cambria Math" panose="02040503050406030204" pitchFamily="18" charset="0"/>
                                  </a:rPr>
                                  <m:t>t</m:t>
                                </m:r>
                              </m:den>
                            </m:f>
                          </m:e>
                        </m:eqArr>
                      </m:e>
                    </m:d>
                  </m:e>
                  <m:sup>
                    <m:r>
                      <a:rPr xmlns:a="http://schemas.openxmlformats.org/drawingml/2006/main" sz="6600" i="1">
                        <a:solidFill>
                          <a:srgbClr val="000000"/>
                        </a:solidFill>
                        <a:latin typeface="Cambria Math" panose="02040503050406030204" pitchFamily="18" charset="0"/>
                      </a:rPr>
                      <m:t>T</m:t>
                    </m:r>
                  </m:sup>
                </m:sSup>
              </m:oMath>
            </a14:m>
            <a:r>
              <a:t>yields the </a:t>
            </a:r>
            <a:r>
              <a:rPr b="1"/>
              <a:t>motion constraint equation:</a:t>
            </a:r>
            <a:br/>
            <a14:m>
              <m:oMath>
                <m:r>
                  <a:rPr xmlns:a="http://schemas.openxmlformats.org/drawingml/2006/main" sz="6600" i="1">
                    <a:solidFill>
                      <a:srgbClr val="000000"/>
                    </a:solidFill>
                    <a:latin typeface="Cambria Math" panose="02040503050406030204" pitchFamily="18" charset="0"/>
                  </a:rPr>
                  <m:t>∇</m:t>
                </m:r>
                <m:r>
                  <m:rPr>
                    <m:sty m:val="b"/>
                  </m:rPr>
                  <a:rPr xmlns:a="http://schemas.openxmlformats.org/drawingml/2006/main" sz="6600" i="1">
                    <a:solidFill>
                      <a:srgbClr val="000000"/>
                    </a:solidFill>
                    <a:latin typeface="Cambria Math" panose="02040503050406030204" pitchFamily="18" charset="0"/>
                  </a:rPr>
                  <m:t>I</m:t>
                </m:r>
                <m:r>
                  <a:rPr xmlns:a="http://schemas.openxmlformats.org/drawingml/2006/main" sz="6600" i="1">
                    <a:solidFill>
                      <a:srgbClr val="000000"/>
                    </a:solidFill>
                    <a:latin typeface="Cambria Math" panose="02040503050406030204" pitchFamily="18" charset="0"/>
                  </a:rPr>
                  <m:t>μ</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m:t>
                </m:r>
                <m:f>
                  <m:fPr>
                    <m:ctrlPr>
                      <a:rPr xmlns:a="http://schemas.openxmlformats.org/drawingml/2006/main" sz="6600" i="1">
                        <a:solidFill>
                          <a:srgbClr val="000000"/>
                        </a:solidFill>
                        <a:latin typeface="Cambria Math" panose="02040503050406030204" pitchFamily="18" charset="0"/>
                      </a:rPr>
                    </m:ctrlPr>
                    <m:type m:val="bar"/>
                  </m:fPr>
                  <m:num>
                    <m:r>
                      <a:rPr xmlns:a="http://schemas.openxmlformats.org/drawingml/2006/main" sz="6600" i="1">
                        <a:solidFill>
                          <a:srgbClr val="000000"/>
                        </a:solidFill>
                        <a:latin typeface="Cambria Math" panose="02040503050406030204" pitchFamily="18" charset="0"/>
                      </a:rPr>
                      <m:t>δ</m:t>
                    </m:r>
                    <m:r>
                      <a:rPr xmlns:a="http://schemas.openxmlformats.org/drawingml/2006/main" sz="6600" i="1">
                        <a:solidFill>
                          <a:srgbClr val="000000"/>
                        </a:solidFill>
                        <a:latin typeface="Cambria Math" panose="02040503050406030204" pitchFamily="18" charset="0"/>
                      </a:rPr>
                      <m:t>I</m:t>
                    </m:r>
                  </m:num>
                  <m:den>
                    <m:r>
                      <a:rPr xmlns:a="http://schemas.openxmlformats.org/drawingml/2006/main" sz="6600" i="1">
                        <a:solidFill>
                          <a:srgbClr val="000000"/>
                        </a:solidFill>
                        <a:latin typeface="Cambria Math" panose="02040503050406030204" pitchFamily="18" charset="0"/>
                      </a:rPr>
                      <m:t>δ</m:t>
                    </m:r>
                    <m:r>
                      <a:rPr xmlns:a="http://schemas.openxmlformats.org/drawingml/2006/main" sz="6600" i="1">
                        <a:solidFill>
                          <a:srgbClr val="000000"/>
                        </a:solidFill>
                        <a:latin typeface="Cambria Math" panose="02040503050406030204" pitchFamily="18" charset="0"/>
                      </a:rPr>
                      <m:t>t</m:t>
                    </m:r>
                  </m:den>
                </m:f>
              </m:oMath>
            </a14:m>
            <a:endParaRPr sz="5600"/>
          </a:p>
        </p:txBody>
      </p:sp>
      <p:grpSp>
        <p:nvGrpSpPr>
          <p:cNvPr id="422" name="Group"/>
          <p:cNvGrpSpPr/>
          <p:nvPr/>
        </p:nvGrpSpPr>
        <p:grpSpPr>
          <a:xfrm>
            <a:off x="16317430" y="2607279"/>
            <a:ext cx="6639133" cy="10199412"/>
            <a:chOff x="0" y="0"/>
            <a:chExt cx="6639132" cy="10199411"/>
          </a:xfrm>
        </p:grpSpPr>
        <p:pic>
          <p:nvPicPr>
            <p:cNvPr id="420" name="Picture 2" descr="Picture 2"/>
            <p:cNvPicPr>
              <a:picLocks noChangeAspect="1"/>
            </p:cNvPicPr>
            <p:nvPr/>
          </p:nvPicPr>
          <p:blipFill>
            <a:blip r:embed="rId2">
              <a:extLst/>
            </a:blip>
            <a:srcRect l="10073" t="40239" r="45901" b="16643"/>
            <a:stretch>
              <a:fillRect/>
            </a:stretch>
          </p:blipFill>
          <p:spPr>
            <a:xfrm>
              <a:off x="0" y="0"/>
              <a:ext cx="6639132" cy="4876532"/>
            </a:xfrm>
            <a:prstGeom prst="rect">
              <a:avLst/>
            </a:prstGeom>
            <a:ln w="12700" cap="flat">
              <a:noFill/>
              <a:miter lim="400000"/>
            </a:ln>
            <a:effectLst/>
          </p:spPr>
        </p:pic>
        <p:pic>
          <p:nvPicPr>
            <p:cNvPr id="421" name="Picture 3" descr="Picture 3"/>
            <p:cNvPicPr>
              <a:picLocks noChangeAspect="1"/>
            </p:cNvPicPr>
            <p:nvPr/>
          </p:nvPicPr>
          <p:blipFill>
            <a:blip r:embed="rId3">
              <a:extLst/>
            </a:blip>
            <a:srcRect l="9761" t="40239" r="46213" b="16643"/>
            <a:stretch>
              <a:fillRect/>
            </a:stretch>
          </p:blipFill>
          <p:spPr>
            <a:xfrm>
              <a:off x="0" y="5322880"/>
              <a:ext cx="6639133" cy="4876532"/>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To use for optical flow estimation, put into a loss function:…"/>
          <p:cNvSpPr txBox="1"/>
          <p:nvPr>
            <p:ph type="body" idx="1"/>
          </p:nvPr>
        </p:nvSpPr>
        <p:spPr>
          <a:prstGeom prst="rect">
            <a:avLst/>
          </a:prstGeom>
        </p:spPr>
        <p:txBody>
          <a:bodyPr/>
          <a:lstStyle/>
          <a:p>
            <a:pPr algn="ctr"/>
            <a14:m>
              <m:oMath>
                <m:r>
                  <a:rPr xmlns:a="http://schemas.openxmlformats.org/drawingml/2006/main" sz="6800" i="1">
                    <a:solidFill>
                      <a:srgbClr val="000000"/>
                    </a:solidFill>
                    <a:latin typeface="Cambria Math" panose="02040503050406030204" pitchFamily="18" charset="0"/>
                  </a:rPr>
                  <m:t>∇</m:t>
                </m:r>
                <m:r>
                  <m:rPr>
                    <m:sty m:val="b"/>
                  </m:rPr>
                  <a:rPr xmlns:a="http://schemas.openxmlformats.org/drawingml/2006/main" sz="6800" i="1">
                    <a:solidFill>
                      <a:srgbClr val="000000"/>
                    </a:solidFill>
                    <a:latin typeface="Cambria Math" panose="02040503050406030204" pitchFamily="18" charset="0"/>
                  </a:rPr>
                  <m:t>I</m:t>
                </m:r>
                <m:r>
                  <a:rPr xmlns:a="http://schemas.openxmlformats.org/drawingml/2006/main" sz="6800" i="1">
                    <a:solidFill>
                      <a:srgbClr val="000000"/>
                    </a:solidFill>
                    <a:latin typeface="Cambria Math" panose="02040503050406030204" pitchFamily="18" charset="0"/>
                  </a:rPr>
                  <m:t>μ</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f>
                  <m:fPr>
                    <m:ctrlPr>
                      <a:rPr xmlns:a="http://schemas.openxmlformats.org/drawingml/2006/main" sz="6800" i="1">
                        <a:solidFill>
                          <a:srgbClr val="000000"/>
                        </a:solidFill>
                        <a:latin typeface="Cambria Math" panose="02040503050406030204" pitchFamily="18" charset="0"/>
                      </a:rPr>
                    </m:ctrlPr>
                    <m:type m:val="bar"/>
                  </m:fPr>
                  <m:num>
                    <m:r>
                      <a:rPr xmlns:a="http://schemas.openxmlformats.org/drawingml/2006/main" sz="6800" i="1">
                        <a:solidFill>
                          <a:srgbClr val="000000"/>
                        </a:solidFill>
                        <a:latin typeface="Cambria Math" panose="02040503050406030204" pitchFamily="18" charset="0"/>
                      </a:rPr>
                      <m:t>δ</m:t>
                    </m:r>
                    <m:r>
                      <a:rPr xmlns:a="http://schemas.openxmlformats.org/drawingml/2006/main" sz="6800" i="1">
                        <a:solidFill>
                          <a:srgbClr val="000000"/>
                        </a:solidFill>
                        <a:latin typeface="Cambria Math" panose="02040503050406030204" pitchFamily="18" charset="0"/>
                      </a:rPr>
                      <m:t>I</m:t>
                    </m:r>
                  </m:num>
                  <m:den>
                    <m:r>
                      <a:rPr xmlns:a="http://schemas.openxmlformats.org/drawingml/2006/main" sz="6800" i="1">
                        <a:solidFill>
                          <a:srgbClr val="000000"/>
                        </a:solidFill>
                        <a:latin typeface="Cambria Math" panose="02040503050406030204" pitchFamily="18" charset="0"/>
                      </a:rPr>
                      <m:t>δ</m:t>
                    </m:r>
                    <m:r>
                      <a:rPr xmlns:a="http://schemas.openxmlformats.org/drawingml/2006/main" sz="6800" i="1">
                        <a:solidFill>
                          <a:srgbClr val="000000"/>
                        </a:solidFill>
                        <a:latin typeface="Cambria Math" panose="02040503050406030204" pitchFamily="18" charset="0"/>
                      </a:rPr>
                      <m:t>t</m:t>
                    </m:r>
                  </m:den>
                </m:f>
              </m:oMath>
            </a14:m>
            <a:br/>
          </a:p>
          <a:p>
            <a:pPr algn="ctr"/>
            <a:r>
              <a:t>To use for optical flow estimation, put into a loss function:</a:t>
            </a:r>
          </a:p>
          <a:p>
            <a:pPr algn="ctr"/>
            <a:br/>
            <a14:m>
              <m:oMath>
                <m:r>
                  <a:rPr xmlns:a="http://schemas.openxmlformats.org/drawingml/2006/main" sz="6800" i="1">
                    <a:solidFill>
                      <a:srgbClr val="000000"/>
                    </a:solidFill>
                    <a:latin typeface="Cambria Math" panose="02040503050406030204" pitchFamily="18" charset="0"/>
                  </a:rPr>
                  <m:t>E</m:t>
                </m:r>
                <m:r>
                  <a:rPr xmlns:a="http://schemas.openxmlformats.org/drawingml/2006/main" sz="6800" i="1">
                    <a:solidFill>
                      <a:srgbClr val="000000"/>
                    </a:solidFill>
                    <a:latin typeface="Cambria Math" panose="02040503050406030204" pitchFamily="18" charset="0"/>
                  </a:rPr>
                  <m:t>=</m:t>
                </m:r>
                <m:limLow>
                  <m:e>
                    <m:r>
                      <a:rPr xmlns:a="http://schemas.openxmlformats.org/drawingml/2006/main" sz="6800" i="1">
                        <a:solidFill>
                          <a:srgbClr val="000000"/>
                        </a:solidFill>
                        <a:latin typeface="Cambria Math" panose="02040503050406030204" pitchFamily="18" charset="0"/>
                      </a:rPr>
                      <m:t>min</m:t>
                    </m:r>
                  </m:e>
                  <m:lim>
                    <m:r>
                      <a:rPr xmlns:a="http://schemas.openxmlformats.org/drawingml/2006/main" sz="6800" i="1">
                        <a:solidFill>
                          <a:srgbClr val="000000"/>
                        </a:solidFill>
                        <a:latin typeface="Cambria Math" panose="02040503050406030204" pitchFamily="18" charset="0"/>
                      </a:rPr>
                      <m:t>μ</m:t>
                    </m:r>
                  </m:lim>
                </m:limLow>
                <m:d>
                  <m:dPr>
                    <m:ctrlPr>
                      <a:rPr xmlns:a="http://schemas.openxmlformats.org/drawingml/2006/main" sz="6800" i="1">
                        <a:solidFill>
                          <a:srgbClr val="000000"/>
                        </a:solidFill>
                        <a:latin typeface="Cambria Math" panose="02040503050406030204" pitchFamily="18" charset="0"/>
                      </a:rPr>
                    </m:ctrlPr>
                    <m:begChr m:val="["/>
                    <m:endChr m:val="]"/>
                  </m:dPr>
                  <m:e>
                    <m:r>
                      <a:rPr xmlns:a="http://schemas.openxmlformats.org/drawingml/2006/main" sz="6800" i="1">
                        <a:solidFill>
                          <a:srgbClr val="000000"/>
                        </a:solidFill>
                        <a:latin typeface="Cambria Math" panose="02040503050406030204" pitchFamily="18" charset="0"/>
                      </a:rPr>
                      <m:t>(</m:t>
                    </m:r>
                    <m:sSup>
                      <m:e>
                        <m:r>
                          <a:rPr xmlns:a="http://schemas.openxmlformats.org/drawingml/2006/main" sz="6800" i="1">
                            <a:solidFill>
                              <a:srgbClr val="000000"/>
                            </a:solidFill>
                            <a:latin typeface="Cambria Math" panose="02040503050406030204" pitchFamily="18" charset="0"/>
                          </a:rPr>
                          <m:t>∇</m:t>
                        </m:r>
                      </m:e>
                      <m:sup>
                        <m:r>
                          <a:rPr xmlns:a="http://schemas.openxmlformats.org/drawingml/2006/main" sz="6800" i="1">
                            <a:solidFill>
                              <a:srgbClr val="000000"/>
                            </a:solidFill>
                            <a:latin typeface="Cambria Math" panose="02040503050406030204" pitchFamily="18" charset="0"/>
                          </a:rPr>
                          <m:t>T</m:t>
                        </m:r>
                      </m:sup>
                    </m:sSup>
                    <m:sSub>
                      <m:e>
                        <m:r>
                          <m:rPr>
                            <m:sty m:val="b"/>
                          </m:rPr>
                          <a:rPr xmlns:a="http://schemas.openxmlformats.org/drawingml/2006/main" sz="6800" i="1">
                            <a:solidFill>
                              <a:srgbClr val="000000"/>
                            </a:solidFill>
                            <a:latin typeface="Cambria Math" panose="02040503050406030204" pitchFamily="18" charset="0"/>
                          </a:rPr>
                          <m:t>I</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μ</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m:rPr>
                            <m:sty m:val="b"/>
                          </m:rPr>
                          <a:rPr xmlns:a="http://schemas.openxmlformats.org/drawingml/2006/main" sz="6800" i="1">
                            <a:solidFill>
                              <a:srgbClr val="000000"/>
                            </a:solidFill>
                            <a:latin typeface="Cambria Math" panose="02040503050406030204" pitchFamily="18" charset="0"/>
                          </a:rPr>
                          <m:t>I</m:t>
                        </m:r>
                      </m:e>
                      <m:sub>
                        <m:r>
                          <a:rPr xmlns:a="http://schemas.openxmlformats.org/drawingml/2006/main" sz="6800" i="1">
                            <a:solidFill>
                              <a:srgbClr val="000000"/>
                            </a:solidFill>
                            <a:latin typeface="Cambria Math" panose="02040503050406030204" pitchFamily="18" charset="0"/>
                          </a:rPr>
                          <m:t>2</m:t>
                        </m:r>
                      </m:sub>
                    </m:sSub>
                    <m:r>
                      <a:rPr xmlns:a="http://schemas.openxmlformats.org/drawingml/2006/main" sz="6800" i="1">
                        <a:solidFill>
                          <a:srgbClr val="000000"/>
                        </a:solidFill>
                        <a:latin typeface="Cambria Math" panose="02040503050406030204" pitchFamily="18" charset="0"/>
                      </a:rPr>
                      <m:t>-</m:t>
                    </m:r>
                    <m:sSub>
                      <m:e>
                        <m:r>
                          <m:rPr>
                            <m:sty m:val="b"/>
                          </m:rPr>
                          <a:rPr xmlns:a="http://schemas.openxmlformats.org/drawingml/2006/main" sz="6800" i="1">
                            <a:solidFill>
                              <a:srgbClr val="000000"/>
                            </a:solidFill>
                            <a:latin typeface="Cambria Math" panose="02040503050406030204" pitchFamily="18" charset="0"/>
                          </a:rPr>
                          <m:t>I</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sSup>
                      <m:e>
                        <m:r>
                          <a:rPr xmlns:a="http://schemas.openxmlformats.org/drawingml/2006/main" sz="6800" i="1">
                            <a:solidFill>
                              <a:srgbClr val="000000"/>
                            </a:solidFill>
                            <a:latin typeface="Cambria Math" panose="02040503050406030204" pitchFamily="18" charset="0"/>
                          </a:rPr>
                          <m:t>)</m:t>
                        </m:r>
                      </m:e>
                      <m:sup>
                        <m:r>
                          <a:rPr xmlns:a="http://schemas.openxmlformats.org/drawingml/2006/main" sz="6800" i="1">
                            <a:solidFill>
                              <a:srgbClr val="000000"/>
                            </a:solidFill>
                            <a:latin typeface="Cambria Math" panose="02040503050406030204" pitchFamily="18" charset="0"/>
                          </a:rPr>
                          <m:t>2</m:t>
                        </m:r>
                      </m:sup>
                    </m:sSup>
                  </m:e>
                </m:d>
              </m:oMath>
            </a14:m>
          </a:p>
          <a:p>
            <a:pPr algn="ctr"/>
          </a:p>
          <a:p>
            <a:pPr algn="ctr"/>
            <a:r>
              <a:t>It’s convex (can be solved via gradient descent or closed-form)!</a:t>
            </a:r>
          </a:p>
        </p:txBody>
      </p:sp>
      <p:sp>
        <p:nvSpPr>
          <p:cNvPr id="425" name="Thinking About Horn &amp; Schunck Optical Flow"/>
          <p:cNvSpPr txBox="1"/>
          <p:nvPr>
            <p:ph type="title"/>
          </p:nvPr>
        </p:nvSpPr>
        <p:spPr>
          <a:xfrm>
            <a:off x="393322" y="-334690"/>
            <a:ext cx="23233345" cy="2651127"/>
          </a:xfrm>
          <a:prstGeom prst="rect">
            <a:avLst/>
          </a:prstGeom>
        </p:spPr>
        <p:txBody>
          <a:bodyPr/>
          <a:lstStyle/>
          <a:p>
            <a:pPr/>
            <a:r>
              <a:t>Thinking About Horn &amp; Schunck Optical Flow</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To use for optical flow estimation, put into a loss function:…"/>
          <p:cNvSpPr txBox="1"/>
          <p:nvPr>
            <p:ph type="body" idx="1"/>
          </p:nvPr>
        </p:nvSpPr>
        <p:spPr>
          <a:prstGeom prst="rect">
            <a:avLst/>
          </a:prstGeom>
        </p:spPr>
        <p:txBody>
          <a:bodyPr/>
          <a:lstStyle/>
          <a:p>
            <a:pPr algn="ctr"/>
            <a14:m>
              <m:oMath>
                <m:r>
                  <a:rPr xmlns:a="http://schemas.openxmlformats.org/drawingml/2006/main" sz="6800" i="1">
                    <a:solidFill>
                      <a:srgbClr val="000000"/>
                    </a:solidFill>
                    <a:latin typeface="Cambria Math" panose="02040503050406030204" pitchFamily="18" charset="0"/>
                  </a:rPr>
                  <m:t>∇</m:t>
                </m:r>
                <m:r>
                  <m:rPr>
                    <m:sty m:val="b"/>
                  </m:rPr>
                  <a:rPr xmlns:a="http://schemas.openxmlformats.org/drawingml/2006/main" sz="6800" i="1">
                    <a:solidFill>
                      <a:srgbClr val="000000"/>
                    </a:solidFill>
                    <a:latin typeface="Cambria Math" panose="02040503050406030204" pitchFamily="18" charset="0"/>
                  </a:rPr>
                  <m:t>I</m:t>
                </m:r>
                <m:r>
                  <a:rPr xmlns:a="http://schemas.openxmlformats.org/drawingml/2006/main" sz="6800" i="1">
                    <a:solidFill>
                      <a:srgbClr val="000000"/>
                    </a:solidFill>
                    <a:latin typeface="Cambria Math" panose="02040503050406030204" pitchFamily="18" charset="0"/>
                  </a:rPr>
                  <m:t>μ</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f>
                  <m:fPr>
                    <m:ctrlPr>
                      <a:rPr xmlns:a="http://schemas.openxmlformats.org/drawingml/2006/main" sz="6800" i="1">
                        <a:solidFill>
                          <a:srgbClr val="000000"/>
                        </a:solidFill>
                        <a:latin typeface="Cambria Math" panose="02040503050406030204" pitchFamily="18" charset="0"/>
                      </a:rPr>
                    </m:ctrlPr>
                    <m:type m:val="bar"/>
                  </m:fPr>
                  <m:num>
                    <m:r>
                      <a:rPr xmlns:a="http://schemas.openxmlformats.org/drawingml/2006/main" sz="6800" i="1">
                        <a:solidFill>
                          <a:srgbClr val="000000"/>
                        </a:solidFill>
                        <a:latin typeface="Cambria Math" panose="02040503050406030204" pitchFamily="18" charset="0"/>
                      </a:rPr>
                      <m:t>δ</m:t>
                    </m:r>
                    <m:r>
                      <a:rPr xmlns:a="http://schemas.openxmlformats.org/drawingml/2006/main" sz="6800" i="1">
                        <a:solidFill>
                          <a:srgbClr val="000000"/>
                        </a:solidFill>
                        <a:latin typeface="Cambria Math" panose="02040503050406030204" pitchFamily="18" charset="0"/>
                      </a:rPr>
                      <m:t>I</m:t>
                    </m:r>
                  </m:num>
                  <m:den>
                    <m:r>
                      <a:rPr xmlns:a="http://schemas.openxmlformats.org/drawingml/2006/main" sz="6800" i="1">
                        <a:solidFill>
                          <a:srgbClr val="000000"/>
                        </a:solidFill>
                        <a:latin typeface="Cambria Math" panose="02040503050406030204" pitchFamily="18" charset="0"/>
                      </a:rPr>
                      <m:t>δ</m:t>
                    </m:r>
                    <m:r>
                      <a:rPr xmlns:a="http://schemas.openxmlformats.org/drawingml/2006/main" sz="6800" i="1">
                        <a:solidFill>
                          <a:srgbClr val="000000"/>
                        </a:solidFill>
                        <a:latin typeface="Cambria Math" panose="02040503050406030204" pitchFamily="18" charset="0"/>
                      </a:rPr>
                      <m:t>t</m:t>
                    </m:r>
                  </m:den>
                </m:f>
              </m:oMath>
            </a14:m>
            <a:br/>
          </a:p>
          <a:p>
            <a:pPr algn="ctr"/>
            <a:r>
              <a:t>To use for optical flow estimation, put into a loss function:</a:t>
            </a:r>
          </a:p>
          <a:p>
            <a:pPr algn="ctr"/>
            <a:br/>
            <a14:m>
              <m:oMath>
                <m:r>
                  <a:rPr xmlns:a="http://schemas.openxmlformats.org/drawingml/2006/main" sz="6800" i="1">
                    <a:solidFill>
                      <a:srgbClr val="000000"/>
                    </a:solidFill>
                    <a:latin typeface="Cambria Math" panose="02040503050406030204" pitchFamily="18" charset="0"/>
                  </a:rPr>
                  <m:t>E</m:t>
                </m:r>
                <m:r>
                  <a:rPr xmlns:a="http://schemas.openxmlformats.org/drawingml/2006/main" sz="6800" i="1">
                    <a:solidFill>
                      <a:srgbClr val="000000"/>
                    </a:solidFill>
                    <a:latin typeface="Cambria Math" panose="02040503050406030204" pitchFamily="18" charset="0"/>
                  </a:rPr>
                  <m:t>=</m:t>
                </m:r>
                <m:limLow>
                  <m:e>
                    <m:r>
                      <a:rPr xmlns:a="http://schemas.openxmlformats.org/drawingml/2006/main" sz="6800" i="1">
                        <a:solidFill>
                          <a:srgbClr val="000000"/>
                        </a:solidFill>
                        <a:latin typeface="Cambria Math" panose="02040503050406030204" pitchFamily="18" charset="0"/>
                      </a:rPr>
                      <m:t>min</m:t>
                    </m:r>
                  </m:e>
                  <m:lim>
                    <m:r>
                      <a:rPr xmlns:a="http://schemas.openxmlformats.org/drawingml/2006/main" sz="6800" i="1">
                        <a:solidFill>
                          <a:srgbClr val="000000"/>
                        </a:solidFill>
                        <a:latin typeface="Cambria Math" panose="02040503050406030204" pitchFamily="18" charset="0"/>
                      </a:rPr>
                      <m:t>μ</m:t>
                    </m:r>
                  </m:lim>
                </m:limLow>
                <m:d>
                  <m:dPr>
                    <m:ctrlPr>
                      <a:rPr xmlns:a="http://schemas.openxmlformats.org/drawingml/2006/main" sz="6800" i="1">
                        <a:solidFill>
                          <a:srgbClr val="000000"/>
                        </a:solidFill>
                        <a:latin typeface="Cambria Math" panose="02040503050406030204" pitchFamily="18" charset="0"/>
                      </a:rPr>
                    </m:ctrlPr>
                    <m:begChr m:val="["/>
                    <m:endChr m:val="]"/>
                  </m:dPr>
                  <m:e>
                    <m:r>
                      <a:rPr xmlns:a="http://schemas.openxmlformats.org/drawingml/2006/main" sz="6800" i="1">
                        <a:solidFill>
                          <a:srgbClr val="000000"/>
                        </a:solidFill>
                        <a:latin typeface="Cambria Math" panose="02040503050406030204" pitchFamily="18" charset="0"/>
                      </a:rPr>
                      <m:t>(</m:t>
                    </m:r>
                    <m:sSup>
                      <m:e>
                        <m:r>
                          <a:rPr xmlns:a="http://schemas.openxmlformats.org/drawingml/2006/main" sz="6800" i="1">
                            <a:solidFill>
                              <a:srgbClr val="000000"/>
                            </a:solidFill>
                            <a:latin typeface="Cambria Math" panose="02040503050406030204" pitchFamily="18" charset="0"/>
                          </a:rPr>
                          <m:t>∇</m:t>
                        </m:r>
                      </m:e>
                      <m:sup>
                        <m:r>
                          <a:rPr xmlns:a="http://schemas.openxmlformats.org/drawingml/2006/main" sz="6800" i="1">
                            <a:solidFill>
                              <a:srgbClr val="000000"/>
                            </a:solidFill>
                            <a:latin typeface="Cambria Math" panose="02040503050406030204" pitchFamily="18" charset="0"/>
                          </a:rPr>
                          <m:t>T</m:t>
                        </m:r>
                      </m:sup>
                    </m:sSup>
                    <m:sSub>
                      <m:e>
                        <m:r>
                          <m:rPr>
                            <m:sty m:val="b"/>
                          </m:rPr>
                          <a:rPr xmlns:a="http://schemas.openxmlformats.org/drawingml/2006/main" sz="6800" i="1">
                            <a:solidFill>
                              <a:srgbClr val="000000"/>
                            </a:solidFill>
                            <a:latin typeface="Cambria Math" panose="02040503050406030204" pitchFamily="18" charset="0"/>
                          </a:rPr>
                          <m:t>I</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μ</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m:rPr>
                            <m:sty m:val="b"/>
                          </m:rPr>
                          <a:rPr xmlns:a="http://schemas.openxmlformats.org/drawingml/2006/main" sz="6800" i="1">
                            <a:solidFill>
                              <a:srgbClr val="000000"/>
                            </a:solidFill>
                            <a:latin typeface="Cambria Math" panose="02040503050406030204" pitchFamily="18" charset="0"/>
                          </a:rPr>
                          <m:t>I</m:t>
                        </m:r>
                      </m:e>
                      <m:sub>
                        <m:r>
                          <a:rPr xmlns:a="http://schemas.openxmlformats.org/drawingml/2006/main" sz="6800" i="1">
                            <a:solidFill>
                              <a:srgbClr val="000000"/>
                            </a:solidFill>
                            <a:latin typeface="Cambria Math" panose="02040503050406030204" pitchFamily="18" charset="0"/>
                          </a:rPr>
                          <m:t>2</m:t>
                        </m:r>
                      </m:sub>
                    </m:sSub>
                    <m:r>
                      <a:rPr xmlns:a="http://schemas.openxmlformats.org/drawingml/2006/main" sz="6800" i="1">
                        <a:solidFill>
                          <a:srgbClr val="000000"/>
                        </a:solidFill>
                        <a:latin typeface="Cambria Math" panose="02040503050406030204" pitchFamily="18" charset="0"/>
                      </a:rPr>
                      <m:t>-</m:t>
                    </m:r>
                    <m:sSub>
                      <m:e>
                        <m:r>
                          <m:rPr>
                            <m:sty m:val="b"/>
                          </m:rPr>
                          <a:rPr xmlns:a="http://schemas.openxmlformats.org/drawingml/2006/main" sz="6800" i="1">
                            <a:solidFill>
                              <a:srgbClr val="000000"/>
                            </a:solidFill>
                            <a:latin typeface="Cambria Math" panose="02040503050406030204" pitchFamily="18" charset="0"/>
                          </a:rPr>
                          <m:t>I</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sSup>
                      <m:e>
                        <m:r>
                          <a:rPr xmlns:a="http://schemas.openxmlformats.org/drawingml/2006/main" sz="6800" i="1">
                            <a:solidFill>
                              <a:srgbClr val="000000"/>
                            </a:solidFill>
                            <a:latin typeface="Cambria Math" panose="02040503050406030204" pitchFamily="18" charset="0"/>
                          </a:rPr>
                          <m:t>)</m:t>
                        </m:r>
                      </m:e>
                      <m:sup>
                        <m:r>
                          <a:rPr xmlns:a="http://schemas.openxmlformats.org/drawingml/2006/main" sz="6800" i="1">
                            <a:solidFill>
                              <a:srgbClr val="000000"/>
                            </a:solidFill>
                            <a:latin typeface="Cambria Math" panose="02040503050406030204" pitchFamily="18" charset="0"/>
                          </a:rPr>
                          <m:t>2</m:t>
                        </m:r>
                      </m:sup>
                    </m:sSup>
                  </m:e>
                </m:d>
              </m:oMath>
            </a14:m>
          </a:p>
          <a:p>
            <a:pPr algn="ctr"/>
          </a:p>
          <a:p>
            <a:pPr algn="ctr"/>
            <a:r>
              <a:t>It’s convex (can be solved via gradient descent or closed-form)!</a:t>
            </a:r>
          </a:p>
        </p:txBody>
      </p:sp>
      <p:sp>
        <p:nvSpPr>
          <p:cNvPr id="428" name="Thinking About Horn &amp; Schunck Optical Flow"/>
          <p:cNvSpPr txBox="1"/>
          <p:nvPr>
            <p:ph type="title"/>
          </p:nvPr>
        </p:nvSpPr>
        <p:spPr>
          <a:xfrm>
            <a:off x="393322" y="-334690"/>
            <a:ext cx="23233345" cy="2651127"/>
          </a:xfrm>
          <a:prstGeom prst="rect">
            <a:avLst/>
          </a:prstGeom>
        </p:spPr>
        <p:txBody>
          <a:bodyPr/>
          <a:lstStyle/>
          <a:p>
            <a:pPr/>
            <a:r>
              <a:t>Thinking About Horn &amp; Schunck Optical Flow</a:t>
            </a:r>
          </a:p>
        </p:txBody>
      </p:sp>
      <p:sp>
        <p:nvSpPr>
          <p:cNvPr id="429" name="But remember we had to simplify the problem to get there:…"/>
          <p:cNvSpPr txBox="1"/>
          <p:nvPr/>
        </p:nvSpPr>
        <p:spPr>
          <a:xfrm>
            <a:off x="9761332" y="11859581"/>
            <a:ext cx="12029390" cy="12444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500"/>
              </a:spcBef>
              <a:defRPr i="1" sz="3600"/>
            </a:pPr>
            <a:r>
              <a:t>But remember we had to simplify the problem to get there:</a:t>
            </a:r>
          </a:p>
          <a:p>
            <a:pPr>
              <a:spcBef>
                <a:spcPts val="500"/>
              </a:spcBef>
              <a:defRPr i="1" sz="3600"/>
            </a:pPr>
            <a:r>
              <a:t>Color constancy, linearization with Taylor expansion</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1" name="Thinking About Horn &amp; Schunck Optical Flow"/>
          <p:cNvSpPr txBox="1"/>
          <p:nvPr>
            <p:ph type="title"/>
          </p:nvPr>
        </p:nvSpPr>
        <p:spPr>
          <a:xfrm>
            <a:off x="393322" y="-334690"/>
            <a:ext cx="23233345" cy="2651127"/>
          </a:xfrm>
          <a:prstGeom prst="rect">
            <a:avLst/>
          </a:prstGeom>
        </p:spPr>
        <p:txBody>
          <a:bodyPr/>
          <a:lstStyle/>
          <a:p>
            <a:pPr/>
            <a:r>
              <a:t>Thinking About Horn &amp; Schunck Optical Flow</a:t>
            </a:r>
          </a:p>
        </p:txBody>
      </p:sp>
      <p:sp>
        <p:nvSpPr>
          <p:cNvPr id="432" name="Remarkable: Only the image gradient matters for time evolution!  Why? Think about it."/>
          <p:cNvSpPr txBox="1"/>
          <p:nvPr>
            <p:ph type="body" idx="1"/>
          </p:nvPr>
        </p:nvSpPr>
        <p:spPr>
          <a:xfrm>
            <a:off x="500859" y="4807701"/>
            <a:ext cx="23382282" cy="8702677"/>
          </a:xfrm>
          <a:prstGeom prst="rect">
            <a:avLst/>
          </a:prstGeom>
        </p:spPr>
        <p:txBody>
          <a:bodyPr/>
          <a:lstStyle/>
          <a:p>
            <a:pPr algn="ctr"/>
            <a14:m>
              <m:oMath>
                <m:r>
                  <a:rPr xmlns:a="http://schemas.openxmlformats.org/drawingml/2006/main" sz="6800" i="1">
                    <a:solidFill>
                      <a:srgbClr val="000000"/>
                    </a:solidFill>
                    <a:latin typeface="Cambria Math" panose="02040503050406030204" pitchFamily="18" charset="0"/>
                  </a:rPr>
                  <m:t>∇</m:t>
                </m:r>
                <m:r>
                  <m:rPr>
                    <m:sty m:val="b"/>
                  </m:rPr>
                  <a:rPr xmlns:a="http://schemas.openxmlformats.org/drawingml/2006/main" sz="6800" i="1">
                    <a:solidFill>
                      <a:srgbClr val="000000"/>
                    </a:solidFill>
                    <a:latin typeface="Cambria Math" panose="02040503050406030204" pitchFamily="18" charset="0"/>
                  </a:rPr>
                  <m:t>I</m:t>
                </m:r>
                <m:r>
                  <a:rPr xmlns:a="http://schemas.openxmlformats.org/drawingml/2006/main" sz="6800" i="1">
                    <a:solidFill>
                      <a:srgbClr val="000000"/>
                    </a:solidFill>
                    <a:latin typeface="Cambria Math" panose="02040503050406030204" pitchFamily="18" charset="0"/>
                  </a:rPr>
                  <m:t>μ</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f>
                  <m:fPr>
                    <m:ctrlPr>
                      <a:rPr xmlns:a="http://schemas.openxmlformats.org/drawingml/2006/main" sz="6800" i="1">
                        <a:solidFill>
                          <a:srgbClr val="000000"/>
                        </a:solidFill>
                        <a:latin typeface="Cambria Math" panose="02040503050406030204" pitchFamily="18" charset="0"/>
                      </a:rPr>
                    </m:ctrlPr>
                    <m:type m:val="bar"/>
                  </m:fPr>
                  <m:num>
                    <m:r>
                      <a:rPr xmlns:a="http://schemas.openxmlformats.org/drawingml/2006/main" sz="6800" i="1">
                        <a:solidFill>
                          <a:srgbClr val="000000"/>
                        </a:solidFill>
                        <a:latin typeface="Cambria Math" panose="02040503050406030204" pitchFamily="18" charset="0"/>
                      </a:rPr>
                      <m:t>δ</m:t>
                    </m:r>
                    <m:r>
                      <a:rPr xmlns:a="http://schemas.openxmlformats.org/drawingml/2006/main" sz="6800" i="1">
                        <a:solidFill>
                          <a:srgbClr val="000000"/>
                        </a:solidFill>
                        <a:latin typeface="Cambria Math" panose="02040503050406030204" pitchFamily="18" charset="0"/>
                      </a:rPr>
                      <m:t>I</m:t>
                    </m:r>
                  </m:num>
                  <m:den>
                    <m:r>
                      <a:rPr xmlns:a="http://schemas.openxmlformats.org/drawingml/2006/main" sz="6800" i="1">
                        <a:solidFill>
                          <a:srgbClr val="000000"/>
                        </a:solidFill>
                        <a:latin typeface="Cambria Math" panose="02040503050406030204" pitchFamily="18" charset="0"/>
                      </a:rPr>
                      <m:t>δ</m:t>
                    </m:r>
                    <m:r>
                      <a:rPr xmlns:a="http://schemas.openxmlformats.org/drawingml/2006/main" sz="6800" i="1">
                        <a:solidFill>
                          <a:srgbClr val="000000"/>
                        </a:solidFill>
                        <a:latin typeface="Cambria Math" panose="02040503050406030204" pitchFamily="18" charset="0"/>
                      </a:rPr>
                      <m:t>t</m:t>
                    </m:r>
                  </m:den>
                </m:f>
              </m:oMath>
            </a14:m>
            <a:br/>
            <a:br/>
            <a:r>
              <a:t>Remarkable: Only the </a:t>
            </a:r>
            <a:r>
              <a:rPr i="1"/>
              <a:t>image gradient</a:t>
            </a:r>
            <a:r>
              <a:t> matters for time evolution! </a:t>
            </a:r>
            <a:br/>
            <a:r>
              <a:t>Why? Think about it.</a:t>
            </a:r>
            <a:br/>
            <a:b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34" name="Double-click to edit"/>
          <p:cNvSpPr txBox="1"/>
          <p:nvPr>
            <p:ph type="body" idx="1"/>
          </p:nvPr>
        </p:nvSpPr>
        <p:spPr>
          <a:prstGeom prst="rect">
            <a:avLst/>
          </a:prstGeom>
        </p:spPr>
        <p:txBody>
          <a:bodyPr/>
          <a:lstStyle/>
          <a:p>
            <a:pPr algn="ctr"/>
            <a14:m>
              <m:oMath>
                <m:r>
                  <a:rPr xmlns:a="http://schemas.openxmlformats.org/drawingml/2006/main" sz="6800" i="1">
                    <a:solidFill>
                      <a:srgbClr val="000000"/>
                    </a:solidFill>
                    <a:latin typeface="Cambria Math" panose="02040503050406030204" pitchFamily="18" charset="0"/>
                  </a:rPr>
                  <m:t>∇</m:t>
                </m:r>
                <m:r>
                  <m:rPr>
                    <m:sty m:val="b"/>
                  </m:rPr>
                  <a:rPr xmlns:a="http://schemas.openxmlformats.org/drawingml/2006/main" sz="6800" i="1">
                    <a:solidFill>
                      <a:srgbClr val="000000"/>
                    </a:solidFill>
                    <a:latin typeface="Cambria Math" panose="02040503050406030204" pitchFamily="18" charset="0"/>
                  </a:rPr>
                  <m:t>I</m:t>
                </m:r>
                <m:r>
                  <a:rPr xmlns:a="http://schemas.openxmlformats.org/drawingml/2006/main" sz="6800" i="1">
                    <a:solidFill>
                      <a:srgbClr val="000000"/>
                    </a:solidFill>
                    <a:latin typeface="Cambria Math" panose="02040503050406030204" pitchFamily="18" charset="0"/>
                  </a:rPr>
                  <m:t>μ</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f>
                  <m:fPr>
                    <m:ctrlPr>
                      <a:rPr xmlns:a="http://schemas.openxmlformats.org/drawingml/2006/main" sz="6800" i="1">
                        <a:solidFill>
                          <a:srgbClr val="000000"/>
                        </a:solidFill>
                        <a:latin typeface="Cambria Math" panose="02040503050406030204" pitchFamily="18" charset="0"/>
                      </a:rPr>
                    </m:ctrlPr>
                    <m:type m:val="bar"/>
                  </m:fPr>
                  <m:num>
                    <m:r>
                      <a:rPr xmlns:a="http://schemas.openxmlformats.org/drawingml/2006/main" sz="6800" i="1">
                        <a:solidFill>
                          <a:srgbClr val="000000"/>
                        </a:solidFill>
                        <a:latin typeface="Cambria Math" panose="02040503050406030204" pitchFamily="18" charset="0"/>
                      </a:rPr>
                      <m:t>δ</m:t>
                    </m:r>
                    <m:r>
                      <a:rPr xmlns:a="http://schemas.openxmlformats.org/drawingml/2006/main" sz="6800" i="1">
                        <a:solidFill>
                          <a:srgbClr val="000000"/>
                        </a:solidFill>
                        <a:latin typeface="Cambria Math" panose="02040503050406030204" pitchFamily="18" charset="0"/>
                      </a:rPr>
                      <m:t>I</m:t>
                    </m:r>
                  </m:num>
                  <m:den>
                    <m:r>
                      <a:rPr xmlns:a="http://schemas.openxmlformats.org/drawingml/2006/main" sz="6800" i="1">
                        <a:solidFill>
                          <a:srgbClr val="000000"/>
                        </a:solidFill>
                        <a:latin typeface="Cambria Math" panose="02040503050406030204" pitchFamily="18" charset="0"/>
                      </a:rPr>
                      <m:t>δ</m:t>
                    </m:r>
                    <m:r>
                      <a:rPr xmlns:a="http://schemas.openxmlformats.org/drawingml/2006/main" sz="6800" i="1">
                        <a:solidFill>
                          <a:srgbClr val="000000"/>
                        </a:solidFill>
                        <a:latin typeface="Cambria Math" panose="02040503050406030204" pitchFamily="18" charset="0"/>
                      </a:rPr>
                      <m:t>t</m:t>
                    </m:r>
                  </m:den>
                </m:f>
              </m:oMath>
            </a14:m>
            <a:br/>
            <a:br/>
          </a:p>
        </p:txBody>
      </p:sp>
      <p:pic>
        <p:nvPicPr>
          <p:cNvPr id="435" name="fft_animation_translation" descr="fft_animation_translation"/>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8529561" y="6100510"/>
            <a:ext cx="14708444" cy="7354223"/>
          </a:xfrm>
          <a:prstGeom prst="rect">
            <a:avLst/>
          </a:prstGeom>
          <a:ln w="12700">
            <a:miter lim="400000"/>
          </a:ln>
        </p:spPr>
      </p:pic>
      <p:sp>
        <p:nvSpPr>
          <p:cNvPr id="436" name="Rectangle"/>
          <p:cNvSpPr/>
          <p:nvPr/>
        </p:nvSpPr>
        <p:spPr>
          <a:xfrm>
            <a:off x="15955235" y="5974980"/>
            <a:ext cx="8299451" cy="8149365"/>
          </a:xfrm>
          <a:prstGeom prst="rect">
            <a:avLst/>
          </a:prstGeom>
          <a:solidFill>
            <a:srgbClr val="FFFFFF"/>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437" name="Thinking About Horn &amp; Schunck Optical Flow"/>
          <p:cNvSpPr txBox="1"/>
          <p:nvPr>
            <p:ph type="title"/>
          </p:nvPr>
        </p:nvSpPr>
        <p:spPr>
          <a:xfrm>
            <a:off x="393322" y="-334690"/>
            <a:ext cx="23233345" cy="2651127"/>
          </a:xfrm>
          <a:prstGeom prst="rect">
            <a:avLst/>
          </a:prstGeom>
        </p:spPr>
        <p:txBody>
          <a:bodyPr/>
          <a:lstStyle/>
          <a:p>
            <a:pPr/>
            <a:r>
              <a:t>Thinking About Horn &amp; Schunck Optical Flow</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000" fill="hold"/>
                                        <p:tgtEl>
                                          <p:spTgt spid="435"/>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43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435"/>
                </p:tgtEl>
              </p:cMediaNode>
            </p:video>
            <p:seq concurrent="1" prevAc="none" nextAc="seek">
              <p:cTn id="12" evtFilter="cancelBubble" nodeType="interactiveSeq" restart="whenNotActive" fill="hold">
                <p:stCondLst>
                  <p:cond delay="0" evt="onClick">
                    <p:tgtEl>
                      <p:spTgt spid="435"/>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435"/>
                                        </p:tgtEl>
                                      </p:cBhvr>
                                    </p:cmd>
                                  </p:childTnLst>
                                </p:cTn>
                              </p:par>
                            </p:childTnLst>
                          </p:cTn>
                        </p:par>
                      </p:childTnLst>
                    </p:cTn>
                  </p:par>
                </p:childTnLst>
              </p:cTn>
              <p:nextCondLst>
                <p:cond delay="0" evt="onClick">
                  <p:tgtEl>
                    <p:spTgt spid="43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9" name="Recall Eulerian Video Magnification"/>
          <p:cNvSpPr txBox="1"/>
          <p:nvPr>
            <p:ph type="title"/>
          </p:nvPr>
        </p:nvSpPr>
        <p:spPr>
          <a:prstGeom prst="rect">
            <a:avLst/>
          </a:prstGeom>
        </p:spPr>
        <p:txBody>
          <a:bodyPr/>
          <a:lstStyle/>
          <a:p>
            <a:pPr/>
            <a:r>
              <a:t>Recall Eulerian Video Magnification</a:t>
            </a:r>
          </a:p>
        </p:txBody>
      </p:sp>
      <p:sp>
        <p:nvSpPr>
          <p:cNvPr id="440" name="Double-click to edit"/>
          <p:cNvSpPr txBox="1"/>
          <p:nvPr>
            <p:ph type="body" idx="1"/>
          </p:nvPr>
        </p:nvSpPr>
        <p:spPr>
          <a:prstGeom prst="rect">
            <a:avLst/>
          </a:prstGeom>
        </p:spPr>
        <p:txBody>
          <a:bodyPr/>
          <a:lstStyle/>
          <a:p>
            <a:pPr/>
          </a:p>
        </p:txBody>
      </p:sp>
      <p:sp>
        <p:nvSpPr>
          <p:cNvPr id="44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42" name="pasted-movie.png" descr="pasted-movie.png"/>
          <p:cNvPicPr>
            <a:picLocks noChangeAspect="1"/>
          </p:cNvPicPr>
          <p:nvPr/>
        </p:nvPicPr>
        <p:blipFill>
          <a:blip r:embed="rId2">
            <a:extLst/>
          </a:blip>
          <a:stretch>
            <a:fillRect/>
          </a:stretch>
        </p:blipFill>
        <p:spPr>
          <a:xfrm>
            <a:off x="1283174" y="2341844"/>
            <a:ext cx="21932224" cy="10841261"/>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 name="Freeform 3"/>
          <p:cNvSpPr/>
          <p:nvPr/>
        </p:nvSpPr>
        <p:spPr>
          <a:xfrm rot="20129297">
            <a:off x="10222615" y="4639986"/>
            <a:ext cx="3355974" cy="636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570" y="3640"/>
                </a:lnTo>
                <a:lnTo>
                  <a:pt x="21600" y="21600"/>
                </a:lnTo>
              </a:path>
            </a:pathLst>
          </a:custGeom>
          <a:ln w="76200">
            <a:solidFill>
              <a:srgbClr val="000000"/>
            </a:solidFill>
          </a:ln>
        </p:spPr>
        <p:txBody>
          <a:bodyPr lIns="101600" tIns="101600" rIns="101600" bIns="101600"/>
          <a:lstStyle/>
          <a:p>
            <a:pPr defTabSz="1828800">
              <a:spcBef>
                <a:spcPts val="0"/>
              </a:spcBef>
              <a:defRPr sz="3400">
                <a:solidFill>
                  <a:srgbClr val="292934"/>
                </a:solidFill>
                <a:latin typeface="Calibri"/>
                <a:ea typeface="Calibri"/>
                <a:cs typeface="Calibri"/>
                <a:sym typeface="Calibri"/>
              </a:defRPr>
            </a:pPr>
          </a:p>
        </p:txBody>
      </p:sp>
      <p:sp>
        <p:nvSpPr>
          <p:cNvPr id="445" name="Freeform 3"/>
          <p:cNvSpPr/>
          <p:nvPr/>
        </p:nvSpPr>
        <p:spPr>
          <a:xfrm rot="20129297">
            <a:off x="8685026" y="4639986"/>
            <a:ext cx="3355974" cy="636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570" y="3640"/>
                </a:lnTo>
                <a:lnTo>
                  <a:pt x="21600" y="21600"/>
                </a:lnTo>
              </a:path>
            </a:pathLst>
          </a:custGeom>
          <a:ln w="76200">
            <a:solidFill>
              <a:srgbClr val="000000"/>
            </a:solidFill>
          </a:ln>
        </p:spPr>
        <p:txBody>
          <a:bodyPr lIns="101600" tIns="101600" rIns="101600" bIns="101600"/>
          <a:lstStyle/>
          <a:p>
            <a:pPr defTabSz="1828800">
              <a:spcBef>
                <a:spcPts val="0"/>
              </a:spcBef>
              <a:defRPr sz="3400">
                <a:solidFill>
                  <a:srgbClr val="292934"/>
                </a:solidFill>
                <a:latin typeface="Calibri"/>
                <a:ea typeface="Calibri"/>
                <a:cs typeface="Calibri"/>
                <a:sym typeface="Calibri"/>
              </a:defRPr>
            </a:pPr>
          </a:p>
        </p:txBody>
      </p:sp>
      <p:sp>
        <p:nvSpPr>
          <p:cNvPr id="446" name="TextBox 5"/>
          <p:cNvSpPr txBox="1"/>
          <p:nvPr/>
        </p:nvSpPr>
        <p:spPr>
          <a:xfrm>
            <a:off x="126999" y="13158578"/>
            <a:ext cx="3098801" cy="497136"/>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lvl1pPr defTabSz="1828800">
              <a:spcBef>
                <a:spcPts val="0"/>
              </a:spcBef>
              <a:defRPr sz="2200">
                <a:latin typeface="Calibri"/>
                <a:ea typeface="Calibri"/>
                <a:cs typeface="Calibri"/>
                <a:sym typeface="Calibri"/>
              </a:defRPr>
            </a:lvl1pPr>
          </a:lstStyle>
          <a:p>
            <a:pPr/>
            <a:r>
              <a:t>Slide Credit: S. Lazebnik</a:t>
            </a:r>
          </a:p>
        </p:txBody>
      </p:sp>
      <p:sp>
        <p:nvSpPr>
          <p:cNvPr id="447" name="Title 1"/>
          <p:cNvSpPr txBox="1"/>
          <p:nvPr>
            <p:ph type="title"/>
          </p:nvPr>
        </p:nvSpPr>
        <p:spPr>
          <a:xfrm>
            <a:off x="-1" y="-1"/>
            <a:ext cx="24384002" cy="2286001"/>
          </a:xfrm>
          <a:prstGeom prst="rect">
            <a:avLst/>
          </a:prstGeom>
        </p:spPr>
        <p:txBody>
          <a:bodyPr/>
          <a:lstStyle>
            <a:lvl1pPr>
              <a:defRPr b="1" sz="7000">
                <a:latin typeface="Helvetica"/>
                <a:ea typeface="Helvetica"/>
                <a:cs typeface="Helvetica"/>
                <a:sym typeface="Helvetica"/>
              </a:defRPr>
            </a:lvl1pPr>
          </a:lstStyle>
          <a:p>
            <a:pPr/>
            <a:r>
              <a:t>Estimating Motion in Direction of Constant Brightness: The Aperture Problem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445"/>
                                        </p:tgtEl>
                                        <p:attrNameLst>
                                          <p:attrName>style.visibility</p:attrName>
                                        </p:attrNameLst>
                                      </p:cBhvr>
                                      <p:to>
                                        <p:strVal val="hidden"/>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4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4" grpId="2"/>
      <p:bldP build="whole" bldLvl="1" animBg="1" rev="0" advAuto="0" spid="445" grpId="1"/>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Freeform 3"/>
          <p:cNvSpPr/>
          <p:nvPr/>
        </p:nvSpPr>
        <p:spPr>
          <a:xfrm rot="20129297">
            <a:off x="10222615" y="4639986"/>
            <a:ext cx="3355974" cy="636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570" y="3640"/>
                </a:lnTo>
                <a:lnTo>
                  <a:pt x="21600" y="21600"/>
                </a:lnTo>
              </a:path>
            </a:pathLst>
          </a:custGeom>
          <a:ln w="76200">
            <a:solidFill>
              <a:srgbClr val="000000"/>
            </a:solidFill>
          </a:ln>
        </p:spPr>
        <p:txBody>
          <a:bodyPr lIns="101600" tIns="101600" rIns="101600" bIns="101600"/>
          <a:lstStyle/>
          <a:p>
            <a:pPr defTabSz="1828800">
              <a:spcBef>
                <a:spcPts val="0"/>
              </a:spcBef>
              <a:defRPr sz="3400">
                <a:solidFill>
                  <a:srgbClr val="292934"/>
                </a:solidFill>
                <a:latin typeface="Calibri"/>
                <a:ea typeface="Calibri"/>
                <a:cs typeface="Calibri"/>
                <a:sym typeface="Calibri"/>
              </a:defRPr>
            </a:pPr>
          </a:p>
        </p:txBody>
      </p:sp>
      <p:sp>
        <p:nvSpPr>
          <p:cNvPr id="450" name="Freeform 3"/>
          <p:cNvSpPr/>
          <p:nvPr/>
        </p:nvSpPr>
        <p:spPr>
          <a:xfrm rot="20129297">
            <a:off x="8685026" y="4639986"/>
            <a:ext cx="3355974" cy="636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570" y="3640"/>
                </a:lnTo>
                <a:lnTo>
                  <a:pt x="21600" y="21600"/>
                </a:lnTo>
              </a:path>
            </a:pathLst>
          </a:custGeom>
          <a:ln w="76200">
            <a:solidFill>
              <a:srgbClr val="000000"/>
            </a:solidFill>
          </a:ln>
        </p:spPr>
        <p:txBody>
          <a:bodyPr lIns="101600" tIns="101600" rIns="101600" bIns="101600"/>
          <a:lstStyle/>
          <a:p>
            <a:pPr defTabSz="1828800">
              <a:spcBef>
                <a:spcPts val="0"/>
              </a:spcBef>
              <a:defRPr sz="3400">
                <a:solidFill>
                  <a:srgbClr val="292934"/>
                </a:solidFill>
                <a:latin typeface="Calibri"/>
                <a:ea typeface="Calibri"/>
                <a:cs typeface="Calibri"/>
                <a:sym typeface="Calibri"/>
              </a:defRPr>
            </a:pPr>
          </a:p>
        </p:txBody>
      </p:sp>
      <p:sp>
        <p:nvSpPr>
          <p:cNvPr id="451" name="AutoShape 5"/>
          <p:cNvSpPr/>
          <p:nvPr/>
        </p:nvSpPr>
        <p:spPr>
          <a:xfrm>
            <a:off x="6629399" y="2590799"/>
            <a:ext cx="10693401" cy="101346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041" y="10800"/>
                </a:moveTo>
                <a:cubicBezTo>
                  <a:pt x="7041" y="12876"/>
                  <a:pt x="8724" y="14559"/>
                  <a:pt x="10800" y="14559"/>
                </a:cubicBezTo>
                <a:cubicBezTo>
                  <a:pt x="12876" y="14559"/>
                  <a:pt x="14559" y="12876"/>
                  <a:pt x="14559" y="10800"/>
                </a:cubicBezTo>
                <a:cubicBezTo>
                  <a:pt x="14559" y="8724"/>
                  <a:pt x="12876" y="7041"/>
                  <a:pt x="10800" y="7041"/>
                </a:cubicBezTo>
                <a:cubicBezTo>
                  <a:pt x="8724" y="7041"/>
                  <a:pt x="7041" y="8724"/>
                  <a:pt x="7041" y="10800"/>
                </a:cubicBezTo>
                <a:close/>
              </a:path>
            </a:pathLst>
          </a:custGeom>
          <a:solidFill>
            <a:srgbClr val="000000"/>
          </a:solidFill>
          <a:ln w="12700">
            <a:miter lim="400000"/>
          </a:ln>
        </p:spPr>
        <p:txBody>
          <a:bodyPr lIns="101600" tIns="101600" rIns="101600" bIns="10160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452" name="TextBox 6"/>
          <p:cNvSpPr txBox="1"/>
          <p:nvPr/>
        </p:nvSpPr>
        <p:spPr>
          <a:xfrm>
            <a:off x="126999" y="13158578"/>
            <a:ext cx="6400801" cy="497136"/>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lvl1pPr defTabSz="1828800">
              <a:spcBef>
                <a:spcPts val="0"/>
              </a:spcBef>
              <a:defRPr sz="2200">
                <a:latin typeface="Calibri"/>
                <a:ea typeface="Calibri"/>
                <a:cs typeface="Calibri"/>
                <a:sym typeface="Calibri"/>
              </a:defRPr>
            </a:lvl1pPr>
          </a:lstStyle>
          <a:p>
            <a:pPr/>
            <a:r>
              <a:t>Slide Credit: S. Lazebnik</a:t>
            </a:r>
          </a:p>
        </p:txBody>
      </p:sp>
      <p:sp>
        <p:nvSpPr>
          <p:cNvPr id="453" name="Title 1"/>
          <p:cNvSpPr txBox="1"/>
          <p:nvPr>
            <p:ph type="title"/>
          </p:nvPr>
        </p:nvSpPr>
        <p:spPr>
          <a:xfrm>
            <a:off x="-1" y="-1"/>
            <a:ext cx="24384002" cy="2286001"/>
          </a:xfrm>
          <a:prstGeom prst="rect">
            <a:avLst/>
          </a:prstGeom>
        </p:spPr>
        <p:txBody>
          <a:bodyPr/>
          <a:lstStyle>
            <a:lvl1pPr>
              <a:defRPr b="1" sz="7000">
                <a:latin typeface="Helvetica"/>
                <a:ea typeface="Helvetica"/>
                <a:cs typeface="Helvetica"/>
                <a:sym typeface="Helvetica"/>
              </a:defRPr>
            </a:lvl1pPr>
          </a:lstStyle>
          <a:p>
            <a:pPr/>
            <a:r>
              <a:t>Estimating Motion in Direction of Constant Brightness: The Aperture Problem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450"/>
                                        </p:tgtEl>
                                        <p:attrNameLst>
                                          <p:attrName>style.visibility</p:attrName>
                                        </p:attrNameLst>
                                      </p:cBhvr>
                                      <p:to>
                                        <p:strVal val="hidden"/>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4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0" grpId="1"/>
      <p:bldP build="whole" bldLvl="1" animBg="1" rev="0" advAuto="0" spid="449" grpId="2"/>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AutoShape 5"/>
          <p:cNvSpPr/>
          <p:nvPr/>
        </p:nvSpPr>
        <p:spPr>
          <a:xfrm>
            <a:off x="6629399" y="2590799"/>
            <a:ext cx="10693401" cy="101346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041" y="10800"/>
                </a:moveTo>
                <a:cubicBezTo>
                  <a:pt x="7041" y="12876"/>
                  <a:pt x="8724" y="14559"/>
                  <a:pt x="10800" y="14559"/>
                </a:cubicBezTo>
                <a:cubicBezTo>
                  <a:pt x="12876" y="14559"/>
                  <a:pt x="14559" y="12876"/>
                  <a:pt x="14559" y="10800"/>
                </a:cubicBezTo>
                <a:cubicBezTo>
                  <a:pt x="14559" y="8724"/>
                  <a:pt x="12876" y="7041"/>
                  <a:pt x="10800" y="7041"/>
                </a:cubicBezTo>
                <a:cubicBezTo>
                  <a:pt x="8724" y="7041"/>
                  <a:pt x="7041" y="8724"/>
                  <a:pt x="7041" y="10800"/>
                </a:cubicBezTo>
                <a:close/>
              </a:path>
            </a:pathLst>
          </a:custGeom>
          <a:solidFill>
            <a:srgbClr val="000000"/>
          </a:solidFill>
          <a:ln w="12700">
            <a:miter lim="400000"/>
          </a:ln>
        </p:spPr>
        <p:txBody>
          <a:bodyPr lIns="101600" tIns="101600" rIns="101600" bIns="10160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456" name="TextBox 3"/>
          <p:cNvSpPr txBox="1"/>
          <p:nvPr/>
        </p:nvSpPr>
        <p:spPr>
          <a:xfrm>
            <a:off x="101599" y="13162002"/>
            <a:ext cx="4081662" cy="497137"/>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1828800">
              <a:spcBef>
                <a:spcPts val="0"/>
              </a:spcBef>
              <a:defRPr sz="2200">
                <a:latin typeface="Calibri"/>
                <a:ea typeface="Calibri"/>
                <a:cs typeface="Calibri"/>
                <a:sym typeface="Calibri"/>
              </a:defRPr>
            </a:lvl1pPr>
          </a:lstStyle>
          <a:p>
            <a:pPr/>
            <a:r>
              <a:t>Slide credit: D Fouhey &amp; J Johnson</a:t>
            </a:r>
          </a:p>
        </p:txBody>
      </p:sp>
      <p:sp>
        <p:nvSpPr>
          <p:cNvPr id="457" name="Title 1"/>
          <p:cNvSpPr txBox="1"/>
          <p:nvPr>
            <p:ph type="title"/>
          </p:nvPr>
        </p:nvSpPr>
        <p:spPr>
          <a:xfrm>
            <a:off x="-1" y="-1"/>
            <a:ext cx="24384002" cy="2286001"/>
          </a:xfrm>
          <a:prstGeom prst="rect">
            <a:avLst/>
          </a:prstGeom>
        </p:spPr>
        <p:txBody>
          <a:bodyPr/>
          <a:lstStyle>
            <a:lvl1pPr>
              <a:defRPr b="1" sz="7000">
                <a:latin typeface="Helvetica"/>
                <a:ea typeface="Helvetica"/>
                <a:cs typeface="Helvetica"/>
                <a:sym typeface="Helvetica"/>
              </a:defRPr>
            </a:lvl1pPr>
          </a:lstStyle>
          <a:p>
            <a:pPr/>
            <a:r>
              <a:t>Other invisible flow</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9" name="Rectangle 5"/>
          <p:cNvSpPr/>
          <p:nvPr/>
        </p:nvSpPr>
        <p:spPr>
          <a:xfrm>
            <a:off x="9822866" y="5148597"/>
            <a:ext cx="5155670" cy="5155670"/>
          </a:xfrm>
          <a:prstGeom prst="rect">
            <a:avLst/>
          </a:prstGeom>
          <a:solidFill>
            <a:srgbClr val="FFFFFF"/>
          </a:solidFill>
          <a:ln w="25400">
            <a:solidFill>
              <a:srgbClr val="000000"/>
            </a:solidFill>
            <a:miter/>
          </a:ln>
        </p:spPr>
        <p:txBody>
          <a:bodyPr lIns="101600" tIns="101600" rIns="101600" bIns="101600" anchor="ctr"/>
          <a:lstStyle/>
          <a:p>
            <a:pPr algn="ctr" defTabSz="1828800">
              <a:spcBef>
                <a:spcPts val="0"/>
              </a:spcBef>
              <a:defRPr sz="3400">
                <a:solidFill>
                  <a:srgbClr val="FFFFFF"/>
                </a:solidFill>
                <a:latin typeface="Calibri"/>
                <a:ea typeface="Calibri"/>
                <a:cs typeface="Calibri"/>
                <a:sym typeface="Calibri"/>
              </a:defRPr>
            </a:pPr>
          </a:p>
        </p:txBody>
      </p:sp>
      <p:sp>
        <p:nvSpPr>
          <p:cNvPr id="460" name="Rectangle 4"/>
          <p:cNvSpPr/>
          <p:nvPr/>
        </p:nvSpPr>
        <p:spPr>
          <a:xfrm>
            <a:off x="9249617" y="4712197"/>
            <a:ext cx="5155670" cy="5155670"/>
          </a:xfrm>
          <a:prstGeom prst="rect">
            <a:avLst/>
          </a:prstGeom>
          <a:solidFill>
            <a:srgbClr val="FFFFFF"/>
          </a:solidFill>
          <a:ln w="25400">
            <a:solidFill>
              <a:srgbClr val="000000"/>
            </a:solidFill>
            <a:miter/>
          </a:ln>
        </p:spPr>
        <p:txBody>
          <a:bodyPr lIns="101600" tIns="101600" rIns="101600" bIns="101600" anchor="ctr"/>
          <a:lstStyle/>
          <a:p>
            <a:pPr algn="ctr" defTabSz="1828800">
              <a:spcBef>
                <a:spcPts val="0"/>
              </a:spcBef>
              <a:defRPr sz="3400">
                <a:solidFill>
                  <a:srgbClr val="FFFFFF"/>
                </a:solidFill>
                <a:latin typeface="Calibri"/>
                <a:ea typeface="Calibri"/>
                <a:cs typeface="Calibri"/>
                <a:sym typeface="Calibri"/>
              </a:defRPr>
            </a:pPr>
          </a:p>
        </p:txBody>
      </p:sp>
      <p:sp>
        <p:nvSpPr>
          <p:cNvPr id="461" name="AutoShape 5"/>
          <p:cNvSpPr/>
          <p:nvPr/>
        </p:nvSpPr>
        <p:spPr>
          <a:xfrm>
            <a:off x="6629399" y="2590799"/>
            <a:ext cx="10693401" cy="101346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041" y="10800"/>
                </a:moveTo>
                <a:cubicBezTo>
                  <a:pt x="7041" y="12876"/>
                  <a:pt x="8724" y="14559"/>
                  <a:pt x="10800" y="14559"/>
                </a:cubicBezTo>
                <a:cubicBezTo>
                  <a:pt x="12876" y="14559"/>
                  <a:pt x="14559" y="12876"/>
                  <a:pt x="14559" y="10800"/>
                </a:cubicBezTo>
                <a:cubicBezTo>
                  <a:pt x="14559" y="8724"/>
                  <a:pt x="12876" y="7041"/>
                  <a:pt x="10800" y="7041"/>
                </a:cubicBezTo>
                <a:cubicBezTo>
                  <a:pt x="8724" y="7041"/>
                  <a:pt x="7041" y="8724"/>
                  <a:pt x="7041" y="10800"/>
                </a:cubicBezTo>
                <a:close/>
              </a:path>
            </a:pathLst>
          </a:custGeom>
          <a:solidFill>
            <a:srgbClr val="000000">
              <a:alpha val="45972"/>
            </a:srgbClr>
          </a:solidFill>
          <a:ln w="12700">
            <a:miter lim="400000"/>
          </a:ln>
        </p:spPr>
        <p:txBody>
          <a:bodyPr lIns="101600" tIns="101600" rIns="101600" bIns="10160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462" name="TextBox 6"/>
          <p:cNvSpPr txBox="1"/>
          <p:nvPr/>
        </p:nvSpPr>
        <p:spPr>
          <a:xfrm>
            <a:off x="101599" y="13162002"/>
            <a:ext cx="4081662" cy="497137"/>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1828800">
              <a:spcBef>
                <a:spcPts val="0"/>
              </a:spcBef>
              <a:defRPr sz="2200">
                <a:latin typeface="Calibri"/>
                <a:ea typeface="Calibri"/>
                <a:cs typeface="Calibri"/>
                <a:sym typeface="Calibri"/>
              </a:defRPr>
            </a:lvl1pPr>
          </a:lstStyle>
          <a:p>
            <a:pPr/>
            <a:r>
              <a:t>Slide credit: D Fouhey &amp; J Johnson</a:t>
            </a:r>
          </a:p>
        </p:txBody>
      </p:sp>
      <p:sp>
        <p:nvSpPr>
          <p:cNvPr id="463" name="Title 1"/>
          <p:cNvSpPr txBox="1"/>
          <p:nvPr>
            <p:ph type="title"/>
          </p:nvPr>
        </p:nvSpPr>
        <p:spPr>
          <a:xfrm>
            <a:off x="-1" y="-1"/>
            <a:ext cx="24384002" cy="2286001"/>
          </a:xfrm>
          <a:prstGeom prst="rect">
            <a:avLst/>
          </a:prstGeom>
        </p:spPr>
        <p:txBody>
          <a:bodyPr/>
          <a:lstStyle>
            <a:lvl1pPr>
              <a:defRPr b="1" sz="7000">
                <a:latin typeface="Helvetica"/>
                <a:ea typeface="Helvetica"/>
                <a:cs typeface="Helvetica"/>
                <a:sym typeface="Helvetica"/>
              </a:defRPr>
            </a:lvl1pPr>
          </a:lstStyle>
          <a:p>
            <a:pPr/>
            <a:r>
              <a:t>Other invisible flow</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460"/>
                                        </p:tgtEl>
                                        <p:attrNameLst>
                                          <p:attrName>style.visibility</p:attrName>
                                        </p:attrNameLst>
                                      </p:cBhvr>
                                      <p:to>
                                        <p:strVal val="hidden"/>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4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9" grpId="2"/>
      <p:bldP build="whole" bldLvl="1" animBg="1" rev="0" advAuto="0" spid="460" grpId="1"/>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68" name="Title 2"/>
          <p:cNvSpPr txBox="1"/>
          <p:nvPr>
            <p:ph type="title"/>
          </p:nvPr>
        </p:nvSpPr>
        <p:spPr>
          <a:prstGeom prst="rect">
            <a:avLst/>
          </a:prstGeom>
        </p:spPr>
        <p:txBody>
          <a:bodyPr/>
          <a:lstStyle/>
          <a:p>
            <a:pPr/>
            <a:r>
              <a:t>What do you perceive? </a:t>
            </a:r>
          </a:p>
        </p:txBody>
      </p:sp>
      <p:pic>
        <p:nvPicPr>
          <p:cNvPr id="469" name="Picture 4" descr="Picture 4"/>
          <p:cNvPicPr>
            <a:picLocks noChangeAspect="0"/>
          </p:cNvPicPr>
          <p:nvPr/>
        </p:nvPicPr>
        <p:blipFill>
          <a:blip r:embed="rId3">
            <a:extLst/>
          </a:blip>
          <a:stretch>
            <a:fillRect/>
          </a:stretch>
        </p:blipFill>
        <p:spPr>
          <a:xfrm>
            <a:off x="8545139" y="1920875"/>
            <a:ext cx="5395915" cy="10791826"/>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74" name="The math warned us"/>
          <p:cNvSpPr txBox="1"/>
          <p:nvPr>
            <p:ph type="title"/>
          </p:nvPr>
        </p:nvSpPr>
        <p:spPr>
          <a:prstGeom prst="rect">
            <a:avLst/>
          </a:prstGeom>
        </p:spPr>
        <p:txBody>
          <a:bodyPr/>
          <a:lstStyle/>
          <a:p>
            <a:pPr/>
            <a:r>
              <a:t>The math warned us</a:t>
            </a:r>
          </a:p>
        </p:txBody>
      </p:sp>
      <p:sp>
        <p:nvSpPr>
          <p:cNvPr id="475" name="Equation"/>
          <p:cNvSpPr txBox="1"/>
          <p:nvPr/>
        </p:nvSpPr>
        <p:spPr>
          <a:xfrm>
            <a:off x="6542339" y="3141511"/>
            <a:ext cx="6117938" cy="241206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900" i="1">
                      <a:solidFill>
                        <a:srgbClr val="000000"/>
                      </a:solidFill>
                      <a:latin typeface="Cambria Math" panose="02040503050406030204" pitchFamily="18" charset="0"/>
                    </a:rPr>
                    <m:t>∇</m:t>
                  </m:r>
                  <m:r>
                    <m:rPr>
                      <m:sty m:val="b"/>
                    </m:rPr>
                    <a:rPr xmlns:a="http://schemas.openxmlformats.org/drawingml/2006/main" sz="8900" i="1">
                      <a:solidFill>
                        <a:srgbClr val="000000"/>
                      </a:solidFill>
                      <a:latin typeface="Cambria Math" panose="02040503050406030204" pitchFamily="18" charset="0"/>
                    </a:rPr>
                    <m:t>I</m:t>
                  </m:r>
                  <m:r>
                    <a:rPr xmlns:a="http://schemas.openxmlformats.org/drawingml/2006/main" sz="8900" i="1">
                      <a:solidFill>
                        <a:srgbClr val="000000"/>
                      </a:solidFill>
                      <a:latin typeface="Cambria Math" panose="02040503050406030204" pitchFamily="18" charset="0"/>
                    </a:rPr>
                    <m:t>.</m:t>
                  </m:r>
                  <m:r>
                    <a:rPr xmlns:a="http://schemas.openxmlformats.org/drawingml/2006/main" sz="8900" i="1">
                      <a:solidFill>
                        <a:srgbClr val="000000"/>
                      </a:solidFill>
                      <a:latin typeface="Cambria Math" panose="02040503050406030204" pitchFamily="18" charset="0"/>
                    </a:rPr>
                    <m:t>μ</m:t>
                  </m:r>
                  <m:r>
                    <a:rPr xmlns:a="http://schemas.openxmlformats.org/drawingml/2006/main" sz="8900" i="1">
                      <a:solidFill>
                        <a:srgbClr val="000000"/>
                      </a:solidFill>
                      <a:latin typeface="Cambria Math" panose="02040503050406030204" pitchFamily="18" charset="0"/>
                    </a:rPr>
                    <m:t>=</m:t>
                  </m:r>
                  <m:r>
                    <a:rPr xmlns:a="http://schemas.openxmlformats.org/drawingml/2006/main" sz="8900" i="1">
                      <a:solidFill>
                        <a:srgbClr val="000000"/>
                      </a:solidFill>
                      <a:latin typeface="Cambria Math" panose="02040503050406030204" pitchFamily="18" charset="0"/>
                    </a:rPr>
                    <m:t>-</m:t>
                  </m:r>
                  <m:f>
                    <m:fPr>
                      <m:ctrlPr>
                        <a:rPr xmlns:a="http://schemas.openxmlformats.org/drawingml/2006/main" sz="8900" i="1">
                          <a:solidFill>
                            <a:srgbClr val="000000"/>
                          </a:solidFill>
                          <a:latin typeface="Cambria Math" panose="02040503050406030204" pitchFamily="18" charset="0"/>
                        </a:rPr>
                      </m:ctrlPr>
                      <m:type m:val="bar"/>
                    </m:fPr>
                    <m:num>
                      <m:r>
                        <a:rPr xmlns:a="http://schemas.openxmlformats.org/drawingml/2006/main" sz="8900" i="1">
                          <a:solidFill>
                            <a:srgbClr val="000000"/>
                          </a:solidFill>
                          <a:latin typeface="Cambria Math" panose="02040503050406030204" pitchFamily="18" charset="0"/>
                        </a:rPr>
                        <m:t>δ</m:t>
                      </m:r>
                      <m:r>
                        <a:rPr xmlns:a="http://schemas.openxmlformats.org/drawingml/2006/main" sz="8900" i="1">
                          <a:solidFill>
                            <a:srgbClr val="000000"/>
                          </a:solidFill>
                          <a:latin typeface="Cambria Math" panose="02040503050406030204" pitchFamily="18" charset="0"/>
                        </a:rPr>
                        <m:t>I</m:t>
                      </m:r>
                    </m:num>
                    <m:den>
                      <m:r>
                        <a:rPr xmlns:a="http://schemas.openxmlformats.org/drawingml/2006/main" sz="8900" i="1">
                          <a:solidFill>
                            <a:srgbClr val="000000"/>
                          </a:solidFill>
                          <a:latin typeface="Cambria Math" panose="02040503050406030204" pitchFamily="18" charset="0"/>
                        </a:rPr>
                        <m:t>δ</m:t>
                      </m:r>
                      <m:r>
                        <a:rPr xmlns:a="http://schemas.openxmlformats.org/drawingml/2006/main" sz="8900" i="1">
                          <a:solidFill>
                            <a:srgbClr val="000000"/>
                          </a:solidFill>
                          <a:latin typeface="Cambria Math" panose="02040503050406030204" pitchFamily="18" charset="0"/>
                        </a:rPr>
                        <m:t>t</m:t>
                      </m:r>
                    </m:den>
                  </m:f>
                </m:oMath>
              </m:oMathPara>
            </a14:m>
            <a:endParaRPr sz="8900"/>
          </a:p>
        </p:txBody>
      </p:sp>
      <p:sp>
        <p:nvSpPr>
          <p:cNvPr id="476" name="Line"/>
          <p:cNvSpPr/>
          <p:nvPr/>
        </p:nvSpPr>
        <p:spPr>
          <a:xfrm flipV="1">
            <a:off x="7681904" y="8591596"/>
            <a:ext cx="1" cy="4480470"/>
          </a:xfrm>
          <a:prstGeom prst="line">
            <a:avLst/>
          </a:prstGeom>
          <a:ln w="25400">
            <a:solidFill>
              <a:srgbClr val="000000"/>
            </a:solidFill>
            <a:miter lim="400000"/>
            <a:tailEnd type="triangle"/>
          </a:ln>
        </p:spPr>
        <p:txBody>
          <a:bodyPr lIns="50800" tIns="50800" rIns="50800" bIns="50800" anchor="ctr"/>
          <a:lstStyle/>
          <a:p>
            <a:pPr/>
          </a:p>
        </p:txBody>
      </p:sp>
      <p:sp>
        <p:nvSpPr>
          <p:cNvPr id="477" name="Line"/>
          <p:cNvSpPr/>
          <p:nvPr/>
        </p:nvSpPr>
        <p:spPr>
          <a:xfrm>
            <a:off x="5906230" y="11393482"/>
            <a:ext cx="5391402" cy="1"/>
          </a:xfrm>
          <a:prstGeom prst="line">
            <a:avLst/>
          </a:prstGeom>
          <a:ln w="25400">
            <a:solidFill>
              <a:srgbClr val="000000"/>
            </a:solidFill>
            <a:miter lim="400000"/>
            <a:tailEnd type="triangle"/>
          </a:ln>
        </p:spPr>
        <p:txBody>
          <a:bodyPr lIns="50800" tIns="50800" rIns="50800" bIns="50800" anchor="ctr"/>
          <a:lstStyle/>
          <a:p>
            <a:pPr/>
          </a:p>
        </p:txBody>
      </p:sp>
      <p:sp>
        <p:nvSpPr>
          <p:cNvPr id="478" name="Equation"/>
          <p:cNvSpPr txBox="1"/>
          <p:nvPr/>
        </p:nvSpPr>
        <p:spPr>
          <a:xfrm>
            <a:off x="10893771" y="8194522"/>
            <a:ext cx="1236047" cy="77764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900" i="1">
                      <a:solidFill>
                        <a:srgbClr val="000000"/>
                      </a:solidFill>
                      <a:latin typeface="Cambria Math" panose="02040503050406030204" pitchFamily="18" charset="0"/>
                    </a:rPr>
                    <m:t>∇</m:t>
                  </m:r>
                  <m:r>
                    <m:rPr>
                      <m:sty m:val="b"/>
                    </m:rPr>
                    <a:rPr xmlns:a="http://schemas.openxmlformats.org/drawingml/2006/main" sz="8900" i="1">
                      <a:solidFill>
                        <a:srgbClr val="000000"/>
                      </a:solidFill>
                      <a:latin typeface="Cambria Math" panose="02040503050406030204" pitchFamily="18" charset="0"/>
                    </a:rPr>
                    <m:t>I</m:t>
                  </m:r>
                </m:oMath>
              </m:oMathPara>
            </a14:m>
            <a:endParaRPr sz="8900"/>
          </a:p>
        </p:txBody>
      </p:sp>
      <p:sp>
        <p:nvSpPr>
          <p:cNvPr id="479" name="Line"/>
          <p:cNvSpPr/>
          <p:nvPr/>
        </p:nvSpPr>
        <p:spPr>
          <a:xfrm flipV="1">
            <a:off x="7656071" y="8756569"/>
            <a:ext cx="3412069" cy="2692118"/>
          </a:xfrm>
          <a:prstGeom prst="line">
            <a:avLst/>
          </a:prstGeom>
          <a:ln w="762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82" name="The math warned us"/>
          <p:cNvSpPr txBox="1"/>
          <p:nvPr>
            <p:ph type="title"/>
          </p:nvPr>
        </p:nvSpPr>
        <p:spPr>
          <a:prstGeom prst="rect">
            <a:avLst/>
          </a:prstGeom>
        </p:spPr>
        <p:txBody>
          <a:bodyPr/>
          <a:lstStyle/>
          <a:p>
            <a:pPr/>
            <a:r>
              <a:t>The math warned us</a:t>
            </a:r>
          </a:p>
        </p:txBody>
      </p:sp>
      <p:sp>
        <p:nvSpPr>
          <p:cNvPr id="483" name="Equation"/>
          <p:cNvSpPr txBox="1"/>
          <p:nvPr/>
        </p:nvSpPr>
        <p:spPr>
          <a:xfrm>
            <a:off x="6542339" y="3141511"/>
            <a:ext cx="6117938" cy="241206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900" i="1">
                      <a:solidFill>
                        <a:srgbClr val="000000"/>
                      </a:solidFill>
                      <a:latin typeface="Cambria Math" panose="02040503050406030204" pitchFamily="18" charset="0"/>
                    </a:rPr>
                    <m:t>∇</m:t>
                  </m:r>
                  <m:r>
                    <m:rPr>
                      <m:sty m:val="b"/>
                    </m:rPr>
                    <a:rPr xmlns:a="http://schemas.openxmlformats.org/drawingml/2006/main" sz="8900" i="1">
                      <a:solidFill>
                        <a:srgbClr val="000000"/>
                      </a:solidFill>
                      <a:latin typeface="Cambria Math" panose="02040503050406030204" pitchFamily="18" charset="0"/>
                    </a:rPr>
                    <m:t>I</m:t>
                  </m:r>
                  <m:r>
                    <a:rPr xmlns:a="http://schemas.openxmlformats.org/drawingml/2006/main" sz="8900" i="1">
                      <a:solidFill>
                        <a:srgbClr val="000000"/>
                      </a:solidFill>
                      <a:latin typeface="Cambria Math" panose="02040503050406030204" pitchFamily="18" charset="0"/>
                    </a:rPr>
                    <m:t>.</m:t>
                  </m:r>
                  <m:r>
                    <a:rPr xmlns:a="http://schemas.openxmlformats.org/drawingml/2006/main" sz="8900" i="1">
                      <a:solidFill>
                        <a:srgbClr val="000000"/>
                      </a:solidFill>
                      <a:latin typeface="Cambria Math" panose="02040503050406030204" pitchFamily="18" charset="0"/>
                    </a:rPr>
                    <m:t>μ</m:t>
                  </m:r>
                  <m:r>
                    <a:rPr xmlns:a="http://schemas.openxmlformats.org/drawingml/2006/main" sz="8900" i="1">
                      <a:solidFill>
                        <a:srgbClr val="000000"/>
                      </a:solidFill>
                      <a:latin typeface="Cambria Math" panose="02040503050406030204" pitchFamily="18" charset="0"/>
                    </a:rPr>
                    <m:t>=</m:t>
                  </m:r>
                  <m:r>
                    <a:rPr xmlns:a="http://schemas.openxmlformats.org/drawingml/2006/main" sz="8900" i="1">
                      <a:solidFill>
                        <a:srgbClr val="000000"/>
                      </a:solidFill>
                      <a:latin typeface="Cambria Math" panose="02040503050406030204" pitchFamily="18" charset="0"/>
                    </a:rPr>
                    <m:t>-</m:t>
                  </m:r>
                  <m:f>
                    <m:fPr>
                      <m:ctrlPr>
                        <a:rPr xmlns:a="http://schemas.openxmlformats.org/drawingml/2006/main" sz="8900" i="1">
                          <a:solidFill>
                            <a:srgbClr val="000000"/>
                          </a:solidFill>
                          <a:latin typeface="Cambria Math" panose="02040503050406030204" pitchFamily="18" charset="0"/>
                        </a:rPr>
                      </m:ctrlPr>
                      <m:type m:val="bar"/>
                    </m:fPr>
                    <m:num>
                      <m:r>
                        <a:rPr xmlns:a="http://schemas.openxmlformats.org/drawingml/2006/main" sz="8900" i="1">
                          <a:solidFill>
                            <a:srgbClr val="000000"/>
                          </a:solidFill>
                          <a:latin typeface="Cambria Math" panose="02040503050406030204" pitchFamily="18" charset="0"/>
                        </a:rPr>
                        <m:t>δ</m:t>
                      </m:r>
                      <m:r>
                        <a:rPr xmlns:a="http://schemas.openxmlformats.org/drawingml/2006/main" sz="8900" i="1">
                          <a:solidFill>
                            <a:srgbClr val="000000"/>
                          </a:solidFill>
                          <a:latin typeface="Cambria Math" panose="02040503050406030204" pitchFamily="18" charset="0"/>
                        </a:rPr>
                        <m:t>I</m:t>
                      </m:r>
                    </m:num>
                    <m:den>
                      <m:r>
                        <a:rPr xmlns:a="http://schemas.openxmlformats.org/drawingml/2006/main" sz="8900" i="1">
                          <a:solidFill>
                            <a:srgbClr val="000000"/>
                          </a:solidFill>
                          <a:latin typeface="Cambria Math" panose="02040503050406030204" pitchFamily="18" charset="0"/>
                        </a:rPr>
                        <m:t>δ</m:t>
                      </m:r>
                      <m:r>
                        <a:rPr xmlns:a="http://schemas.openxmlformats.org/drawingml/2006/main" sz="8900" i="1">
                          <a:solidFill>
                            <a:srgbClr val="000000"/>
                          </a:solidFill>
                          <a:latin typeface="Cambria Math" panose="02040503050406030204" pitchFamily="18" charset="0"/>
                        </a:rPr>
                        <m:t>t</m:t>
                      </m:r>
                    </m:den>
                  </m:f>
                </m:oMath>
              </m:oMathPara>
            </a14:m>
            <a:endParaRPr sz="8900"/>
          </a:p>
        </p:txBody>
      </p:sp>
      <p:sp>
        <p:nvSpPr>
          <p:cNvPr id="484" name="Line"/>
          <p:cNvSpPr/>
          <p:nvPr/>
        </p:nvSpPr>
        <p:spPr>
          <a:xfrm flipV="1">
            <a:off x="7681904" y="8591596"/>
            <a:ext cx="1" cy="4480470"/>
          </a:xfrm>
          <a:prstGeom prst="line">
            <a:avLst/>
          </a:prstGeom>
          <a:ln w="25400">
            <a:solidFill>
              <a:srgbClr val="000000"/>
            </a:solidFill>
            <a:miter lim="400000"/>
            <a:tailEnd type="triangle"/>
          </a:ln>
        </p:spPr>
        <p:txBody>
          <a:bodyPr lIns="50800" tIns="50800" rIns="50800" bIns="50800" anchor="ctr"/>
          <a:lstStyle/>
          <a:p>
            <a:pPr/>
          </a:p>
        </p:txBody>
      </p:sp>
      <p:sp>
        <p:nvSpPr>
          <p:cNvPr id="485" name="Line"/>
          <p:cNvSpPr/>
          <p:nvPr/>
        </p:nvSpPr>
        <p:spPr>
          <a:xfrm>
            <a:off x="5906230" y="11393482"/>
            <a:ext cx="5391402" cy="1"/>
          </a:xfrm>
          <a:prstGeom prst="line">
            <a:avLst/>
          </a:prstGeom>
          <a:ln w="25400">
            <a:solidFill>
              <a:srgbClr val="000000"/>
            </a:solidFill>
            <a:miter lim="400000"/>
            <a:tailEnd type="triangle"/>
          </a:ln>
        </p:spPr>
        <p:txBody>
          <a:bodyPr lIns="50800" tIns="50800" rIns="50800" bIns="50800" anchor="ctr"/>
          <a:lstStyle/>
          <a:p>
            <a:pPr/>
          </a:p>
        </p:txBody>
      </p:sp>
      <p:sp>
        <p:nvSpPr>
          <p:cNvPr id="486" name="Equation"/>
          <p:cNvSpPr txBox="1"/>
          <p:nvPr/>
        </p:nvSpPr>
        <p:spPr>
          <a:xfrm>
            <a:off x="10893771" y="8194522"/>
            <a:ext cx="1236047" cy="77764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900" i="1">
                      <a:solidFill>
                        <a:srgbClr val="000000"/>
                      </a:solidFill>
                      <a:latin typeface="Cambria Math" panose="02040503050406030204" pitchFamily="18" charset="0"/>
                    </a:rPr>
                    <m:t>∇</m:t>
                  </m:r>
                  <m:r>
                    <m:rPr>
                      <m:sty m:val="b"/>
                    </m:rPr>
                    <a:rPr xmlns:a="http://schemas.openxmlformats.org/drawingml/2006/main" sz="8900" i="1">
                      <a:solidFill>
                        <a:srgbClr val="000000"/>
                      </a:solidFill>
                      <a:latin typeface="Cambria Math" panose="02040503050406030204" pitchFamily="18" charset="0"/>
                    </a:rPr>
                    <m:t>I</m:t>
                  </m:r>
                </m:oMath>
              </m:oMathPara>
            </a14:m>
            <a:endParaRPr sz="8900"/>
          </a:p>
        </p:txBody>
      </p:sp>
      <p:sp>
        <p:nvSpPr>
          <p:cNvPr id="487" name="Line"/>
          <p:cNvSpPr/>
          <p:nvPr/>
        </p:nvSpPr>
        <p:spPr>
          <a:xfrm flipV="1">
            <a:off x="7656071" y="8756569"/>
            <a:ext cx="3412069" cy="2692118"/>
          </a:xfrm>
          <a:prstGeom prst="line">
            <a:avLst/>
          </a:prstGeom>
          <a:ln w="76200">
            <a:solidFill>
              <a:srgbClr val="000000"/>
            </a:solidFill>
            <a:miter lim="400000"/>
            <a:tailEnd type="triangle"/>
          </a:ln>
        </p:spPr>
        <p:txBody>
          <a:bodyPr lIns="50800" tIns="50800" rIns="50800" bIns="50800" anchor="ctr"/>
          <a:lstStyle/>
          <a:p>
            <a:pPr/>
          </a:p>
        </p:txBody>
      </p:sp>
      <p:sp>
        <p:nvSpPr>
          <p:cNvPr id="488" name="Line"/>
          <p:cNvSpPr/>
          <p:nvPr/>
        </p:nvSpPr>
        <p:spPr>
          <a:xfrm>
            <a:off x="7966931" y="8201391"/>
            <a:ext cx="3268755" cy="4247063"/>
          </a:xfrm>
          <a:prstGeom prst="line">
            <a:avLst/>
          </a:prstGeom>
          <a:ln w="25400">
            <a:solidFill>
              <a:srgbClr val="000000"/>
            </a:solidFill>
            <a:prstDash val="sysDot"/>
            <a:miter lim="400000"/>
          </a:ln>
        </p:spPr>
        <p:txBody>
          <a:bodyPr lIns="50800" tIns="50800" rIns="50800" bIns="50800" anchor="ctr"/>
          <a:lstStyle/>
          <a:p>
            <a:pPr/>
          </a:p>
        </p:txBody>
      </p:sp>
      <p:sp>
        <p:nvSpPr>
          <p:cNvPr id="489" name="Line"/>
          <p:cNvSpPr/>
          <p:nvPr/>
        </p:nvSpPr>
        <p:spPr>
          <a:xfrm flipV="1">
            <a:off x="7720210" y="10980798"/>
            <a:ext cx="2501244" cy="396631"/>
          </a:xfrm>
          <a:prstGeom prst="line">
            <a:avLst/>
          </a:prstGeom>
          <a:ln w="76200">
            <a:solidFill>
              <a:schemeClr val="accent5">
                <a:lumOff val="-29866"/>
              </a:schemeClr>
            </a:solidFill>
            <a:custDash>
              <a:ds d="200000" sp="200000"/>
            </a:custDash>
            <a:miter lim="400000"/>
            <a:tailEnd type="triangle"/>
          </a:ln>
        </p:spPr>
        <p:txBody>
          <a:bodyPr lIns="50800" tIns="50800" rIns="50800" bIns="50800" anchor="ctr"/>
          <a:lstStyle/>
          <a:p>
            <a:pPr/>
          </a:p>
        </p:txBody>
      </p:sp>
      <p:sp>
        <p:nvSpPr>
          <p:cNvPr id="490" name="Line"/>
          <p:cNvSpPr/>
          <p:nvPr/>
        </p:nvSpPr>
        <p:spPr>
          <a:xfrm flipV="1">
            <a:off x="7704174" y="8614206"/>
            <a:ext cx="522354" cy="2763223"/>
          </a:xfrm>
          <a:prstGeom prst="line">
            <a:avLst/>
          </a:prstGeom>
          <a:ln w="76200">
            <a:solidFill>
              <a:schemeClr val="accent5">
                <a:lumOff val="-29866"/>
              </a:schemeClr>
            </a:solidFill>
            <a:custDash>
              <a:ds d="200000" sp="200000"/>
            </a:custDash>
            <a:miter lim="400000"/>
            <a:tailEnd type="triangle"/>
          </a:ln>
        </p:spPr>
        <p:txBody>
          <a:bodyPr lIns="50800" tIns="50800" rIns="50800" bIns="50800" anchor="ctr"/>
          <a:lstStyle/>
          <a:p>
            <a:pPr/>
          </a:p>
        </p:txBody>
      </p:sp>
      <p:sp>
        <p:nvSpPr>
          <p:cNvPr id="491" name="Line"/>
          <p:cNvSpPr/>
          <p:nvPr/>
        </p:nvSpPr>
        <p:spPr>
          <a:xfrm flipV="1">
            <a:off x="7675097" y="10140245"/>
            <a:ext cx="1878507" cy="1354281"/>
          </a:xfrm>
          <a:prstGeom prst="line">
            <a:avLst/>
          </a:prstGeom>
          <a:ln w="76200">
            <a:solidFill>
              <a:schemeClr val="accent5">
                <a:lumOff val="-29866"/>
              </a:schemeClr>
            </a:solidFill>
            <a:custDash>
              <a:ds d="200000" sp="200000"/>
            </a:custDash>
            <a:miter lim="400000"/>
            <a:tailEnd type="triangle"/>
          </a:ln>
        </p:spPr>
        <p:txBody>
          <a:bodyPr lIns="50800" tIns="50800" rIns="50800" bIns="50800" anchor="ctr"/>
          <a:lstStyle/>
          <a:p>
            <a:pPr/>
          </a:p>
        </p:txBody>
      </p:sp>
      <p:sp>
        <p:nvSpPr>
          <p:cNvPr id="492" name="Equation"/>
          <p:cNvSpPr txBox="1"/>
          <p:nvPr/>
        </p:nvSpPr>
        <p:spPr>
          <a:xfrm>
            <a:off x="8337489" y="7433933"/>
            <a:ext cx="1259281" cy="99579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900" i="1">
                      <a:solidFill>
                        <a:srgbClr val="B41700"/>
                      </a:solidFill>
                      <a:latin typeface="Cambria Math" panose="02040503050406030204" pitchFamily="18" charset="0"/>
                    </a:rPr>
                    <m:t>μ</m:t>
                  </m:r>
                  <m:r>
                    <a:rPr xmlns:a="http://schemas.openxmlformats.org/drawingml/2006/main" sz="8900" i="1">
                      <a:solidFill>
                        <a:srgbClr val="B41700"/>
                      </a:solidFill>
                      <a:latin typeface="Cambria Math" panose="02040503050406030204" pitchFamily="18" charset="0"/>
                    </a:rPr>
                    <m:t>?</m:t>
                  </m:r>
                </m:oMath>
              </m:oMathPara>
            </a14:m>
            <a:endParaRPr sz="8900">
              <a:solidFill>
                <a:srgbClr val="B51700"/>
              </a:solidFill>
            </a:endParaRPr>
          </a:p>
        </p:txBody>
      </p:sp>
      <p:sp>
        <p:nvSpPr>
          <p:cNvPr id="493" name="Equation"/>
          <p:cNvSpPr txBox="1"/>
          <p:nvPr/>
        </p:nvSpPr>
        <p:spPr>
          <a:xfrm>
            <a:off x="8971667" y="8843059"/>
            <a:ext cx="1259281" cy="99579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900" i="1">
                      <a:solidFill>
                        <a:srgbClr val="B41700"/>
                      </a:solidFill>
                      <a:latin typeface="Cambria Math" panose="02040503050406030204" pitchFamily="18" charset="0"/>
                    </a:rPr>
                    <m:t>μ</m:t>
                  </m:r>
                  <m:r>
                    <a:rPr xmlns:a="http://schemas.openxmlformats.org/drawingml/2006/main" sz="8900" i="1">
                      <a:solidFill>
                        <a:srgbClr val="B41700"/>
                      </a:solidFill>
                      <a:latin typeface="Cambria Math" panose="02040503050406030204" pitchFamily="18" charset="0"/>
                    </a:rPr>
                    <m:t>?</m:t>
                  </m:r>
                </m:oMath>
              </m:oMathPara>
            </a14:m>
            <a:endParaRPr sz="8900">
              <a:solidFill>
                <a:srgbClr val="B51700"/>
              </a:solidFill>
            </a:endParaRPr>
          </a:p>
        </p:txBody>
      </p:sp>
      <p:sp>
        <p:nvSpPr>
          <p:cNvPr id="494" name="Equation"/>
          <p:cNvSpPr txBox="1"/>
          <p:nvPr/>
        </p:nvSpPr>
        <p:spPr>
          <a:xfrm>
            <a:off x="10273577" y="10648640"/>
            <a:ext cx="1259281" cy="99579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900" i="1">
                      <a:solidFill>
                        <a:srgbClr val="B41700"/>
                      </a:solidFill>
                      <a:latin typeface="Cambria Math" panose="02040503050406030204" pitchFamily="18" charset="0"/>
                    </a:rPr>
                    <m:t>μ</m:t>
                  </m:r>
                  <m:r>
                    <a:rPr xmlns:a="http://schemas.openxmlformats.org/drawingml/2006/main" sz="8900" i="1">
                      <a:solidFill>
                        <a:srgbClr val="B41700"/>
                      </a:solidFill>
                      <a:latin typeface="Cambria Math" panose="02040503050406030204" pitchFamily="18" charset="0"/>
                    </a:rPr>
                    <m:t>?</m:t>
                  </m:r>
                </m:oMath>
              </m:oMathPara>
            </a14:m>
            <a:endParaRPr sz="8900">
              <a:solidFill>
                <a:srgbClr val="B51700"/>
              </a:solidFill>
            </a:endParaRPr>
          </a:p>
        </p:txBody>
      </p:sp>
      <p:sp>
        <p:nvSpPr>
          <p:cNvPr id="495" name="Equation"/>
          <p:cNvSpPr txBox="1"/>
          <p:nvPr/>
        </p:nvSpPr>
        <p:spPr>
          <a:xfrm>
            <a:off x="3259456" y="7225456"/>
            <a:ext cx="3147128" cy="141274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4800" i="1">
                      <a:solidFill>
                        <a:srgbClr val="000000"/>
                      </a:solidFill>
                      <a:latin typeface="Cambria Math" panose="02040503050406030204" pitchFamily="18" charset="0"/>
                    </a:rPr>
                    <m:t>-</m:t>
                  </m:r>
                  <m:f>
                    <m:fPr>
                      <m:ctrlPr>
                        <a:rPr xmlns:a="http://schemas.openxmlformats.org/drawingml/2006/main" sz="4800" i="1">
                          <a:solidFill>
                            <a:srgbClr val="000000"/>
                          </a:solidFill>
                          <a:latin typeface="Cambria Math" panose="02040503050406030204" pitchFamily="18" charset="0"/>
                        </a:rPr>
                      </m:ctrlPr>
                      <m:type m:val="bar"/>
                    </m:fPr>
                    <m:num>
                      <m:r>
                        <a:rPr xmlns:a="http://schemas.openxmlformats.org/drawingml/2006/main" sz="4800" i="1">
                          <a:solidFill>
                            <a:srgbClr val="000000"/>
                          </a:solidFill>
                          <a:latin typeface="Cambria Math" panose="02040503050406030204" pitchFamily="18" charset="0"/>
                        </a:rPr>
                        <m:t>1</m:t>
                      </m:r>
                    </m:num>
                    <m:den>
                      <m:r>
                        <a:rPr xmlns:a="http://schemas.openxmlformats.org/drawingml/2006/main" sz="4800" i="1">
                          <a:solidFill>
                            <a:srgbClr val="000000"/>
                          </a:solidFill>
                          <a:latin typeface="Cambria Math" panose="02040503050406030204" pitchFamily="18" charset="0"/>
                        </a:rPr>
                        <m:t>|</m:t>
                      </m:r>
                      <m:r>
                        <a:rPr xmlns:a="http://schemas.openxmlformats.org/drawingml/2006/main" sz="4800" i="1">
                          <a:solidFill>
                            <a:srgbClr val="000000"/>
                          </a:solidFill>
                          <a:latin typeface="Cambria Math" panose="02040503050406030204" pitchFamily="18" charset="0"/>
                        </a:rPr>
                        <m:t>|</m:t>
                      </m:r>
                      <m:r>
                        <a:rPr xmlns:a="http://schemas.openxmlformats.org/drawingml/2006/main" sz="4800" i="1">
                          <a:solidFill>
                            <a:srgbClr val="000000"/>
                          </a:solidFill>
                          <a:latin typeface="Cambria Math" panose="02040503050406030204" pitchFamily="18" charset="0"/>
                        </a:rPr>
                        <m:t>∇</m:t>
                      </m:r>
                      <m:r>
                        <m:rPr>
                          <m:sty m:val="b"/>
                        </m:rPr>
                        <a:rPr xmlns:a="http://schemas.openxmlformats.org/drawingml/2006/main" sz="4800" i="1">
                          <a:solidFill>
                            <a:srgbClr val="000000"/>
                          </a:solidFill>
                          <a:latin typeface="Cambria Math" panose="02040503050406030204" pitchFamily="18" charset="0"/>
                        </a:rPr>
                        <m:t>I</m:t>
                      </m:r>
                      <m:r>
                        <a:rPr xmlns:a="http://schemas.openxmlformats.org/drawingml/2006/main" sz="4800" i="1">
                          <a:solidFill>
                            <a:srgbClr val="000000"/>
                          </a:solidFill>
                          <a:latin typeface="Cambria Math" panose="02040503050406030204" pitchFamily="18" charset="0"/>
                        </a:rPr>
                        <m:t>|</m:t>
                      </m:r>
                      <m:r>
                        <a:rPr xmlns:a="http://schemas.openxmlformats.org/drawingml/2006/main" sz="4800" i="1">
                          <a:solidFill>
                            <a:srgbClr val="000000"/>
                          </a:solidFill>
                          <a:latin typeface="Cambria Math" panose="02040503050406030204" pitchFamily="18" charset="0"/>
                        </a:rPr>
                        <m:t>|</m:t>
                      </m:r>
                    </m:den>
                  </m:f>
                  <m:f>
                    <m:fPr>
                      <m:ctrlPr>
                        <a:rPr xmlns:a="http://schemas.openxmlformats.org/drawingml/2006/main" sz="4800" i="1">
                          <a:solidFill>
                            <a:srgbClr val="000000"/>
                          </a:solidFill>
                          <a:latin typeface="Cambria Math" panose="02040503050406030204" pitchFamily="18" charset="0"/>
                        </a:rPr>
                      </m:ctrlPr>
                      <m:type m:val="bar"/>
                    </m:fPr>
                    <m:num>
                      <m:r>
                        <a:rPr xmlns:a="http://schemas.openxmlformats.org/drawingml/2006/main" sz="4800" i="1">
                          <a:solidFill>
                            <a:srgbClr val="000000"/>
                          </a:solidFill>
                          <a:latin typeface="Cambria Math" panose="02040503050406030204" pitchFamily="18" charset="0"/>
                        </a:rPr>
                        <m:t>δ</m:t>
                      </m:r>
                      <m:r>
                        <a:rPr xmlns:a="http://schemas.openxmlformats.org/drawingml/2006/main" sz="4800" i="1">
                          <a:solidFill>
                            <a:srgbClr val="000000"/>
                          </a:solidFill>
                          <a:latin typeface="Cambria Math" panose="02040503050406030204" pitchFamily="18" charset="0"/>
                        </a:rPr>
                        <m:t>I</m:t>
                      </m:r>
                    </m:num>
                    <m:den>
                      <m:r>
                        <a:rPr xmlns:a="http://schemas.openxmlformats.org/drawingml/2006/main" sz="4800" i="1">
                          <a:solidFill>
                            <a:srgbClr val="000000"/>
                          </a:solidFill>
                          <a:latin typeface="Cambria Math" panose="02040503050406030204" pitchFamily="18" charset="0"/>
                        </a:rPr>
                        <m:t>δ</m:t>
                      </m:r>
                      <m:r>
                        <a:rPr xmlns:a="http://schemas.openxmlformats.org/drawingml/2006/main" sz="4800" i="1">
                          <a:solidFill>
                            <a:srgbClr val="000000"/>
                          </a:solidFill>
                          <a:latin typeface="Cambria Math" panose="02040503050406030204" pitchFamily="18" charset="0"/>
                        </a:rPr>
                        <m:t>t</m:t>
                      </m:r>
                    </m:den>
                  </m:f>
                </m:oMath>
              </m:oMathPara>
            </a14:m>
            <a:endParaRPr sz="4800"/>
          </a:p>
        </p:txBody>
      </p:sp>
      <p:sp>
        <p:nvSpPr>
          <p:cNvPr id="496" name="Line"/>
          <p:cNvSpPr/>
          <p:nvPr/>
        </p:nvSpPr>
        <p:spPr>
          <a:xfrm flipH="1">
            <a:off x="6113103" y="8076968"/>
            <a:ext cx="1631798" cy="1252789"/>
          </a:xfrm>
          <a:prstGeom prst="line">
            <a:avLst/>
          </a:prstGeom>
          <a:ln w="25400">
            <a:solidFill>
              <a:srgbClr val="000000"/>
            </a:solidFill>
            <a:prstDash val="sysDot"/>
            <a:miter lim="400000"/>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8" name="Title 1"/>
          <p:cNvSpPr txBox="1"/>
          <p:nvPr>
            <p:ph type="title"/>
          </p:nvPr>
        </p:nvSpPr>
        <p:spPr>
          <a:prstGeom prst="rect">
            <a:avLst/>
          </a:prstGeom>
        </p:spPr>
        <p:txBody>
          <a:bodyPr/>
          <a:lstStyle/>
          <a:p>
            <a:pPr/>
            <a:r>
              <a:t>Optical Flow – The Beginnings </a:t>
            </a:r>
          </a:p>
        </p:txBody>
      </p:sp>
      <p:pic>
        <p:nvPicPr>
          <p:cNvPr id="499" name="Content Placeholder 8" descr="Content Placeholder 8"/>
          <p:cNvPicPr>
            <a:picLocks noChangeAspect="1"/>
          </p:cNvPicPr>
          <p:nvPr/>
        </p:nvPicPr>
        <p:blipFill>
          <a:blip r:embed="rId2">
            <a:extLst/>
          </a:blip>
          <a:stretch>
            <a:fillRect/>
          </a:stretch>
        </p:blipFill>
        <p:spPr>
          <a:xfrm>
            <a:off x="7057677" y="3998929"/>
            <a:ext cx="9883657" cy="7156025"/>
          </a:xfrm>
          <a:prstGeom prst="rect">
            <a:avLst/>
          </a:prstGeom>
          <a:ln w="12700">
            <a:miter lim="400000"/>
          </a:ln>
        </p:spPr>
      </p:pic>
      <p:sp>
        <p:nvSpPr>
          <p:cNvPr id="500" name="TextBox 11"/>
          <p:cNvSpPr txBox="1"/>
          <p:nvPr/>
        </p:nvSpPr>
        <p:spPr>
          <a:xfrm>
            <a:off x="7149120" y="11495507"/>
            <a:ext cx="9700775"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400">
                <a:latin typeface="Lexend"/>
                <a:ea typeface="Lexend"/>
                <a:cs typeface="Lexend"/>
                <a:sym typeface="Lexend"/>
              </a:defRPr>
            </a:lvl1pPr>
          </a:lstStyle>
          <a:p>
            <a:pPr/>
            <a:r>
              <a:t>Raw estimate</a:t>
            </a:r>
          </a:p>
        </p:txBody>
      </p:sp>
      <p:sp>
        <p:nvSpPr>
          <p:cNvPr id="501" name="Rectangle 10"/>
          <p:cNvSpPr txBox="1"/>
          <p:nvPr/>
        </p:nvSpPr>
        <p:spPr>
          <a:xfrm rot="16200000">
            <a:off x="3773099" y="8099533"/>
            <a:ext cx="5440017"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914400">
              <a:spcBef>
                <a:spcPts val="0"/>
              </a:spcBef>
              <a:defRPr sz="4000">
                <a:latin typeface="Helvetica"/>
                <a:ea typeface="Helvetica"/>
                <a:cs typeface="Helvetica"/>
                <a:sym typeface="Helvetica"/>
              </a:defRPr>
            </a:lvl1pPr>
          </a:lstStyle>
          <a:p>
            <a:pPr/>
            <a:r>
              <a:t>[Horn &amp; Schunck AI’81]</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3" name="Title 1"/>
          <p:cNvSpPr txBox="1"/>
          <p:nvPr>
            <p:ph type="title"/>
          </p:nvPr>
        </p:nvSpPr>
        <p:spPr>
          <a:prstGeom prst="rect">
            <a:avLst/>
          </a:prstGeom>
        </p:spPr>
        <p:txBody>
          <a:bodyPr/>
          <a:lstStyle/>
          <a:p>
            <a:pPr/>
            <a:r>
              <a:t>Optical Flow – The Beginnings </a:t>
            </a:r>
          </a:p>
        </p:txBody>
      </p:sp>
      <p:pic>
        <p:nvPicPr>
          <p:cNvPr id="504" name="Content Placeholder 8" descr="Content Placeholder 8"/>
          <p:cNvPicPr>
            <a:picLocks noChangeAspect="1"/>
          </p:cNvPicPr>
          <p:nvPr/>
        </p:nvPicPr>
        <p:blipFill>
          <a:blip r:embed="rId2">
            <a:extLst/>
          </a:blip>
          <a:stretch>
            <a:fillRect/>
          </a:stretch>
        </p:blipFill>
        <p:spPr>
          <a:xfrm>
            <a:off x="2614995" y="3998929"/>
            <a:ext cx="9883656" cy="7156025"/>
          </a:xfrm>
          <a:prstGeom prst="rect">
            <a:avLst/>
          </a:prstGeom>
          <a:ln w="12700">
            <a:miter lim="400000"/>
          </a:ln>
        </p:spPr>
      </p:pic>
      <p:sp>
        <p:nvSpPr>
          <p:cNvPr id="505" name="TextBox 11"/>
          <p:cNvSpPr txBox="1"/>
          <p:nvPr/>
        </p:nvSpPr>
        <p:spPr>
          <a:xfrm>
            <a:off x="2706437" y="11495507"/>
            <a:ext cx="970077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400">
                <a:latin typeface="Lexend"/>
                <a:ea typeface="Lexend"/>
                <a:cs typeface="Lexend"/>
                <a:sym typeface="Lexend"/>
              </a:defRPr>
            </a:lvl1pPr>
          </a:lstStyle>
          <a:p>
            <a:pPr/>
            <a:r>
              <a:t>Raw estimate</a:t>
            </a:r>
          </a:p>
        </p:txBody>
      </p:sp>
      <p:sp>
        <p:nvSpPr>
          <p:cNvPr id="506" name="Rectangle 10"/>
          <p:cNvSpPr txBox="1"/>
          <p:nvPr/>
        </p:nvSpPr>
        <p:spPr>
          <a:xfrm rot="16200000">
            <a:off x="-669583" y="8099533"/>
            <a:ext cx="5440016"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914400">
              <a:spcBef>
                <a:spcPts val="0"/>
              </a:spcBef>
              <a:defRPr sz="4000">
                <a:latin typeface="Helvetica"/>
                <a:ea typeface="Helvetica"/>
                <a:cs typeface="Helvetica"/>
                <a:sym typeface="Helvetica"/>
              </a:defRPr>
            </a:lvl1pPr>
          </a:lstStyle>
          <a:p>
            <a:pPr/>
            <a:r>
              <a:t>[Horn &amp; Schunck AI’81]</a:t>
            </a:r>
          </a:p>
        </p:txBody>
      </p:sp>
      <p:sp>
        <p:nvSpPr>
          <p:cNvPr id="507" name="TextBox 12"/>
          <p:cNvSpPr txBox="1"/>
          <p:nvPr/>
        </p:nvSpPr>
        <p:spPr>
          <a:xfrm>
            <a:off x="15378864" y="9696088"/>
            <a:ext cx="6578775" cy="9017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914400">
              <a:spcBef>
                <a:spcPts val="0"/>
              </a:spcBef>
              <a:defRPr sz="4600">
                <a:latin typeface="Helvetica"/>
                <a:ea typeface="Helvetica"/>
                <a:cs typeface="Helvetica"/>
                <a:sym typeface="Helvetica"/>
              </a:defRPr>
            </a:lvl1pPr>
          </a:lstStyle>
          <a:p>
            <a:pPr/>
            <a:r>
              <a:t>Prior term (Smoothness)</a:t>
            </a:r>
          </a:p>
        </p:txBody>
      </p:sp>
      <p:sp>
        <p:nvSpPr>
          <p:cNvPr id="508" name="Straight Arrow Connector 14"/>
          <p:cNvSpPr/>
          <p:nvPr/>
        </p:nvSpPr>
        <p:spPr>
          <a:xfrm flipH="1" flipV="1">
            <a:off x="18678606" y="8927990"/>
            <a:ext cx="6" cy="768103"/>
          </a:xfrm>
          <a:prstGeom prst="line">
            <a:avLst/>
          </a:prstGeom>
          <a:ln w="50800">
            <a:solidFill>
              <a:srgbClr val="000000"/>
            </a:solidFill>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pic>
        <p:nvPicPr>
          <p:cNvPr id="509" name="Picture 19" descr="Picture 19"/>
          <p:cNvPicPr>
            <a:picLocks noChangeAspect="1"/>
          </p:cNvPicPr>
          <p:nvPr/>
        </p:nvPicPr>
        <p:blipFill>
          <a:blip r:embed="rId3">
            <a:extLst/>
          </a:blip>
          <a:stretch>
            <a:fillRect/>
          </a:stretch>
        </p:blipFill>
        <p:spPr>
          <a:xfrm>
            <a:off x="17173463" y="5399923"/>
            <a:ext cx="3044383" cy="3044383"/>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1" name="TextBox 8"/>
          <p:cNvSpPr txBox="1"/>
          <p:nvPr/>
        </p:nvSpPr>
        <p:spPr>
          <a:xfrm>
            <a:off x="2373833" y="3582728"/>
            <a:ext cx="17293135" cy="28829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1016000">
              <a:spcBef>
                <a:spcPts val="0"/>
              </a:spcBef>
              <a:defRPr sz="17600">
                <a:latin typeface="Helvetica"/>
                <a:ea typeface="Helvetica"/>
                <a:cs typeface="Helvetica"/>
                <a:sym typeface="Helvetica"/>
              </a:defRPr>
            </a:lvl1pPr>
          </a:lstStyle>
          <a:p>
            <a:pPr/>
            <a:r>
              <a:t>(               ) +       </a:t>
            </a:r>
          </a:p>
        </p:txBody>
      </p:sp>
      <p:sp>
        <p:nvSpPr>
          <p:cNvPr id="512" name="Slide Number Placeholder 1"/>
          <p:cNvSpPr txBox="1"/>
          <p:nvPr>
            <p:ph type="sldNum" sz="quarter" idx="2"/>
          </p:nvPr>
        </p:nvSpPr>
        <p:spPr>
          <a:xfrm>
            <a:off x="22669501" y="12817061"/>
            <a:ext cx="495301" cy="521532"/>
          </a:xfrm>
          <a:prstGeom prst="rect">
            <a:avLst/>
          </a:prstGeom>
          <a:extLst>
            <a:ext uri="{C572A759-6A51-4108-AA02-DFA0A04FC94B}">
              <ma14:wrappingTextBoxFlag xmlns:ma14="http://schemas.microsoft.com/office/mac/drawingml/2011/main" val="1"/>
            </a:ext>
          </a:extLst>
        </p:spPr>
        <p:txBody>
          <a:bodyPr/>
          <a:lstStyle>
            <a:lvl1pPr defTabSz="914400">
              <a:defRPr>
                <a:latin typeface="Times New Roman"/>
                <a:ea typeface="Times New Roman"/>
                <a:cs typeface="Times New Roman"/>
                <a:sym typeface="Times New Roman"/>
              </a:defRPr>
            </a:lvl1pPr>
          </a:lstStyle>
          <a:p>
            <a:pPr/>
            <a:fld id="{86CB4B4D-7CA3-9044-876B-883B54F8677D}" type="slidenum"/>
          </a:p>
        </p:txBody>
      </p:sp>
      <p:sp>
        <p:nvSpPr>
          <p:cNvPr id="513" name="Rectangle 2"/>
          <p:cNvSpPr txBox="1"/>
          <p:nvPr>
            <p:ph type="title"/>
          </p:nvPr>
        </p:nvSpPr>
        <p:spPr>
          <a:prstGeom prst="rect">
            <a:avLst/>
          </a:prstGeom>
        </p:spPr>
        <p:txBody>
          <a:bodyPr/>
          <a:lstStyle/>
          <a:p>
            <a:pPr/>
            <a:r>
              <a:t>Optimization/energy minimization</a:t>
            </a:r>
          </a:p>
        </p:txBody>
      </p:sp>
      <p:sp>
        <p:nvSpPr>
          <p:cNvPr id="514" name="Rectangle 1"/>
          <p:cNvSpPr txBox="1"/>
          <p:nvPr/>
        </p:nvSpPr>
        <p:spPr>
          <a:xfrm>
            <a:off x="118837" y="1804690"/>
            <a:ext cx="5440016"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914400">
              <a:spcBef>
                <a:spcPts val="0"/>
              </a:spcBef>
              <a:defRPr sz="4000">
                <a:latin typeface="Helvetica"/>
                <a:ea typeface="Helvetica"/>
                <a:cs typeface="Helvetica"/>
                <a:sym typeface="Helvetica"/>
              </a:defRPr>
            </a:lvl1pPr>
          </a:lstStyle>
          <a:p>
            <a:pPr/>
            <a:r>
              <a:t>[Horn &amp; Schunck AI’81]</a:t>
            </a:r>
          </a:p>
        </p:txBody>
      </p:sp>
      <p:grpSp>
        <p:nvGrpSpPr>
          <p:cNvPr id="517" name="Group 9"/>
          <p:cNvGrpSpPr/>
          <p:nvPr/>
        </p:nvGrpSpPr>
        <p:grpSpPr>
          <a:xfrm>
            <a:off x="4585867" y="7203928"/>
            <a:ext cx="3151566" cy="2038101"/>
            <a:chOff x="0" y="0"/>
            <a:chExt cx="3151565" cy="2038100"/>
          </a:xfrm>
        </p:grpSpPr>
        <p:sp>
          <p:nvSpPr>
            <p:cNvPr id="515" name="TextBox 10"/>
            <p:cNvSpPr/>
            <p:nvPr/>
          </p:nvSpPr>
          <p:spPr>
            <a:xfrm>
              <a:off x="0" y="768100"/>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01600" tIns="101600" rIns="101600" bIns="101600" numCol="1" anchor="t">
              <a:spAutoFit/>
            </a:bodyPr>
            <a:lstStyle>
              <a:lvl1pPr defTabSz="914400">
                <a:spcBef>
                  <a:spcPts val="0"/>
                </a:spcBef>
                <a:defRPr sz="4600">
                  <a:latin typeface="Helvetica"/>
                  <a:ea typeface="Helvetica"/>
                  <a:cs typeface="Helvetica"/>
                  <a:sym typeface="Helvetica"/>
                </a:defRPr>
              </a:lvl1pPr>
            </a:lstStyle>
            <a:p>
              <a:pPr/>
              <a:r>
                <a:t>Data term (Constancy)</a:t>
              </a:r>
            </a:p>
          </p:txBody>
        </p:sp>
        <p:sp>
          <p:nvSpPr>
            <p:cNvPr id="516" name="Straight Arrow Connector 11"/>
            <p:cNvSpPr/>
            <p:nvPr/>
          </p:nvSpPr>
          <p:spPr>
            <a:xfrm flipH="1" flipV="1">
              <a:off x="3151562" y="0"/>
              <a:ext cx="4" cy="768103"/>
            </a:xfrm>
            <a:prstGeom prst="line">
              <a:avLst/>
            </a:prstGeom>
            <a:noFill/>
            <a:ln w="50800" cap="flat">
              <a:solidFill>
                <a:srgbClr val="000000"/>
              </a:solidFill>
              <a:prstDash val="solid"/>
              <a:round/>
              <a:tailEnd type="triangle" w="med" len="med"/>
            </a:ln>
            <a:effectLst>
              <a:outerShdw sx="100000" sy="100000" kx="0" ky="0" algn="b" rotWithShape="0" blurRad="76200" dist="38100" dir="5400000">
                <a:srgbClr val="000000">
                  <a:alpha val="38000"/>
                </a:srgbClr>
              </a:outerShdw>
            </a:effectLst>
          </p:spPr>
          <p:txBody>
            <a:bodyPr wrap="square" lIns="101600" tIns="101600" rIns="101600" bIns="101600" numCol="1" anchor="t">
              <a:noAutofit/>
            </a:bodyPr>
            <a:lstStyle/>
            <a:p>
              <a:pPr defTabSz="1016000">
                <a:spcBef>
                  <a:spcPts val="0"/>
                </a:spcBef>
                <a:defRPr sz="4000">
                  <a:solidFill>
                    <a:srgbClr val="FFFFFF"/>
                  </a:solidFill>
                  <a:latin typeface="Times New Roman"/>
                  <a:ea typeface="Times New Roman"/>
                  <a:cs typeface="Times New Roman"/>
                  <a:sym typeface="Times New Roman"/>
                </a:defRPr>
              </a:pPr>
            </a:p>
          </p:txBody>
        </p:sp>
      </p:grpSp>
      <p:sp>
        <p:nvSpPr>
          <p:cNvPr id="518" name="TextBox 12"/>
          <p:cNvSpPr txBox="1"/>
          <p:nvPr/>
        </p:nvSpPr>
        <p:spPr>
          <a:xfrm>
            <a:off x="14728105" y="7944044"/>
            <a:ext cx="6578775" cy="9017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914400">
              <a:spcBef>
                <a:spcPts val="0"/>
              </a:spcBef>
              <a:defRPr sz="4600">
                <a:latin typeface="Helvetica"/>
                <a:ea typeface="Helvetica"/>
                <a:cs typeface="Helvetica"/>
                <a:sym typeface="Helvetica"/>
              </a:defRPr>
            </a:lvl1pPr>
          </a:lstStyle>
          <a:p>
            <a:pPr/>
            <a:r>
              <a:t>Prior term (Smoothness)</a:t>
            </a:r>
          </a:p>
        </p:txBody>
      </p:sp>
      <p:sp>
        <p:nvSpPr>
          <p:cNvPr id="519" name="Straight Arrow Connector 14"/>
          <p:cNvSpPr/>
          <p:nvPr/>
        </p:nvSpPr>
        <p:spPr>
          <a:xfrm flipH="1" flipV="1">
            <a:off x="18027847" y="7175947"/>
            <a:ext cx="6" cy="768103"/>
          </a:xfrm>
          <a:prstGeom prst="line">
            <a:avLst/>
          </a:prstGeom>
          <a:ln w="50800">
            <a:solidFill>
              <a:srgbClr val="000000"/>
            </a:solidFill>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pic>
        <p:nvPicPr>
          <p:cNvPr id="520" name="Picture 2" descr="Picture 2"/>
          <p:cNvPicPr>
            <a:picLocks noChangeAspect="1"/>
          </p:cNvPicPr>
          <p:nvPr/>
        </p:nvPicPr>
        <p:blipFill>
          <a:blip r:embed="rId3">
            <a:extLst/>
          </a:blip>
          <a:srcRect l="10073" t="40239" r="45901" b="16643"/>
          <a:stretch>
            <a:fillRect/>
          </a:stretch>
        </p:blipFill>
        <p:spPr>
          <a:xfrm>
            <a:off x="3601034" y="3691837"/>
            <a:ext cx="3757354" cy="2759828"/>
          </a:xfrm>
          <a:prstGeom prst="rect">
            <a:avLst/>
          </a:prstGeom>
          <a:ln w="12700">
            <a:miter lim="400000"/>
          </a:ln>
        </p:spPr>
      </p:pic>
      <p:pic>
        <p:nvPicPr>
          <p:cNvPr id="521" name="Picture 3" descr="Picture 3"/>
          <p:cNvPicPr>
            <a:picLocks noChangeAspect="1"/>
          </p:cNvPicPr>
          <p:nvPr/>
        </p:nvPicPr>
        <p:blipFill>
          <a:blip r:embed="rId4">
            <a:extLst/>
          </a:blip>
          <a:srcRect l="9761" t="40239" r="46213" b="16643"/>
          <a:stretch>
            <a:fillRect/>
          </a:stretch>
        </p:blipFill>
        <p:spPr>
          <a:xfrm>
            <a:off x="8502483" y="3691837"/>
            <a:ext cx="3757355" cy="2759828"/>
          </a:xfrm>
          <a:prstGeom prst="rect">
            <a:avLst/>
          </a:prstGeom>
          <a:ln w="12700">
            <a:miter lim="400000"/>
          </a:ln>
        </p:spPr>
      </p:pic>
      <p:sp>
        <p:nvSpPr>
          <p:cNvPr id="522" name="Straight Arrow Connector 18"/>
          <p:cNvSpPr/>
          <p:nvPr/>
        </p:nvSpPr>
        <p:spPr>
          <a:xfrm>
            <a:off x="4870222" y="5228038"/>
            <a:ext cx="4803488" cy="76811"/>
          </a:xfrm>
          <a:prstGeom prst="line">
            <a:avLst/>
          </a:prstGeom>
          <a:ln w="76200">
            <a:solidFill>
              <a:srgbClr val="FF0000"/>
            </a:solidFill>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pic>
        <p:nvPicPr>
          <p:cNvPr id="523" name="Picture 19" descr="Picture 19"/>
          <p:cNvPicPr>
            <a:picLocks noChangeAspect="1"/>
          </p:cNvPicPr>
          <p:nvPr/>
        </p:nvPicPr>
        <p:blipFill>
          <a:blip r:embed="rId5">
            <a:extLst/>
          </a:blip>
          <a:stretch>
            <a:fillRect/>
          </a:stretch>
        </p:blipFill>
        <p:spPr>
          <a:xfrm>
            <a:off x="16522704" y="3647880"/>
            <a:ext cx="3044384" cy="3044383"/>
          </a:xfrm>
          <a:prstGeom prst="rect">
            <a:avLst/>
          </a:prstGeom>
          <a:ln w="12700">
            <a:miter lim="400000"/>
          </a:ln>
        </p:spPr>
      </p:pic>
      <p:sp>
        <p:nvSpPr>
          <p:cNvPr id="524" name="Double-click to edit"/>
          <p:cNvSpPr txBox="1"/>
          <p:nvPr>
            <p:ph type="body" idx="4294967295"/>
          </p:nvPr>
        </p:nvSpPr>
        <p:spPr>
          <a:xfrm>
            <a:off x="500859" y="9731098"/>
            <a:ext cx="23382282" cy="8702677"/>
          </a:xfrm>
          <a:prstGeom prst="rect">
            <a:avLst/>
          </a:prstGeom>
        </p:spPr>
        <p:txBody>
          <a:bodyPr lIns="91439" tIns="91439" rIns="91439" bIns="91439" anchor="t"/>
          <a:lstStyle/>
          <a:p>
            <a:pPr marL="0" indent="0" algn="ctr" defTabSz="1828800">
              <a:lnSpc>
                <a:spcPct val="90000"/>
              </a:lnSpc>
              <a:spcBef>
                <a:spcPts val="2000"/>
              </a:spcBef>
              <a:buSzTx/>
              <a:buNone/>
              <a:defRPr sz="5600">
                <a:latin typeface="Adobe Garamond Pro"/>
                <a:ea typeface="Adobe Garamond Pro"/>
                <a:cs typeface="Adobe Garamond Pro"/>
                <a:sym typeface="Adobe Garamond Pro"/>
              </a:defRPr>
            </a:pPr>
            <a:br/>
            <a14:m>
              <m:oMath>
                <m:r>
                  <a:rPr xmlns:a="http://schemas.openxmlformats.org/drawingml/2006/main" sz="6800" i="1">
                    <a:solidFill>
                      <a:srgbClr val="000000"/>
                    </a:solidFill>
                    <a:latin typeface="Cambria Math" panose="02040503050406030204" pitchFamily="18" charset="0"/>
                  </a:rPr>
                  <m:t>E</m:t>
                </m:r>
                <m:r>
                  <a:rPr xmlns:a="http://schemas.openxmlformats.org/drawingml/2006/main" sz="6800" i="1">
                    <a:solidFill>
                      <a:srgbClr val="000000"/>
                    </a:solidFill>
                    <a:latin typeface="Cambria Math" panose="02040503050406030204" pitchFamily="18" charset="0"/>
                  </a:rPr>
                  <m:t>=</m:t>
                </m:r>
                <m:limLow>
                  <m:e>
                    <m:r>
                      <a:rPr xmlns:a="http://schemas.openxmlformats.org/drawingml/2006/main" sz="6800" i="1">
                        <a:solidFill>
                          <a:srgbClr val="000000"/>
                        </a:solidFill>
                        <a:latin typeface="Cambria Math" panose="02040503050406030204" pitchFamily="18" charset="0"/>
                      </a:rPr>
                      <m:t>min</m:t>
                    </m:r>
                  </m:e>
                  <m:lim>
                    <m:r>
                      <a:rPr xmlns:a="http://schemas.openxmlformats.org/drawingml/2006/main" sz="6800" i="1">
                        <a:solidFill>
                          <a:srgbClr val="000000"/>
                        </a:solidFill>
                        <a:latin typeface="Cambria Math" panose="02040503050406030204" pitchFamily="18" charset="0"/>
                      </a:rPr>
                      <m:t>μ</m:t>
                    </m:r>
                  </m:lim>
                </m:limLow>
                <m:d>
                  <m:dPr>
                    <m:ctrlPr>
                      <a:rPr xmlns:a="http://schemas.openxmlformats.org/drawingml/2006/main" sz="6800" i="1">
                        <a:solidFill>
                          <a:srgbClr val="000000"/>
                        </a:solidFill>
                        <a:latin typeface="Cambria Math" panose="02040503050406030204" pitchFamily="18" charset="0"/>
                      </a:rPr>
                    </m:ctrlPr>
                    <m:begChr m:val="["/>
                    <m:endChr m:val="]"/>
                  </m:dPr>
                  <m:e>
                    <m:r>
                      <a:rPr xmlns:a="http://schemas.openxmlformats.org/drawingml/2006/main" sz="6800" i="1">
                        <a:solidFill>
                          <a:srgbClr val="000000"/>
                        </a:solidFill>
                        <a:latin typeface="Cambria Math" panose="02040503050406030204" pitchFamily="18" charset="0"/>
                      </a:rPr>
                      <m:t>(</m:t>
                    </m:r>
                    <m:sSup>
                      <m:e>
                        <m:r>
                          <a:rPr xmlns:a="http://schemas.openxmlformats.org/drawingml/2006/main" sz="6800" i="1">
                            <a:solidFill>
                              <a:srgbClr val="000000"/>
                            </a:solidFill>
                            <a:latin typeface="Cambria Math" panose="02040503050406030204" pitchFamily="18" charset="0"/>
                          </a:rPr>
                          <m:t>∇</m:t>
                        </m:r>
                      </m:e>
                      <m:sup>
                        <m:r>
                          <a:rPr xmlns:a="http://schemas.openxmlformats.org/drawingml/2006/main" sz="6800" i="1">
                            <a:solidFill>
                              <a:srgbClr val="000000"/>
                            </a:solidFill>
                            <a:latin typeface="Cambria Math" panose="02040503050406030204" pitchFamily="18" charset="0"/>
                          </a:rPr>
                          <m:t>T</m:t>
                        </m:r>
                      </m:sup>
                    </m:sSup>
                    <m:sSub>
                      <m:e>
                        <m:r>
                          <m:rPr>
                            <m:sty m:val="b"/>
                          </m:rPr>
                          <a:rPr xmlns:a="http://schemas.openxmlformats.org/drawingml/2006/main" sz="6800" i="1">
                            <a:solidFill>
                              <a:srgbClr val="000000"/>
                            </a:solidFill>
                            <a:latin typeface="Cambria Math" panose="02040503050406030204" pitchFamily="18" charset="0"/>
                          </a:rPr>
                          <m:t>I</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μ</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m:rPr>
                            <m:sty m:val="b"/>
                          </m:rPr>
                          <a:rPr xmlns:a="http://schemas.openxmlformats.org/drawingml/2006/main" sz="6800" i="1">
                            <a:solidFill>
                              <a:srgbClr val="000000"/>
                            </a:solidFill>
                            <a:latin typeface="Cambria Math" panose="02040503050406030204" pitchFamily="18" charset="0"/>
                          </a:rPr>
                          <m:t>I</m:t>
                        </m:r>
                      </m:e>
                      <m:sub>
                        <m:r>
                          <a:rPr xmlns:a="http://schemas.openxmlformats.org/drawingml/2006/main" sz="6800" i="1">
                            <a:solidFill>
                              <a:srgbClr val="000000"/>
                            </a:solidFill>
                            <a:latin typeface="Cambria Math" panose="02040503050406030204" pitchFamily="18" charset="0"/>
                          </a:rPr>
                          <m:t>2</m:t>
                        </m:r>
                      </m:sub>
                    </m:sSub>
                    <m:r>
                      <a:rPr xmlns:a="http://schemas.openxmlformats.org/drawingml/2006/main" sz="6800" i="1">
                        <a:solidFill>
                          <a:srgbClr val="000000"/>
                        </a:solidFill>
                        <a:latin typeface="Cambria Math" panose="02040503050406030204" pitchFamily="18" charset="0"/>
                      </a:rPr>
                      <m:t>-</m:t>
                    </m:r>
                    <m:sSub>
                      <m:e>
                        <m:r>
                          <m:rPr>
                            <m:sty m:val="b"/>
                          </m:rPr>
                          <a:rPr xmlns:a="http://schemas.openxmlformats.org/drawingml/2006/main" sz="6800" i="1">
                            <a:solidFill>
                              <a:srgbClr val="000000"/>
                            </a:solidFill>
                            <a:latin typeface="Cambria Math" panose="02040503050406030204" pitchFamily="18" charset="0"/>
                          </a:rPr>
                          <m:t>I</m:t>
                        </m:r>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sSup>
                      <m:e>
                        <m:r>
                          <a:rPr xmlns:a="http://schemas.openxmlformats.org/drawingml/2006/main" sz="6800" i="1">
                            <a:solidFill>
                              <a:srgbClr val="000000"/>
                            </a:solidFill>
                            <a:latin typeface="Cambria Math" panose="02040503050406030204" pitchFamily="18" charset="0"/>
                          </a:rPr>
                          <m:t>)</m:t>
                        </m:r>
                      </m:e>
                      <m:sup>
                        <m:r>
                          <a:rPr xmlns:a="http://schemas.openxmlformats.org/drawingml/2006/main" sz="6800" i="1">
                            <a:solidFill>
                              <a:srgbClr val="000000"/>
                            </a:solidFill>
                            <a:latin typeface="Cambria Math" panose="02040503050406030204" pitchFamily="18" charset="0"/>
                          </a:rPr>
                          <m:t>2</m:t>
                        </m:r>
                      </m:sup>
                    </m:sSup>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α</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μ</m:t>
                        </m:r>
                      </m:e>
                      <m:sub>
                        <m:r>
                          <a:rPr xmlns:a="http://schemas.openxmlformats.org/drawingml/2006/main" sz="6800" i="1">
                            <a:solidFill>
                              <a:srgbClr val="000000"/>
                            </a:solidFill>
                            <a:latin typeface="Cambria Math" panose="02040503050406030204" pitchFamily="18" charset="0"/>
                          </a:rPr>
                          <m:t>x</m:t>
                        </m:r>
                      </m:sub>
                    </m:sSub>
                    <m:sSup>
                      <m:e>
                        <m:r>
                          <a:rPr xmlns:a="http://schemas.openxmlformats.org/drawingml/2006/main" sz="6800" i="1">
                            <a:solidFill>
                              <a:srgbClr val="000000"/>
                            </a:solidFill>
                            <a:latin typeface="Cambria Math" panose="02040503050406030204" pitchFamily="18" charset="0"/>
                          </a:rPr>
                          <m:t>|</m:t>
                        </m:r>
                      </m:e>
                      <m:sup>
                        <m:r>
                          <a:rPr xmlns:a="http://schemas.openxmlformats.org/drawingml/2006/main" sz="6800" i="1">
                            <a:solidFill>
                              <a:srgbClr val="000000"/>
                            </a:solidFill>
                            <a:latin typeface="Cambria Math" panose="02040503050406030204" pitchFamily="18" charset="0"/>
                          </a:rPr>
                          <m:t>2</m:t>
                        </m:r>
                      </m:sup>
                    </m:sSup>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m:t>
                    </m:r>
                    <m:sSub>
                      <m:e>
                        <m:r>
                          <a:rPr xmlns:a="http://schemas.openxmlformats.org/drawingml/2006/main" sz="6800" i="1">
                            <a:solidFill>
                              <a:srgbClr val="000000"/>
                            </a:solidFill>
                            <a:latin typeface="Cambria Math" panose="02040503050406030204" pitchFamily="18" charset="0"/>
                          </a:rPr>
                          <m:t>μ</m:t>
                        </m:r>
                      </m:e>
                      <m:sub>
                        <m:r>
                          <a:rPr xmlns:a="http://schemas.openxmlformats.org/drawingml/2006/main" sz="6800" i="1">
                            <a:solidFill>
                              <a:srgbClr val="000000"/>
                            </a:solidFill>
                            <a:latin typeface="Cambria Math" panose="02040503050406030204" pitchFamily="18" charset="0"/>
                          </a:rPr>
                          <m:t>y</m:t>
                        </m:r>
                      </m:sub>
                    </m:sSub>
                    <m:sSup>
                      <m:e>
                        <m:r>
                          <a:rPr xmlns:a="http://schemas.openxmlformats.org/drawingml/2006/main" sz="6800" i="1">
                            <a:solidFill>
                              <a:srgbClr val="000000"/>
                            </a:solidFill>
                            <a:latin typeface="Cambria Math" panose="02040503050406030204" pitchFamily="18" charset="0"/>
                          </a:rPr>
                          <m:t>|</m:t>
                        </m:r>
                      </m:e>
                      <m:sup>
                        <m:r>
                          <a:rPr xmlns:a="http://schemas.openxmlformats.org/drawingml/2006/main" sz="6800" i="1">
                            <a:solidFill>
                              <a:srgbClr val="000000"/>
                            </a:solidFill>
                            <a:latin typeface="Cambria Math" panose="02040503050406030204" pitchFamily="18" charset="0"/>
                          </a:rPr>
                          <m:t>2</m:t>
                        </m:r>
                      </m:sup>
                    </m:sSup>
                    <m:r>
                      <a:rPr xmlns:a="http://schemas.openxmlformats.org/drawingml/2006/main" sz="6800" i="1">
                        <a:solidFill>
                          <a:srgbClr val="000000"/>
                        </a:solidFill>
                        <a:latin typeface="Cambria Math" panose="02040503050406030204" pitchFamily="18" charset="0"/>
                      </a:rPr>
                      <m:t>)</m:t>
                    </m:r>
                  </m:e>
                </m:d>
              </m:oMath>
            </a14: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8" name="Title 1"/>
          <p:cNvSpPr txBox="1"/>
          <p:nvPr>
            <p:ph type="title"/>
          </p:nvPr>
        </p:nvSpPr>
        <p:spPr>
          <a:prstGeom prst="rect">
            <a:avLst/>
          </a:prstGeom>
        </p:spPr>
        <p:txBody>
          <a:bodyPr/>
          <a:lstStyle/>
          <a:p>
            <a:pPr/>
            <a:r>
              <a:t>Optical Flow – The Beginnings </a:t>
            </a:r>
          </a:p>
        </p:txBody>
      </p:sp>
      <p:pic>
        <p:nvPicPr>
          <p:cNvPr id="529" name="Content Placeholder 8" descr="Content Placeholder 8"/>
          <p:cNvPicPr>
            <a:picLocks noChangeAspect="1"/>
          </p:cNvPicPr>
          <p:nvPr/>
        </p:nvPicPr>
        <p:blipFill>
          <a:blip r:embed="rId2">
            <a:extLst/>
          </a:blip>
          <a:stretch>
            <a:fillRect/>
          </a:stretch>
        </p:blipFill>
        <p:spPr>
          <a:xfrm>
            <a:off x="1676400" y="3998929"/>
            <a:ext cx="9883656" cy="7156025"/>
          </a:xfrm>
          <a:prstGeom prst="rect">
            <a:avLst/>
          </a:prstGeom>
          <a:ln w="12700">
            <a:miter lim="400000"/>
          </a:ln>
        </p:spPr>
      </p:pic>
      <p:pic>
        <p:nvPicPr>
          <p:cNvPr id="530" name="Content Placeholder 10" descr="Content Placeholder 10"/>
          <p:cNvPicPr>
            <a:picLocks noChangeAspect="1"/>
          </p:cNvPicPr>
          <p:nvPr/>
        </p:nvPicPr>
        <p:blipFill>
          <a:blip r:embed="rId3">
            <a:extLst/>
          </a:blip>
          <a:stretch>
            <a:fillRect/>
          </a:stretch>
        </p:blipFill>
        <p:spPr>
          <a:xfrm>
            <a:off x="12977758" y="3950773"/>
            <a:ext cx="9729842" cy="7167653"/>
          </a:xfrm>
          <a:prstGeom prst="rect">
            <a:avLst/>
          </a:prstGeom>
          <a:ln w="12700">
            <a:miter lim="400000"/>
          </a:ln>
        </p:spPr>
      </p:pic>
      <p:sp>
        <p:nvSpPr>
          <p:cNvPr id="531" name="TextBox 11"/>
          <p:cNvSpPr txBox="1"/>
          <p:nvPr/>
        </p:nvSpPr>
        <p:spPr>
          <a:xfrm>
            <a:off x="1767842" y="11495507"/>
            <a:ext cx="970077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400">
                <a:latin typeface="Lexend"/>
                <a:ea typeface="Lexend"/>
                <a:cs typeface="Lexend"/>
                <a:sym typeface="Lexend"/>
              </a:defRPr>
            </a:lvl1pPr>
          </a:lstStyle>
          <a:p>
            <a:pPr/>
            <a:r>
              <a:t>Raw estimate</a:t>
            </a:r>
          </a:p>
        </p:txBody>
      </p:sp>
      <p:sp>
        <p:nvSpPr>
          <p:cNvPr id="532" name="TextBox 12"/>
          <p:cNvSpPr txBox="1"/>
          <p:nvPr/>
        </p:nvSpPr>
        <p:spPr>
          <a:xfrm>
            <a:off x="12915386" y="11495506"/>
            <a:ext cx="970077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2400">
                <a:latin typeface="Lexend"/>
                <a:ea typeface="Lexend"/>
                <a:cs typeface="Lexend"/>
                <a:sym typeface="Lexend"/>
              </a:defRPr>
            </a:lvl1pPr>
          </a:lstStyle>
          <a:p>
            <a:pPr/>
            <a:r>
              <a:t>Smoothed estimate</a:t>
            </a:r>
          </a:p>
        </p:txBody>
      </p:sp>
      <p:sp>
        <p:nvSpPr>
          <p:cNvPr id="533" name="Rectangle 10"/>
          <p:cNvSpPr txBox="1"/>
          <p:nvPr/>
        </p:nvSpPr>
        <p:spPr>
          <a:xfrm rot="16200000">
            <a:off x="-1595663" y="8162107"/>
            <a:ext cx="5440016"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914400">
              <a:spcBef>
                <a:spcPts val="0"/>
              </a:spcBef>
              <a:defRPr sz="4000">
                <a:latin typeface="Helvetica"/>
                <a:ea typeface="Helvetica"/>
                <a:cs typeface="Helvetica"/>
                <a:sym typeface="Helvetica"/>
              </a:defRPr>
            </a:lvl1pPr>
          </a:lstStyle>
          <a:p>
            <a:pPr/>
            <a:r>
              <a:t>[Horn &amp; Schunck AI’81]</a:t>
            </a:r>
          </a:p>
        </p:txBody>
      </p:sp>
      <p:sp>
        <p:nvSpPr>
          <p:cNvPr id="534" name="Rectangle 10"/>
          <p:cNvSpPr txBox="1"/>
          <p:nvPr/>
        </p:nvSpPr>
        <p:spPr>
          <a:xfrm rot="16200000">
            <a:off x="9792621" y="8162107"/>
            <a:ext cx="5440016"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914400">
              <a:spcBef>
                <a:spcPts val="0"/>
              </a:spcBef>
              <a:defRPr sz="4000">
                <a:latin typeface="Helvetica"/>
                <a:ea typeface="Helvetica"/>
                <a:cs typeface="Helvetica"/>
                <a:sym typeface="Helvetica"/>
              </a:defRPr>
            </a:lvl1pPr>
          </a:lstStyle>
          <a:p>
            <a:pPr/>
            <a:r>
              <a:t>[Horn &amp; Schunck AI’81]</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6" name="Double-click to edit"/>
          <p:cNvSpPr txBox="1"/>
          <p:nvPr>
            <p:ph type="body" sz="half" idx="1"/>
          </p:nvPr>
        </p:nvSpPr>
        <p:spPr>
          <a:prstGeom prst="rect">
            <a:avLst/>
          </a:prstGeom>
        </p:spPr>
        <p:txBody>
          <a:bodyPr/>
          <a:lstStyle/>
          <a:p>
            <a:pPr/>
          </a:p>
        </p:txBody>
      </p:sp>
      <p:sp>
        <p:nvSpPr>
          <p:cNvPr id="5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38" name="Picture 24" descr="Picture 24"/>
          <p:cNvPicPr>
            <a:picLocks noChangeAspect="0"/>
          </p:cNvPicPr>
          <p:nvPr/>
        </p:nvPicPr>
        <p:blipFill>
          <a:blip r:embed="rId2">
            <a:extLst/>
          </a:blip>
          <a:stretch>
            <a:fillRect/>
          </a:stretch>
        </p:blipFill>
        <p:spPr>
          <a:xfrm>
            <a:off x="1612313" y="3678999"/>
            <a:ext cx="10497945" cy="7876390"/>
          </a:xfrm>
          <a:prstGeom prst="rect">
            <a:avLst/>
          </a:prstGeom>
          <a:ln w="12700">
            <a:miter lim="400000"/>
          </a:ln>
        </p:spPr>
      </p:pic>
      <p:pic>
        <p:nvPicPr>
          <p:cNvPr id="539" name="Picture 2" descr="Picture 2"/>
          <p:cNvPicPr>
            <a:picLocks noChangeAspect="1"/>
          </p:cNvPicPr>
          <p:nvPr/>
        </p:nvPicPr>
        <p:blipFill>
          <a:blip r:embed="rId3">
            <a:extLst/>
          </a:blip>
          <a:stretch>
            <a:fillRect/>
          </a:stretch>
        </p:blipFill>
        <p:spPr>
          <a:xfrm>
            <a:off x="12764615" y="3678999"/>
            <a:ext cx="10501854" cy="7876390"/>
          </a:xfrm>
          <a:prstGeom prst="rect">
            <a:avLst/>
          </a:prstGeom>
          <a:ln w="12700">
            <a:miter lim="400000"/>
          </a:ln>
        </p:spPr>
      </p:pic>
      <p:sp>
        <p:nvSpPr>
          <p:cNvPr id="540" name="Horn &amp; Schunck on a more recent scene"/>
          <p:cNvSpPr txBox="1"/>
          <p:nvPr>
            <p:ph type="title"/>
          </p:nvPr>
        </p:nvSpPr>
        <p:spPr>
          <a:prstGeom prst="rect">
            <a:avLst/>
          </a:prstGeom>
        </p:spPr>
        <p:txBody>
          <a:bodyPr/>
          <a:lstStyle/>
          <a:p>
            <a:pPr/>
            <a:r>
              <a:t>Horn &amp; Schunck on a more recent scene</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2" name="Slide Number Placeholder 2"/>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43" name="Title 1"/>
          <p:cNvSpPr txBox="1"/>
          <p:nvPr>
            <p:ph type="title"/>
          </p:nvPr>
        </p:nvSpPr>
        <p:spPr>
          <a:prstGeom prst="rect">
            <a:avLst/>
          </a:prstGeom>
        </p:spPr>
        <p:txBody>
          <a:bodyPr/>
          <a:lstStyle>
            <a:lvl1pPr algn="ctr"/>
          </a:lstStyle>
          <a:p>
            <a:pPr/>
            <a:r>
              <a:t>Matching-based motion estimation </a:t>
            </a:r>
          </a:p>
        </p:txBody>
      </p:sp>
      <p:sp>
        <p:nvSpPr>
          <p:cNvPr id="544" name="Text Placeholder 3"/>
          <p:cNvSpPr txBox="1"/>
          <p:nvPr>
            <p:ph type="body" sz="quarter" idx="1"/>
          </p:nvPr>
        </p:nvSpPr>
        <p:spPr>
          <a:xfrm>
            <a:off x="831199" y="2351359"/>
            <a:ext cx="22721602" cy="1216830"/>
          </a:xfrm>
          <a:prstGeom prst="rect">
            <a:avLst/>
          </a:prstGeom>
        </p:spPr>
        <p:txBody>
          <a:bodyPr/>
          <a:lstStyle>
            <a:lvl1pPr marL="0" indent="120700" algn="ctr" defTabSz="804672">
              <a:buSzTx/>
              <a:buNone/>
              <a:defRPr sz="4400"/>
            </a:lvl1pPr>
          </a:lstStyle>
          <a:p>
            <a:pPr/>
            <a:r>
              <a:t>Generally: Energy to measure similarity between a pixel in image 1 with pixels in image 2:</a:t>
            </a:r>
          </a:p>
        </p:txBody>
      </p:sp>
      <p:pic>
        <p:nvPicPr>
          <p:cNvPr id="545" name="Picture 4" descr="Picture 4"/>
          <p:cNvPicPr>
            <a:picLocks noChangeAspect="1"/>
          </p:cNvPicPr>
          <p:nvPr/>
        </p:nvPicPr>
        <p:blipFill>
          <a:blip r:embed="rId2">
            <a:extLst/>
          </a:blip>
          <a:stretch>
            <a:fillRect/>
          </a:stretch>
        </p:blipFill>
        <p:spPr>
          <a:xfrm>
            <a:off x="3131333" y="6313625"/>
            <a:ext cx="8128001" cy="6096002"/>
          </a:xfrm>
          <a:prstGeom prst="rect">
            <a:avLst/>
          </a:prstGeom>
          <a:ln w="12700">
            <a:miter lim="400000"/>
          </a:ln>
        </p:spPr>
      </p:pic>
      <p:pic>
        <p:nvPicPr>
          <p:cNvPr id="546" name="Picture 5" descr="Picture 5"/>
          <p:cNvPicPr>
            <a:picLocks noChangeAspect="1"/>
          </p:cNvPicPr>
          <p:nvPr/>
        </p:nvPicPr>
        <p:blipFill>
          <a:blip r:embed="rId3">
            <a:extLst/>
          </a:blip>
          <a:stretch>
            <a:fillRect/>
          </a:stretch>
        </p:blipFill>
        <p:spPr>
          <a:xfrm>
            <a:off x="12428691" y="6313625"/>
            <a:ext cx="8128001" cy="6096002"/>
          </a:xfrm>
          <a:prstGeom prst="rect">
            <a:avLst/>
          </a:prstGeom>
          <a:ln w="12700">
            <a:miter lim="400000"/>
          </a:ln>
        </p:spPr>
      </p:pic>
      <p:sp>
        <p:nvSpPr>
          <p:cNvPr id="547" name="Rectangle 51"/>
          <p:cNvSpPr txBox="1"/>
          <p:nvPr/>
        </p:nvSpPr>
        <p:spPr>
          <a:xfrm>
            <a:off x="13554910" y="12693775"/>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2</a:t>
            </a:r>
          </a:p>
        </p:txBody>
      </p:sp>
      <p:sp>
        <p:nvSpPr>
          <p:cNvPr id="548" name="Rectangle 51"/>
          <p:cNvSpPr txBox="1"/>
          <p:nvPr/>
        </p:nvSpPr>
        <p:spPr>
          <a:xfrm>
            <a:off x="4257553" y="12693775"/>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1</a:t>
            </a:r>
          </a:p>
        </p:txBody>
      </p:sp>
      <p:sp>
        <p:nvSpPr>
          <p:cNvPr id="549" name="Rectangle 9"/>
          <p:cNvSpPr/>
          <p:nvPr/>
        </p:nvSpPr>
        <p:spPr>
          <a:xfrm>
            <a:off x="12428689" y="6330559"/>
            <a:ext cx="101601" cy="101601"/>
          </a:xfrm>
          <a:prstGeom prst="rect">
            <a:avLst/>
          </a:prstGeom>
          <a:solidFill>
            <a:srgbClr val="FF0000"/>
          </a:solidFill>
          <a:ln w="76200">
            <a:solidFill>
              <a:srgbClr val="FF0000"/>
            </a:solidFill>
          </a:ln>
        </p:spPr>
        <p:txBody>
          <a:bodyPr lIns="101600" tIns="101600" rIns="101600" bIns="101600" anchor="ctr"/>
          <a:lstStyle/>
          <a:p>
            <a:pPr algn="ctr" defTabSz="1016000">
              <a:spcBef>
                <a:spcPts val="0"/>
              </a:spcBef>
              <a:defRPr sz="4000">
                <a:solidFill>
                  <a:srgbClr val="FFFFFF"/>
                </a:solidFill>
                <a:latin typeface="Times New Roman"/>
                <a:ea typeface="Times New Roman"/>
                <a:cs typeface="Times New Roman"/>
                <a:sym typeface="Times New Roman"/>
              </a:defRPr>
            </a:pPr>
          </a:p>
        </p:txBody>
      </p:sp>
      <p:sp>
        <p:nvSpPr>
          <p:cNvPr id="550" name="Rectangle 11"/>
          <p:cNvSpPr/>
          <p:nvPr/>
        </p:nvSpPr>
        <p:spPr>
          <a:xfrm>
            <a:off x="4983697" y="10133689"/>
            <a:ext cx="101601" cy="101601"/>
          </a:xfrm>
          <a:prstGeom prst="rect">
            <a:avLst/>
          </a:prstGeom>
          <a:solidFill>
            <a:srgbClr val="FF0000"/>
          </a:solidFill>
          <a:ln w="76200">
            <a:solidFill>
              <a:srgbClr val="FF0000"/>
            </a:solidFill>
          </a:ln>
        </p:spPr>
        <p:txBody>
          <a:bodyPr lIns="101600" tIns="101600" rIns="101600" bIns="101600" anchor="ctr"/>
          <a:lstStyle/>
          <a:p>
            <a:pPr algn="ctr" defTabSz="1016000">
              <a:spcBef>
                <a:spcPts val="0"/>
              </a:spcBef>
              <a:defRPr sz="4000">
                <a:solidFill>
                  <a:srgbClr val="FFFFFF"/>
                </a:solidFill>
                <a:latin typeface="Times New Roman"/>
                <a:ea typeface="Times New Roman"/>
                <a:cs typeface="Times New Roman"/>
                <a:sym typeface="Times New Roman"/>
              </a:defRPr>
            </a:pPr>
          </a:p>
        </p:txBody>
      </p:sp>
      <p:sp>
        <p:nvSpPr>
          <p:cNvPr id="551" name="Equation"/>
          <p:cNvSpPr txBox="1"/>
          <p:nvPr/>
        </p:nvSpPr>
        <p:spPr>
          <a:xfrm>
            <a:off x="8334441" y="3727687"/>
            <a:ext cx="6201032" cy="142947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limLow>
                    <m:e>
                      <m:r>
                        <a:rPr xmlns:a="http://schemas.openxmlformats.org/drawingml/2006/main" sz="4100" i="1">
                          <a:solidFill>
                            <a:srgbClr val="000000"/>
                          </a:solidFill>
                          <a:latin typeface="Cambria Math" panose="02040503050406030204" pitchFamily="18" charset="0"/>
                        </a:rPr>
                        <m:t>min</m:t>
                      </m:r>
                    </m:e>
                    <m:lim>
                      <m:sSub>
                        <m:e>
                          <m:r>
                            <m:rPr>
                              <m:sty m:val="b"/>
                            </m:rPr>
                            <a:rPr xmlns:a="http://schemas.openxmlformats.org/drawingml/2006/main" sz="4100" i="1">
                              <a:solidFill>
                                <a:srgbClr val="000000"/>
                              </a:solidFill>
                              <a:latin typeface="Cambria Math" panose="02040503050406030204" pitchFamily="18" charset="0"/>
                            </a:rPr>
                            <m:t>w</m:t>
                          </m:r>
                        </m:e>
                        <m:sub>
                          <m:r>
                            <m:rPr>
                              <m:sty m:val="b"/>
                            </m:rPr>
                            <a:rPr xmlns:a="http://schemas.openxmlformats.org/drawingml/2006/main" sz="4100" i="1">
                              <a:solidFill>
                                <a:srgbClr val="000000"/>
                              </a:solidFill>
                              <a:latin typeface="Cambria Math" panose="02040503050406030204" pitchFamily="18" charset="0"/>
                            </a:rPr>
                            <m:t>p</m:t>
                          </m:r>
                        </m:sub>
                      </m:sSub>
                    </m:lim>
                  </m:limLow>
                  <m:sSup>
                    <m:e>
                      <m:d>
                        <m:dPr>
                          <m:ctrlPr>
                            <a:rPr xmlns:a="http://schemas.openxmlformats.org/drawingml/2006/main" sz="4100" i="1">
                              <a:solidFill>
                                <a:srgbClr val="000000"/>
                              </a:solidFill>
                              <a:latin typeface="Cambria Math" panose="02040503050406030204" pitchFamily="18" charset="0"/>
                            </a:rPr>
                          </m:ctrlPr>
                        </m:dPr>
                        <m:e>
                          <m:sSub>
                            <m:e>
                              <m:r>
                                <a:rPr xmlns:a="http://schemas.openxmlformats.org/drawingml/2006/main" sz="4100" i="1">
                                  <a:solidFill>
                                    <a:srgbClr val="000000"/>
                                  </a:solidFill>
                                  <a:latin typeface="Cambria Math" panose="02040503050406030204" pitchFamily="18" charset="0"/>
                                </a:rPr>
                                <m:t>I</m:t>
                              </m:r>
                            </m:e>
                            <m:sub>
                              <m:r>
                                <a:rPr xmlns:a="http://schemas.openxmlformats.org/drawingml/2006/main" sz="4100" i="1">
                                  <a:solidFill>
                                    <a:srgbClr val="000000"/>
                                  </a:solidFill>
                                  <a:latin typeface="Cambria Math" panose="02040503050406030204" pitchFamily="18" charset="0"/>
                                </a:rPr>
                                <m:t>t</m:t>
                              </m:r>
                            </m:sub>
                          </m:sSub>
                          <m:r>
                            <a:rPr xmlns:a="http://schemas.openxmlformats.org/drawingml/2006/main" sz="4100" i="1">
                              <a:solidFill>
                                <a:srgbClr val="000000"/>
                              </a:solidFill>
                              <a:latin typeface="Cambria Math" panose="02040503050406030204" pitchFamily="18" charset="0"/>
                            </a:rPr>
                            <m:t>(</m:t>
                          </m:r>
                          <m:r>
                            <m:rPr>
                              <m:sty m:val="b"/>
                            </m:rPr>
                            <a:rPr xmlns:a="http://schemas.openxmlformats.org/drawingml/2006/main" sz="4100" i="1">
                              <a:solidFill>
                                <a:srgbClr val="000000"/>
                              </a:solidFill>
                              <a:latin typeface="Cambria Math" panose="02040503050406030204" pitchFamily="18" charset="0"/>
                            </a:rPr>
                            <m:t>p</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m:t>
                          </m:r>
                          <m:sSub>
                            <m:e>
                              <m:r>
                                <a:rPr xmlns:a="http://schemas.openxmlformats.org/drawingml/2006/main" sz="4100" i="1">
                                  <a:solidFill>
                                    <a:srgbClr val="000000"/>
                                  </a:solidFill>
                                  <a:latin typeface="Cambria Math" panose="02040503050406030204" pitchFamily="18" charset="0"/>
                                </a:rPr>
                                <m:t>I</m:t>
                              </m:r>
                            </m:e>
                            <m:sub>
                              <m:r>
                                <a:rPr xmlns:a="http://schemas.openxmlformats.org/drawingml/2006/main" sz="4100" i="1">
                                  <a:solidFill>
                                    <a:srgbClr val="000000"/>
                                  </a:solidFill>
                                  <a:latin typeface="Cambria Math" panose="02040503050406030204" pitchFamily="18" charset="0"/>
                                </a:rPr>
                                <m:t>t</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1</m:t>
                              </m:r>
                            </m:sub>
                          </m:sSub>
                          <m:d>
                            <m:dPr>
                              <m:ctrlPr>
                                <a:rPr xmlns:a="http://schemas.openxmlformats.org/drawingml/2006/main" sz="4100" i="1">
                                  <a:solidFill>
                                    <a:srgbClr val="000000"/>
                                  </a:solidFill>
                                  <a:latin typeface="Cambria Math" panose="02040503050406030204" pitchFamily="18" charset="0"/>
                                </a:rPr>
                              </m:ctrlPr>
                            </m:dPr>
                            <m:e>
                              <m:r>
                                <m:rPr>
                                  <m:sty m:val="b"/>
                                </m:rPr>
                                <a:rPr xmlns:a="http://schemas.openxmlformats.org/drawingml/2006/main" sz="4100" i="1">
                                  <a:solidFill>
                                    <a:srgbClr val="000000"/>
                                  </a:solidFill>
                                  <a:latin typeface="Cambria Math" panose="02040503050406030204" pitchFamily="18" charset="0"/>
                                </a:rPr>
                                <m:t>p</m:t>
                              </m:r>
                              <m:r>
                                <a:rPr xmlns:a="http://schemas.openxmlformats.org/drawingml/2006/main" sz="4100" i="1">
                                  <a:solidFill>
                                    <a:srgbClr val="000000"/>
                                  </a:solidFill>
                                  <a:latin typeface="Cambria Math" panose="02040503050406030204" pitchFamily="18" charset="0"/>
                                </a:rPr>
                                <m:t>+</m:t>
                              </m:r>
                              <m:sSub>
                                <m:e>
                                  <m:r>
                                    <m:rPr>
                                      <m:sty m:val="b"/>
                                    </m:rPr>
                                    <a:rPr xmlns:a="http://schemas.openxmlformats.org/drawingml/2006/main" sz="4100" i="1">
                                      <a:solidFill>
                                        <a:srgbClr val="000000"/>
                                      </a:solidFill>
                                      <a:latin typeface="Cambria Math" panose="02040503050406030204" pitchFamily="18" charset="0"/>
                                    </a:rPr>
                                    <m:t>w</m:t>
                                  </m:r>
                                </m:e>
                                <m:sub>
                                  <m:r>
                                    <m:rPr>
                                      <m:sty m:val="b"/>
                                    </m:rPr>
                                    <a:rPr xmlns:a="http://schemas.openxmlformats.org/drawingml/2006/main" sz="4100" i="1">
                                      <a:solidFill>
                                        <a:srgbClr val="000000"/>
                                      </a:solidFill>
                                      <a:latin typeface="Cambria Math" panose="02040503050406030204" pitchFamily="18" charset="0"/>
                                    </a:rPr>
                                    <m:t>p</m:t>
                                  </m:r>
                                </m:sub>
                              </m:sSub>
                            </m:e>
                          </m:d>
                        </m:e>
                      </m:d>
                    </m:e>
                    <m:sup>
                      <m:r>
                        <a:rPr xmlns:a="http://schemas.openxmlformats.org/drawingml/2006/main" sz="4100" i="1">
                          <a:solidFill>
                            <a:srgbClr val="000000"/>
                          </a:solidFill>
                          <a:latin typeface="Cambria Math" panose="02040503050406030204" pitchFamily="18" charset="0"/>
                        </a:rPr>
                        <m:t>2</m:t>
                      </m:r>
                    </m:sup>
                  </m:sSup>
                </m:oMath>
              </m:oMathPara>
            </a14:m>
            <a:endParaRPr sz="4100"/>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49"/>
                                        </p:tgtEl>
                                        <p:attrNameLst>
                                          <p:attrName>style.visibility</p:attrName>
                                        </p:attrNameLst>
                                      </p:cBhvr>
                                      <p:to>
                                        <p:strVal val="visible"/>
                                      </p:to>
                                    </p:set>
                                  </p:childTnLst>
                                </p:cTn>
                              </p:par>
                            </p:childTnLst>
                          </p:cTn>
                        </p:par>
                        <p:par>
                          <p:cTn id="11" fill="hold">
                            <p:stCondLst>
                              <p:cond delay="0"/>
                            </p:stCondLst>
                            <p:childTnLst>
                              <p:par>
                                <p:cTn id="12" presetClass="path" nodeType="afterEffect" presetSubtype="0" presetID="-1" grpId="3" accel="50000" decel="50000" fill="hold">
                                  <p:stCondLst>
                                    <p:cond delay="0"/>
                                  </p:stCondLst>
                                  <p:childTnLst>
                                    <p:animMotion path="M 0.000000 0.000000 L 0.000000 0.000259 L 0.087090 0.000769 C 0.088540 0.000899 0.089625 0.001414 0.090674 0.001960 C 0.091723 0.002506 0.092735 0.003084 0.094040 0.003339 C 0.095560 0.003854 0.097115 0.004241 0.098688 0.004531 C 0.100260 0.004821 0.101850 0.005014 0.103440 0.005139 C 0.109880 0.005269 0.116318 0.005269 0.122738 0.005236 C 0.129158 0.005204 0.135560 0.005139 0.141930 0.005139 L 0.323490 0.017749 L 0.322480 0.093879 L -0.007670 0.100819 L -0.009260 0.199589 L 0.318570 0.194189 L 0.319590 0.310179 L -0.006950 0.312759 L -0.009840 0.418469 L 0.312500 0.424899" origin="layout" pathEditMode="relative">
                                      <p:cBhvr>
                                        <p:cTn id="13" dur="2000" fill="hold"/>
                                        <p:tgtEl>
                                          <p:spTgt spid="549"/>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49" grpId="2"/>
      <p:bldP build="whole" bldLvl="1" animBg="1" rev="0" advAuto="0" spid="550" grpId="1"/>
    </p:bldLst>
  </p:timing>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3" name="Slide Number Placeholder 2"/>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54" name="Title 1"/>
          <p:cNvSpPr txBox="1"/>
          <p:nvPr>
            <p:ph type="title"/>
          </p:nvPr>
        </p:nvSpPr>
        <p:spPr>
          <a:prstGeom prst="rect">
            <a:avLst/>
          </a:prstGeom>
        </p:spPr>
        <p:txBody>
          <a:bodyPr/>
          <a:lstStyle>
            <a:lvl1pPr algn="ctr"/>
          </a:lstStyle>
          <a:p>
            <a:pPr/>
            <a:r>
              <a:t>Matching-based motion estimation </a:t>
            </a:r>
          </a:p>
        </p:txBody>
      </p:sp>
      <p:sp>
        <p:nvSpPr>
          <p:cNvPr id="555" name="Text Placeholder 3"/>
          <p:cNvSpPr txBox="1"/>
          <p:nvPr>
            <p:ph type="body" sz="quarter" idx="1"/>
          </p:nvPr>
        </p:nvSpPr>
        <p:spPr>
          <a:xfrm>
            <a:off x="831199" y="2351359"/>
            <a:ext cx="22721602" cy="1216830"/>
          </a:xfrm>
          <a:prstGeom prst="rect">
            <a:avLst/>
          </a:prstGeom>
        </p:spPr>
        <p:txBody>
          <a:bodyPr/>
          <a:lstStyle>
            <a:lvl1pPr marL="0" indent="120700" algn="ctr" defTabSz="804672">
              <a:buSzTx/>
              <a:buNone/>
              <a:defRPr sz="4400"/>
            </a:lvl1pPr>
          </a:lstStyle>
          <a:p>
            <a:pPr/>
            <a:r>
              <a:t>Generally: Energy to measure similarity between a pixel in image 1 with pixels in image 2:</a:t>
            </a:r>
          </a:p>
        </p:txBody>
      </p:sp>
      <p:pic>
        <p:nvPicPr>
          <p:cNvPr id="556" name="Picture 4" descr="Picture 4"/>
          <p:cNvPicPr>
            <a:picLocks noChangeAspect="1"/>
          </p:cNvPicPr>
          <p:nvPr/>
        </p:nvPicPr>
        <p:blipFill>
          <a:blip r:embed="rId2">
            <a:extLst/>
          </a:blip>
          <a:stretch>
            <a:fillRect/>
          </a:stretch>
        </p:blipFill>
        <p:spPr>
          <a:xfrm>
            <a:off x="3131333" y="6313625"/>
            <a:ext cx="8128001" cy="6096002"/>
          </a:xfrm>
          <a:prstGeom prst="rect">
            <a:avLst/>
          </a:prstGeom>
          <a:ln w="12700">
            <a:miter lim="400000"/>
          </a:ln>
        </p:spPr>
      </p:pic>
      <p:pic>
        <p:nvPicPr>
          <p:cNvPr id="557" name="Picture 5" descr="Picture 5"/>
          <p:cNvPicPr>
            <a:picLocks noChangeAspect="1"/>
          </p:cNvPicPr>
          <p:nvPr/>
        </p:nvPicPr>
        <p:blipFill>
          <a:blip r:embed="rId3">
            <a:extLst/>
          </a:blip>
          <a:stretch>
            <a:fillRect/>
          </a:stretch>
        </p:blipFill>
        <p:spPr>
          <a:xfrm>
            <a:off x="12428691" y="6313625"/>
            <a:ext cx="8128001" cy="6096002"/>
          </a:xfrm>
          <a:prstGeom prst="rect">
            <a:avLst/>
          </a:prstGeom>
          <a:ln w="12700">
            <a:miter lim="400000"/>
          </a:ln>
        </p:spPr>
      </p:pic>
      <p:sp>
        <p:nvSpPr>
          <p:cNvPr id="558" name="Rectangle 51"/>
          <p:cNvSpPr txBox="1"/>
          <p:nvPr/>
        </p:nvSpPr>
        <p:spPr>
          <a:xfrm>
            <a:off x="13554910" y="12693775"/>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2</a:t>
            </a:r>
          </a:p>
        </p:txBody>
      </p:sp>
      <p:sp>
        <p:nvSpPr>
          <p:cNvPr id="559" name="Rectangle 51"/>
          <p:cNvSpPr txBox="1"/>
          <p:nvPr/>
        </p:nvSpPr>
        <p:spPr>
          <a:xfrm>
            <a:off x="4257553" y="12693775"/>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1</a:t>
            </a:r>
          </a:p>
        </p:txBody>
      </p:sp>
      <p:sp>
        <p:nvSpPr>
          <p:cNvPr id="560" name="Rectangle 9"/>
          <p:cNvSpPr/>
          <p:nvPr/>
        </p:nvSpPr>
        <p:spPr>
          <a:xfrm>
            <a:off x="12428689" y="6330559"/>
            <a:ext cx="101601" cy="101601"/>
          </a:xfrm>
          <a:prstGeom prst="rect">
            <a:avLst/>
          </a:prstGeom>
          <a:solidFill>
            <a:srgbClr val="FF0000"/>
          </a:solidFill>
          <a:ln w="76200">
            <a:solidFill>
              <a:srgbClr val="FF0000"/>
            </a:solidFill>
          </a:ln>
        </p:spPr>
        <p:txBody>
          <a:bodyPr lIns="101600" tIns="101600" rIns="101600" bIns="101600" anchor="ctr"/>
          <a:lstStyle/>
          <a:p>
            <a:pPr algn="ctr" defTabSz="1016000">
              <a:spcBef>
                <a:spcPts val="0"/>
              </a:spcBef>
              <a:defRPr sz="4000">
                <a:solidFill>
                  <a:srgbClr val="FFFFFF"/>
                </a:solidFill>
                <a:latin typeface="Times New Roman"/>
                <a:ea typeface="Times New Roman"/>
                <a:cs typeface="Times New Roman"/>
                <a:sym typeface="Times New Roman"/>
              </a:defRPr>
            </a:pPr>
          </a:p>
        </p:txBody>
      </p:sp>
      <p:sp>
        <p:nvSpPr>
          <p:cNvPr id="561" name="Rectangle 11"/>
          <p:cNvSpPr/>
          <p:nvPr/>
        </p:nvSpPr>
        <p:spPr>
          <a:xfrm>
            <a:off x="4983697" y="10133689"/>
            <a:ext cx="101601" cy="101601"/>
          </a:xfrm>
          <a:prstGeom prst="rect">
            <a:avLst/>
          </a:prstGeom>
          <a:solidFill>
            <a:srgbClr val="FF0000"/>
          </a:solidFill>
          <a:ln w="76200">
            <a:solidFill>
              <a:srgbClr val="FF0000"/>
            </a:solidFill>
          </a:ln>
        </p:spPr>
        <p:txBody>
          <a:bodyPr lIns="101600" tIns="101600" rIns="101600" bIns="101600" anchor="ctr"/>
          <a:lstStyle/>
          <a:p>
            <a:pPr algn="ctr" defTabSz="1016000">
              <a:spcBef>
                <a:spcPts val="0"/>
              </a:spcBef>
              <a:defRPr sz="4000">
                <a:solidFill>
                  <a:srgbClr val="FFFFFF"/>
                </a:solidFill>
                <a:latin typeface="Times New Roman"/>
                <a:ea typeface="Times New Roman"/>
                <a:cs typeface="Times New Roman"/>
                <a:sym typeface="Times New Roman"/>
              </a:defRPr>
            </a:pPr>
          </a:p>
        </p:txBody>
      </p:sp>
      <p:sp>
        <p:nvSpPr>
          <p:cNvPr id="562" name="Equation"/>
          <p:cNvSpPr txBox="1"/>
          <p:nvPr/>
        </p:nvSpPr>
        <p:spPr>
          <a:xfrm>
            <a:off x="8334441" y="3727687"/>
            <a:ext cx="6201032" cy="142947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limLow>
                    <m:e>
                      <m:r>
                        <a:rPr xmlns:a="http://schemas.openxmlformats.org/drawingml/2006/main" sz="4100" i="1">
                          <a:solidFill>
                            <a:srgbClr val="000000"/>
                          </a:solidFill>
                          <a:latin typeface="Cambria Math" panose="02040503050406030204" pitchFamily="18" charset="0"/>
                        </a:rPr>
                        <m:t>min</m:t>
                      </m:r>
                    </m:e>
                    <m:lim>
                      <m:sSub>
                        <m:e>
                          <m:r>
                            <m:rPr>
                              <m:sty m:val="b"/>
                            </m:rPr>
                            <a:rPr xmlns:a="http://schemas.openxmlformats.org/drawingml/2006/main" sz="4100" i="1">
                              <a:solidFill>
                                <a:srgbClr val="000000"/>
                              </a:solidFill>
                              <a:latin typeface="Cambria Math" panose="02040503050406030204" pitchFamily="18" charset="0"/>
                            </a:rPr>
                            <m:t>w</m:t>
                          </m:r>
                        </m:e>
                        <m:sub>
                          <m:r>
                            <m:rPr>
                              <m:sty m:val="b"/>
                            </m:rPr>
                            <a:rPr xmlns:a="http://schemas.openxmlformats.org/drawingml/2006/main" sz="4100" i="1">
                              <a:solidFill>
                                <a:srgbClr val="000000"/>
                              </a:solidFill>
                              <a:latin typeface="Cambria Math" panose="02040503050406030204" pitchFamily="18" charset="0"/>
                            </a:rPr>
                            <m:t>p</m:t>
                          </m:r>
                        </m:sub>
                      </m:sSub>
                    </m:lim>
                  </m:limLow>
                  <m:sSup>
                    <m:e>
                      <m:d>
                        <m:dPr>
                          <m:ctrlPr>
                            <a:rPr xmlns:a="http://schemas.openxmlformats.org/drawingml/2006/main" sz="4100" i="1">
                              <a:solidFill>
                                <a:srgbClr val="000000"/>
                              </a:solidFill>
                              <a:latin typeface="Cambria Math" panose="02040503050406030204" pitchFamily="18" charset="0"/>
                            </a:rPr>
                          </m:ctrlPr>
                        </m:dPr>
                        <m:e>
                          <m:sSub>
                            <m:e>
                              <m:r>
                                <a:rPr xmlns:a="http://schemas.openxmlformats.org/drawingml/2006/main" sz="4100" i="1">
                                  <a:solidFill>
                                    <a:srgbClr val="000000"/>
                                  </a:solidFill>
                                  <a:latin typeface="Cambria Math" panose="02040503050406030204" pitchFamily="18" charset="0"/>
                                </a:rPr>
                                <m:t>I</m:t>
                              </m:r>
                            </m:e>
                            <m:sub>
                              <m:r>
                                <a:rPr xmlns:a="http://schemas.openxmlformats.org/drawingml/2006/main" sz="4100" i="1">
                                  <a:solidFill>
                                    <a:srgbClr val="000000"/>
                                  </a:solidFill>
                                  <a:latin typeface="Cambria Math" panose="02040503050406030204" pitchFamily="18" charset="0"/>
                                </a:rPr>
                                <m:t>t</m:t>
                              </m:r>
                            </m:sub>
                          </m:sSub>
                          <m:r>
                            <a:rPr xmlns:a="http://schemas.openxmlformats.org/drawingml/2006/main" sz="4100" i="1">
                              <a:solidFill>
                                <a:srgbClr val="000000"/>
                              </a:solidFill>
                              <a:latin typeface="Cambria Math" panose="02040503050406030204" pitchFamily="18" charset="0"/>
                            </a:rPr>
                            <m:t>(</m:t>
                          </m:r>
                          <m:r>
                            <m:rPr>
                              <m:sty m:val="b"/>
                            </m:rPr>
                            <a:rPr xmlns:a="http://schemas.openxmlformats.org/drawingml/2006/main" sz="4100" i="1">
                              <a:solidFill>
                                <a:srgbClr val="000000"/>
                              </a:solidFill>
                              <a:latin typeface="Cambria Math" panose="02040503050406030204" pitchFamily="18" charset="0"/>
                            </a:rPr>
                            <m:t>p</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m:t>
                          </m:r>
                          <m:sSub>
                            <m:e>
                              <m:r>
                                <a:rPr xmlns:a="http://schemas.openxmlformats.org/drawingml/2006/main" sz="4100" i="1">
                                  <a:solidFill>
                                    <a:srgbClr val="000000"/>
                                  </a:solidFill>
                                  <a:latin typeface="Cambria Math" panose="02040503050406030204" pitchFamily="18" charset="0"/>
                                </a:rPr>
                                <m:t>I</m:t>
                              </m:r>
                            </m:e>
                            <m:sub>
                              <m:r>
                                <a:rPr xmlns:a="http://schemas.openxmlformats.org/drawingml/2006/main" sz="4100" i="1">
                                  <a:solidFill>
                                    <a:srgbClr val="000000"/>
                                  </a:solidFill>
                                  <a:latin typeface="Cambria Math" panose="02040503050406030204" pitchFamily="18" charset="0"/>
                                </a:rPr>
                                <m:t>t</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1</m:t>
                              </m:r>
                            </m:sub>
                          </m:sSub>
                          <m:d>
                            <m:dPr>
                              <m:ctrlPr>
                                <a:rPr xmlns:a="http://schemas.openxmlformats.org/drawingml/2006/main" sz="4100" i="1">
                                  <a:solidFill>
                                    <a:srgbClr val="000000"/>
                                  </a:solidFill>
                                  <a:latin typeface="Cambria Math" panose="02040503050406030204" pitchFamily="18" charset="0"/>
                                </a:rPr>
                              </m:ctrlPr>
                            </m:dPr>
                            <m:e>
                              <m:r>
                                <m:rPr>
                                  <m:sty m:val="b"/>
                                </m:rPr>
                                <a:rPr xmlns:a="http://schemas.openxmlformats.org/drawingml/2006/main" sz="4100" i="1">
                                  <a:solidFill>
                                    <a:srgbClr val="000000"/>
                                  </a:solidFill>
                                  <a:latin typeface="Cambria Math" panose="02040503050406030204" pitchFamily="18" charset="0"/>
                                </a:rPr>
                                <m:t>p</m:t>
                              </m:r>
                              <m:r>
                                <a:rPr xmlns:a="http://schemas.openxmlformats.org/drawingml/2006/main" sz="4100" i="1">
                                  <a:solidFill>
                                    <a:srgbClr val="000000"/>
                                  </a:solidFill>
                                  <a:latin typeface="Cambria Math" panose="02040503050406030204" pitchFamily="18" charset="0"/>
                                </a:rPr>
                                <m:t>+</m:t>
                              </m:r>
                              <m:sSub>
                                <m:e>
                                  <m:r>
                                    <m:rPr>
                                      <m:sty m:val="b"/>
                                    </m:rPr>
                                    <a:rPr xmlns:a="http://schemas.openxmlformats.org/drawingml/2006/main" sz="4100" i="1">
                                      <a:solidFill>
                                        <a:srgbClr val="000000"/>
                                      </a:solidFill>
                                      <a:latin typeface="Cambria Math" panose="02040503050406030204" pitchFamily="18" charset="0"/>
                                    </a:rPr>
                                    <m:t>w</m:t>
                                  </m:r>
                                </m:e>
                                <m:sub>
                                  <m:r>
                                    <m:rPr>
                                      <m:sty m:val="b"/>
                                    </m:rPr>
                                    <a:rPr xmlns:a="http://schemas.openxmlformats.org/drawingml/2006/main" sz="4100" i="1">
                                      <a:solidFill>
                                        <a:srgbClr val="000000"/>
                                      </a:solidFill>
                                      <a:latin typeface="Cambria Math" panose="02040503050406030204" pitchFamily="18" charset="0"/>
                                    </a:rPr>
                                    <m:t>p</m:t>
                                  </m:r>
                                </m:sub>
                              </m:sSub>
                            </m:e>
                          </m:d>
                        </m:e>
                      </m:d>
                    </m:e>
                    <m:sup>
                      <m:r>
                        <a:rPr xmlns:a="http://schemas.openxmlformats.org/drawingml/2006/main" sz="4100" i="1">
                          <a:solidFill>
                            <a:srgbClr val="000000"/>
                          </a:solidFill>
                          <a:latin typeface="Cambria Math" panose="02040503050406030204" pitchFamily="18" charset="0"/>
                        </a:rPr>
                        <m:t>2</m:t>
                      </m:r>
                    </m:sup>
                  </m:sSup>
                </m:oMath>
              </m:oMathPara>
            </a14:m>
            <a:endParaRPr sz="4100"/>
          </a:p>
        </p:txBody>
      </p:sp>
      <p:sp>
        <p:nvSpPr>
          <p:cNvPr id="563" name="We kept color constancy  but dropped linearization…"/>
          <p:cNvSpPr txBox="1"/>
          <p:nvPr/>
        </p:nvSpPr>
        <p:spPr>
          <a:xfrm>
            <a:off x="15511777" y="3633547"/>
            <a:ext cx="5939943" cy="1981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2000"/>
              </a:spcBef>
              <a:defRPr i="1" sz="3600"/>
            </a:pPr>
            <a:r>
              <a:t>We kept color constancy </a:t>
            </a:r>
            <a:br/>
            <a:r>
              <a:t>but dropped linearization</a:t>
            </a:r>
          </a:p>
          <a:p>
            <a:pPr>
              <a:spcBef>
                <a:spcPts val="2000"/>
              </a:spcBef>
              <a:defRPr i="1" sz="3600"/>
            </a:pPr>
            <a:r>
              <a:t>(Becomes more Lagrangian!)</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5"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66" name="Title 2"/>
          <p:cNvSpPr txBox="1"/>
          <p:nvPr>
            <p:ph type="title"/>
          </p:nvPr>
        </p:nvSpPr>
        <p:spPr>
          <a:prstGeom prst="rect">
            <a:avLst/>
          </a:prstGeom>
        </p:spPr>
        <p:txBody>
          <a:bodyPr/>
          <a:lstStyle>
            <a:lvl1pPr algn="ctr"/>
          </a:lstStyle>
          <a:p>
            <a:pPr/>
            <a:r>
              <a:t>Comparing pixel colors directly</a:t>
            </a:r>
          </a:p>
        </p:txBody>
      </p:sp>
      <p:pic>
        <p:nvPicPr>
          <p:cNvPr id="567" name="Picture 3" descr="Picture 3"/>
          <p:cNvPicPr>
            <a:picLocks noChangeAspect="1"/>
          </p:cNvPicPr>
          <p:nvPr/>
        </p:nvPicPr>
        <p:blipFill>
          <a:blip r:embed="rId2">
            <a:extLst/>
          </a:blip>
          <a:srcRect l="0" t="0" r="52123" b="46573"/>
          <a:stretch>
            <a:fillRect/>
          </a:stretch>
        </p:blipFill>
        <p:spPr>
          <a:xfrm>
            <a:off x="4082958" y="2198481"/>
            <a:ext cx="12906788" cy="10520437"/>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9" name="Slide Number Placeholder 2"/>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70" name="Title 1"/>
          <p:cNvSpPr txBox="1"/>
          <p:nvPr>
            <p:ph type="title"/>
          </p:nvPr>
        </p:nvSpPr>
        <p:spPr>
          <a:prstGeom prst="rect">
            <a:avLst/>
          </a:prstGeom>
        </p:spPr>
        <p:txBody>
          <a:bodyPr/>
          <a:lstStyle>
            <a:lvl1pPr algn="ctr"/>
          </a:lstStyle>
          <a:p>
            <a:pPr/>
            <a:r>
              <a:t>Matching-based motion estimation </a:t>
            </a:r>
          </a:p>
        </p:txBody>
      </p:sp>
      <p:sp>
        <p:nvSpPr>
          <p:cNvPr id="571" name="Text Placeholder 3"/>
          <p:cNvSpPr txBox="1"/>
          <p:nvPr>
            <p:ph type="body" sz="quarter" idx="1"/>
          </p:nvPr>
        </p:nvSpPr>
        <p:spPr>
          <a:xfrm>
            <a:off x="831199" y="2351359"/>
            <a:ext cx="22721602" cy="1216830"/>
          </a:xfrm>
          <a:prstGeom prst="rect">
            <a:avLst/>
          </a:prstGeom>
        </p:spPr>
        <p:txBody>
          <a:bodyPr/>
          <a:lstStyle>
            <a:lvl1pPr marL="0" indent="120700" algn="ctr" defTabSz="804672">
              <a:buSzTx/>
              <a:buNone/>
              <a:defRPr sz="4400"/>
            </a:lvl1pPr>
          </a:lstStyle>
          <a:p>
            <a:pPr/>
            <a:r>
              <a:t>Generally: Energy to measure similarity between a pixel in image 1 with pixels in image 2:</a:t>
            </a:r>
          </a:p>
        </p:txBody>
      </p:sp>
      <p:pic>
        <p:nvPicPr>
          <p:cNvPr id="572" name="Picture 4" descr="Picture 4"/>
          <p:cNvPicPr>
            <a:picLocks noChangeAspect="1"/>
          </p:cNvPicPr>
          <p:nvPr/>
        </p:nvPicPr>
        <p:blipFill>
          <a:blip r:embed="rId2">
            <a:extLst/>
          </a:blip>
          <a:stretch>
            <a:fillRect/>
          </a:stretch>
        </p:blipFill>
        <p:spPr>
          <a:xfrm>
            <a:off x="3131333" y="6313625"/>
            <a:ext cx="8128001" cy="6096002"/>
          </a:xfrm>
          <a:prstGeom prst="rect">
            <a:avLst/>
          </a:prstGeom>
          <a:ln w="12700">
            <a:miter lim="400000"/>
          </a:ln>
        </p:spPr>
      </p:pic>
      <p:pic>
        <p:nvPicPr>
          <p:cNvPr id="573" name="Picture 5" descr="Picture 5"/>
          <p:cNvPicPr>
            <a:picLocks noChangeAspect="1"/>
          </p:cNvPicPr>
          <p:nvPr/>
        </p:nvPicPr>
        <p:blipFill>
          <a:blip r:embed="rId3">
            <a:extLst/>
          </a:blip>
          <a:stretch>
            <a:fillRect/>
          </a:stretch>
        </p:blipFill>
        <p:spPr>
          <a:xfrm>
            <a:off x="12428691" y="6313625"/>
            <a:ext cx="8128001" cy="6096002"/>
          </a:xfrm>
          <a:prstGeom prst="rect">
            <a:avLst/>
          </a:prstGeom>
          <a:ln w="12700">
            <a:miter lim="400000"/>
          </a:ln>
        </p:spPr>
      </p:pic>
      <p:sp>
        <p:nvSpPr>
          <p:cNvPr id="574" name="Rectangle 51"/>
          <p:cNvSpPr txBox="1"/>
          <p:nvPr/>
        </p:nvSpPr>
        <p:spPr>
          <a:xfrm>
            <a:off x="13554910" y="12393424"/>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2</a:t>
            </a:r>
          </a:p>
        </p:txBody>
      </p:sp>
      <p:sp>
        <p:nvSpPr>
          <p:cNvPr id="575" name="Rectangle 51"/>
          <p:cNvSpPr txBox="1"/>
          <p:nvPr/>
        </p:nvSpPr>
        <p:spPr>
          <a:xfrm>
            <a:off x="4257553" y="12393424"/>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1</a:t>
            </a:r>
          </a:p>
        </p:txBody>
      </p:sp>
      <p:sp>
        <p:nvSpPr>
          <p:cNvPr id="576" name="Rectangle 9"/>
          <p:cNvSpPr/>
          <p:nvPr/>
        </p:nvSpPr>
        <p:spPr>
          <a:xfrm>
            <a:off x="12428689" y="6330559"/>
            <a:ext cx="101601" cy="101601"/>
          </a:xfrm>
          <a:prstGeom prst="rect">
            <a:avLst/>
          </a:prstGeom>
          <a:solidFill>
            <a:srgbClr val="FF0000"/>
          </a:solidFill>
          <a:ln w="76200">
            <a:solidFill>
              <a:srgbClr val="FF0000"/>
            </a:solidFill>
          </a:ln>
        </p:spPr>
        <p:txBody>
          <a:bodyPr lIns="101600" tIns="101600" rIns="101600" bIns="101600" anchor="ctr"/>
          <a:lstStyle/>
          <a:p>
            <a:pPr algn="ctr" defTabSz="1016000">
              <a:spcBef>
                <a:spcPts val="0"/>
              </a:spcBef>
              <a:defRPr sz="4000">
                <a:solidFill>
                  <a:srgbClr val="FFFFFF"/>
                </a:solidFill>
                <a:latin typeface="Times New Roman"/>
                <a:ea typeface="Times New Roman"/>
                <a:cs typeface="Times New Roman"/>
                <a:sym typeface="Times New Roman"/>
              </a:defRPr>
            </a:pPr>
          </a:p>
        </p:txBody>
      </p:sp>
      <p:sp>
        <p:nvSpPr>
          <p:cNvPr id="577" name="Rectangle 11"/>
          <p:cNvSpPr/>
          <p:nvPr/>
        </p:nvSpPr>
        <p:spPr>
          <a:xfrm>
            <a:off x="4983697" y="10133689"/>
            <a:ext cx="101601" cy="101601"/>
          </a:xfrm>
          <a:prstGeom prst="rect">
            <a:avLst/>
          </a:prstGeom>
          <a:solidFill>
            <a:srgbClr val="FF0000"/>
          </a:solidFill>
          <a:ln w="76200">
            <a:solidFill>
              <a:srgbClr val="FF0000"/>
            </a:solidFill>
          </a:ln>
        </p:spPr>
        <p:txBody>
          <a:bodyPr lIns="101600" tIns="101600" rIns="101600" bIns="101600" anchor="ctr"/>
          <a:lstStyle/>
          <a:p>
            <a:pPr algn="ctr" defTabSz="1016000">
              <a:spcBef>
                <a:spcPts val="0"/>
              </a:spcBef>
              <a:defRPr sz="4000">
                <a:solidFill>
                  <a:srgbClr val="FFFFFF"/>
                </a:solidFill>
                <a:latin typeface="Times New Roman"/>
                <a:ea typeface="Times New Roman"/>
                <a:cs typeface="Times New Roman"/>
                <a:sym typeface="Times New Roman"/>
              </a:defRPr>
            </a:pPr>
          </a:p>
        </p:txBody>
      </p:sp>
      <p:sp>
        <p:nvSpPr>
          <p:cNvPr id="578" name="Equation"/>
          <p:cNvSpPr txBox="1"/>
          <p:nvPr/>
        </p:nvSpPr>
        <p:spPr>
          <a:xfrm>
            <a:off x="8334441" y="3727687"/>
            <a:ext cx="6201032" cy="142947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limLow>
                    <m:e>
                      <m:r>
                        <a:rPr xmlns:a="http://schemas.openxmlformats.org/drawingml/2006/main" sz="4100" i="1">
                          <a:solidFill>
                            <a:srgbClr val="000000"/>
                          </a:solidFill>
                          <a:latin typeface="Cambria Math" panose="02040503050406030204" pitchFamily="18" charset="0"/>
                        </a:rPr>
                        <m:t>min</m:t>
                      </m:r>
                    </m:e>
                    <m:lim>
                      <m:sSub>
                        <m:e>
                          <m:r>
                            <m:rPr>
                              <m:sty m:val="b"/>
                            </m:rPr>
                            <a:rPr xmlns:a="http://schemas.openxmlformats.org/drawingml/2006/main" sz="4100" i="1">
                              <a:solidFill>
                                <a:srgbClr val="000000"/>
                              </a:solidFill>
                              <a:latin typeface="Cambria Math" panose="02040503050406030204" pitchFamily="18" charset="0"/>
                            </a:rPr>
                            <m:t>w</m:t>
                          </m:r>
                        </m:e>
                        <m:sub>
                          <m:r>
                            <m:rPr>
                              <m:sty m:val="b"/>
                            </m:rPr>
                            <a:rPr xmlns:a="http://schemas.openxmlformats.org/drawingml/2006/main" sz="4100" i="1">
                              <a:solidFill>
                                <a:srgbClr val="000000"/>
                              </a:solidFill>
                              <a:latin typeface="Cambria Math" panose="02040503050406030204" pitchFamily="18" charset="0"/>
                            </a:rPr>
                            <m:t>p</m:t>
                          </m:r>
                        </m:sub>
                      </m:sSub>
                    </m:lim>
                  </m:limLow>
                  <m:sSup>
                    <m:e>
                      <m:d>
                        <m:dPr>
                          <m:ctrlPr>
                            <a:rPr xmlns:a="http://schemas.openxmlformats.org/drawingml/2006/main" sz="4100" i="1">
                              <a:solidFill>
                                <a:srgbClr val="000000"/>
                              </a:solidFill>
                              <a:latin typeface="Cambria Math" panose="02040503050406030204" pitchFamily="18" charset="0"/>
                            </a:rPr>
                          </m:ctrlPr>
                        </m:dPr>
                        <m:e>
                          <m:sSub>
                            <m:e>
                              <m:r>
                                <a:rPr xmlns:a="http://schemas.openxmlformats.org/drawingml/2006/main" sz="4100" i="1">
                                  <a:solidFill>
                                    <a:srgbClr val="000000"/>
                                  </a:solidFill>
                                  <a:latin typeface="Cambria Math" panose="02040503050406030204" pitchFamily="18" charset="0"/>
                                </a:rPr>
                                <m:t>I</m:t>
                              </m:r>
                            </m:e>
                            <m:sub>
                              <m:r>
                                <a:rPr xmlns:a="http://schemas.openxmlformats.org/drawingml/2006/main" sz="4100" i="1">
                                  <a:solidFill>
                                    <a:srgbClr val="000000"/>
                                  </a:solidFill>
                                  <a:latin typeface="Cambria Math" panose="02040503050406030204" pitchFamily="18" charset="0"/>
                                </a:rPr>
                                <m:t>t</m:t>
                              </m:r>
                            </m:sub>
                          </m:sSub>
                          <m:r>
                            <a:rPr xmlns:a="http://schemas.openxmlformats.org/drawingml/2006/main" sz="4100" i="1">
                              <a:solidFill>
                                <a:srgbClr val="000000"/>
                              </a:solidFill>
                              <a:latin typeface="Cambria Math" panose="02040503050406030204" pitchFamily="18" charset="0"/>
                            </a:rPr>
                            <m:t>(</m:t>
                          </m:r>
                          <m:r>
                            <m:rPr>
                              <m:sty m:val="b"/>
                            </m:rPr>
                            <a:rPr xmlns:a="http://schemas.openxmlformats.org/drawingml/2006/main" sz="4100" i="1">
                              <a:solidFill>
                                <a:srgbClr val="000000"/>
                              </a:solidFill>
                              <a:latin typeface="Cambria Math" panose="02040503050406030204" pitchFamily="18" charset="0"/>
                            </a:rPr>
                            <m:t>p</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m:t>
                          </m:r>
                          <m:sSub>
                            <m:e>
                              <m:r>
                                <a:rPr xmlns:a="http://schemas.openxmlformats.org/drawingml/2006/main" sz="4100" i="1">
                                  <a:solidFill>
                                    <a:srgbClr val="000000"/>
                                  </a:solidFill>
                                  <a:latin typeface="Cambria Math" panose="02040503050406030204" pitchFamily="18" charset="0"/>
                                </a:rPr>
                                <m:t>I</m:t>
                              </m:r>
                            </m:e>
                            <m:sub>
                              <m:r>
                                <a:rPr xmlns:a="http://schemas.openxmlformats.org/drawingml/2006/main" sz="4100" i="1">
                                  <a:solidFill>
                                    <a:srgbClr val="000000"/>
                                  </a:solidFill>
                                  <a:latin typeface="Cambria Math" panose="02040503050406030204" pitchFamily="18" charset="0"/>
                                </a:rPr>
                                <m:t>t</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1</m:t>
                              </m:r>
                            </m:sub>
                          </m:sSub>
                          <m:d>
                            <m:dPr>
                              <m:ctrlPr>
                                <a:rPr xmlns:a="http://schemas.openxmlformats.org/drawingml/2006/main" sz="4100" i="1">
                                  <a:solidFill>
                                    <a:srgbClr val="000000"/>
                                  </a:solidFill>
                                  <a:latin typeface="Cambria Math" panose="02040503050406030204" pitchFamily="18" charset="0"/>
                                </a:rPr>
                              </m:ctrlPr>
                            </m:dPr>
                            <m:e>
                              <m:r>
                                <m:rPr>
                                  <m:sty m:val="b"/>
                                </m:rPr>
                                <a:rPr xmlns:a="http://schemas.openxmlformats.org/drawingml/2006/main" sz="4100" i="1">
                                  <a:solidFill>
                                    <a:srgbClr val="000000"/>
                                  </a:solidFill>
                                  <a:latin typeface="Cambria Math" panose="02040503050406030204" pitchFamily="18" charset="0"/>
                                </a:rPr>
                                <m:t>p</m:t>
                              </m:r>
                              <m:r>
                                <a:rPr xmlns:a="http://schemas.openxmlformats.org/drawingml/2006/main" sz="4100" i="1">
                                  <a:solidFill>
                                    <a:srgbClr val="000000"/>
                                  </a:solidFill>
                                  <a:latin typeface="Cambria Math" panose="02040503050406030204" pitchFamily="18" charset="0"/>
                                </a:rPr>
                                <m:t>+</m:t>
                              </m:r>
                              <m:sSub>
                                <m:e>
                                  <m:r>
                                    <m:rPr>
                                      <m:sty m:val="b"/>
                                    </m:rPr>
                                    <a:rPr xmlns:a="http://schemas.openxmlformats.org/drawingml/2006/main" sz="4100" i="1">
                                      <a:solidFill>
                                        <a:srgbClr val="000000"/>
                                      </a:solidFill>
                                      <a:latin typeface="Cambria Math" panose="02040503050406030204" pitchFamily="18" charset="0"/>
                                    </a:rPr>
                                    <m:t>w</m:t>
                                  </m:r>
                                </m:e>
                                <m:sub>
                                  <m:r>
                                    <m:rPr>
                                      <m:sty m:val="b"/>
                                    </m:rPr>
                                    <a:rPr xmlns:a="http://schemas.openxmlformats.org/drawingml/2006/main" sz="4100" i="1">
                                      <a:solidFill>
                                        <a:srgbClr val="000000"/>
                                      </a:solidFill>
                                      <a:latin typeface="Cambria Math" panose="02040503050406030204" pitchFamily="18" charset="0"/>
                                    </a:rPr>
                                    <m:t>p</m:t>
                                  </m:r>
                                </m:sub>
                              </m:sSub>
                            </m:e>
                          </m:d>
                        </m:e>
                      </m:d>
                    </m:e>
                    <m:sup>
                      <m:r>
                        <a:rPr xmlns:a="http://schemas.openxmlformats.org/drawingml/2006/main" sz="4100" i="1">
                          <a:solidFill>
                            <a:srgbClr val="000000"/>
                          </a:solidFill>
                          <a:latin typeface="Cambria Math" panose="02040503050406030204" pitchFamily="18" charset="0"/>
                        </a:rPr>
                        <m:t>2</m:t>
                      </m:r>
                    </m:sup>
                  </m:sSup>
                </m:oMath>
              </m:oMathPara>
            </a14:m>
            <a:endParaRPr sz="4100"/>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76"/>
                                        </p:tgtEl>
                                        <p:attrNameLst>
                                          <p:attrName>style.visibility</p:attrName>
                                        </p:attrNameLst>
                                      </p:cBhvr>
                                      <p:to>
                                        <p:strVal val="visible"/>
                                      </p:to>
                                    </p:set>
                                  </p:childTnLst>
                                </p:cTn>
                              </p:par>
                            </p:childTnLst>
                          </p:cTn>
                        </p:par>
                        <p:par>
                          <p:cTn id="11" fill="hold">
                            <p:stCondLst>
                              <p:cond delay="0"/>
                            </p:stCondLst>
                            <p:childTnLst>
                              <p:par>
                                <p:cTn id="12" presetClass="path" nodeType="afterEffect" presetSubtype="0" presetID="-1" grpId="3" accel="50000" decel="50000" fill="hold">
                                  <p:stCondLst>
                                    <p:cond delay="0"/>
                                  </p:stCondLst>
                                  <p:childTnLst>
                                    <p:animMotion path="M 0.000000 0.000000 L 0.000000 0.000259 L 0.087090 0.000769 C 0.088540 0.000899 0.089625 0.001414 0.090674 0.001960 C 0.091723 0.002506 0.092735 0.003084 0.094040 0.003339 C 0.095560 0.003854 0.097115 0.004241 0.098688 0.004531 C 0.100260 0.004821 0.101850 0.005014 0.103440 0.005139 C 0.109880 0.005269 0.116318 0.005269 0.122738 0.005236 C 0.129158 0.005204 0.135560 0.005139 0.141930 0.005139 L 0.323490 0.017749 L 0.322480 0.093879 L -0.007670 0.100819 L -0.009260 0.199589 L 0.318570 0.194189 L 0.319590 0.310179 L -0.006950 0.312759 L -0.009840 0.418469 L 0.312500 0.424899" origin="layout" pathEditMode="relative">
                                      <p:cBhvr>
                                        <p:cTn id="13" dur="2000" fill="hold"/>
                                        <p:tgtEl>
                                          <p:spTgt spid="576"/>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6" grpId="2"/>
      <p:bldP build="whole" bldLvl="1" animBg="1" rev="0" advAuto="0" spid="577" grpId="1"/>
    </p:bld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0" name="Slide Number Placeholder 2"/>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81" name="Title 1"/>
          <p:cNvSpPr txBox="1"/>
          <p:nvPr>
            <p:ph type="title"/>
          </p:nvPr>
        </p:nvSpPr>
        <p:spPr>
          <a:prstGeom prst="rect">
            <a:avLst/>
          </a:prstGeom>
        </p:spPr>
        <p:txBody>
          <a:bodyPr/>
          <a:lstStyle>
            <a:lvl1pPr algn="ctr"/>
          </a:lstStyle>
          <a:p>
            <a:pPr/>
            <a:r>
              <a:t>Resolving ambiguities: Lucas-Kanade</a:t>
            </a:r>
          </a:p>
        </p:txBody>
      </p:sp>
      <p:sp>
        <p:nvSpPr>
          <p:cNvPr id="582" name="Text Placeholder 3"/>
          <p:cNvSpPr txBox="1"/>
          <p:nvPr>
            <p:ph type="body" sz="quarter" idx="1"/>
          </p:nvPr>
        </p:nvSpPr>
        <p:spPr>
          <a:xfrm>
            <a:off x="831199" y="2351359"/>
            <a:ext cx="22721602" cy="1216830"/>
          </a:xfrm>
          <a:prstGeom prst="rect">
            <a:avLst/>
          </a:prstGeom>
        </p:spPr>
        <p:txBody>
          <a:bodyPr/>
          <a:lstStyle>
            <a:lvl1pPr marL="0" indent="137160" algn="ctr">
              <a:buSzTx/>
              <a:buNone/>
            </a:lvl1pPr>
          </a:lstStyle>
          <a:p>
            <a:pPr/>
            <a:r>
              <a:t>Insight: Pixels in the same patch generally share the same motion</a:t>
            </a:r>
          </a:p>
        </p:txBody>
      </p:sp>
      <p:sp>
        <p:nvSpPr>
          <p:cNvPr id="583" name="Equation"/>
          <p:cNvSpPr txBox="1"/>
          <p:nvPr/>
        </p:nvSpPr>
        <p:spPr>
          <a:xfrm>
            <a:off x="8284383" y="3727687"/>
            <a:ext cx="7112500" cy="167524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limLow>
                    <m:e>
                      <m:r>
                        <a:rPr xmlns:a="http://schemas.openxmlformats.org/drawingml/2006/main" sz="4100" i="1">
                          <a:solidFill>
                            <a:srgbClr val="000000"/>
                          </a:solidFill>
                          <a:latin typeface="Cambria Math" panose="02040503050406030204" pitchFamily="18" charset="0"/>
                        </a:rPr>
                        <m:t>min</m:t>
                      </m:r>
                    </m:e>
                    <m:lim>
                      <m:sSub>
                        <m:e>
                          <m:r>
                            <m:rPr>
                              <m:sty m:val="b"/>
                            </m:rPr>
                            <a:rPr xmlns:a="http://schemas.openxmlformats.org/drawingml/2006/main" sz="4100" i="1">
                              <a:solidFill>
                                <a:srgbClr val="000000"/>
                              </a:solidFill>
                              <a:latin typeface="Cambria Math" panose="02040503050406030204" pitchFamily="18" charset="0"/>
                            </a:rPr>
                            <m:t>w</m:t>
                          </m:r>
                        </m:e>
                        <m:sub>
                          <m:r>
                            <m:rPr>
                              <m:sty m:val="b"/>
                            </m:rPr>
                            <a:rPr xmlns:a="http://schemas.openxmlformats.org/drawingml/2006/main" sz="4100" i="1">
                              <a:solidFill>
                                <a:srgbClr val="000000"/>
                              </a:solidFill>
                              <a:latin typeface="Cambria Math" panose="02040503050406030204" pitchFamily="18" charset="0"/>
                            </a:rPr>
                            <m:t>p</m:t>
                          </m:r>
                        </m:sub>
                      </m:sSub>
                    </m:lim>
                  </m:limLow>
                  <m:limLow>
                    <m:e>
                      <m:r>
                        <a:rPr xmlns:a="http://schemas.openxmlformats.org/drawingml/2006/main" sz="4100" i="1">
                          <a:solidFill>
                            <a:srgbClr val="000000"/>
                          </a:solidFill>
                          <a:latin typeface="Cambria Math" panose="02040503050406030204" pitchFamily="18" charset="0"/>
                        </a:rPr>
                        <m:t>∑</m:t>
                      </m:r>
                    </m:e>
                    <m:lim>
                      <m:r>
                        <m:rPr>
                          <m:sty m:val="b"/>
                        </m:rPr>
                        <a:rPr xmlns:a="http://schemas.openxmlformats.org/drawingml/2006/main" sz="4100" i="1">
                          <a:solidFill>
                            <a:srgbClr val="000000"/>
                          </a:solidFill>
                          <a:latin typeface="Cambria Math" panose="02040503050406030204" pitchFamily="18" charset="0"/>
                        </a:rPr>
                        <m:t>q</m:t>
                      </m:r>
                      <m:r>
                        <a:rPr xmlns:a="http://schemas.openxmlformats.org/drawingml/2006/main" sz="4100" i="1">
                          <a:solidFill>
                            <a:srgbClr val="000000"/>
                          </a:solidFill>
                          <a:latin typeface="Cambria Math" panose="02040503050406030204" pitchFamily="18" charset="0"/>
                        </a:rPr>
                        <m:t>∈</m:t>
                      </m:r>
                      <m:sSub>
                        <m:e>
                          <m:r>
                            <a:rPr xmlns:a="http://schemas.openxmlformats.org/drawingml/2006/main" sz="4100" i="1">
                              <a:solidFill>
                                <a:srgbClr val="000000"/>
                              </a:solidFill>
                              <a:latin typeface="Cambria Math" panose="02040503050406030204" pitchFamily="18" charset="0"/>
                            </a:rPr>
                            <m:t>N</m:t>
                          </m:r>
                        </m:e>
                        <m:sub>
                          <m:r>
                            <a:rPr xmlns:a="http://schemas.openxmlformats.org/drawingml/2006/main" sz="4100" i="1">
                              <a:solidFill>
                                <a:srgbClr val="000000"/>
                              </a:solidFill>
                              <a:latin typeface="Cambria Math" panose="02040503050406030204" pitchFamily="18" charset="0"/>
                            </a:rPr>
                            <m:t>p</m:t>
                          </m:r>
                        </m:sub>
                      </m:sSub>
                    </m:lim>
                  </m:limLow>
                  <m:sSup>
                    <m:e>
                      <m:d>
                        <m:dPr>
                          <m:ctrlPr>
                            <a:rPr xmlns:a="http://schemas.openxmlformats.org/drawingml/2006/main" sz="4100" i="1">
                              <a:solidFill>
                                <a:srgbClr val="000000"/>
                              </a:solidFill>
                              <a:latin typeface="Cambria Math" panose="02040503050406030204" pitchFamily="18" charset="0"/>
                            </a:rPr>
                          </m:ctrlPr>
                        </m:dPr>
                        <m:e>
                          <m:sSub>
                            <m:e>
                              <m:r>
                                <a:rPr xmlns:a="http://schemas.openxmlformats.org/drawingml/2006/main" sz="4100" i="1">
                                  <a:solidFill>
                                    <a:srgbClr val="000000"/>
                                  </a:solidFill>
                                  <a:latin typeface="Cambria Math" panose="02040503050406030204" pitchFamily="18" charset="0"/>
                                </a:rPr>
                                <m:t>I</m:t>
                              </m:r>
                            </m:e>
                            <m:sub>
                              <m:r>
                                <a:rPr xmlns:a="http://schemas.openxmlformats.org/drawingml/2006/main" sz="4100" i="1">
                                  <a:solidFill>
                                    <a:srgbClr val="000000"/>
                                  </a:solidFill>
                                  <a:latin typeface="Cambria Math" panose="02040503050406030204" pitchFamily="18" charset="0"/>
                                </a:rPr>
                                <m:t>t</m:t>
                              </m:r>
                            </m:sub>
                          </m:sSub>
                          <m:r>
                            <a:rPr xmlns:a="http://schemas.openxmlformats.org/drawingml/2006/main" sz="4100" i="1">
                              <a:solidFill>
                                <a:srgbClr val="000000"/>
                              </a:solidFill>
                              <a:latin typeface="Cambria Math" panose="02040503050406030204" pitchFamily="18" charset="0"/>
                            </a:rPr>
                            <m:t>(</m:t>
                          </m:r>
                          <m:r>
                            <m:rPr>
                              <m:sty m:val="b"/>
                            </m:rPr>
                            <a:rPr xmlns:a="http://schemas.openxmlformats.org/drawingml/2006/main" sz="4100" i="1">
                              <a:solidFill>
                                <a:srgbClr val="000000"/>
                              </a:solidFill>
                              <a:latin typeface="Cambria Math" panose="02040503050406030204" pitchFamily="18" charset="0"/>
                            </a:rPr>
                            <m:t>q</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m:t>
                          </m:r>
                          <m:sSub>
                            <m:e>
                              <m:r>
                                <a:rPr xmlns:a="http://schemas.openxmlformats.org/drawingml/2006/main" sz="4100" i="1">
                                  <a:solidFill>
                                    <a:srgbClr val="000000"/>
                                  </a:solidFill>
                                  <a:latin typeface="Cambria Math" panose="02040503050406030204" pitchFamily="18" charset="0"/>
                                </a:rPr>
                                <m:t>I</m:t>
                              </m:r>
                            </m:e>
                            <m:sub>
                              <m:r>
                                <a:rPr xmlns:a="http://schemas.openxmlformats.org/drawingml/2006/main" sz="4100" i="1">
                                  <a:solidFill>
                                    <a:srgbClr val="000000"/>
                                  </a:solidFill>
                                  <a:latin typeface="Cambria Math" panose="02040503050406030204" pitchFamily="18" charset="0"/>
                                </a:rPr>
                                <m:t>t</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1</m:t>
                              </m:r>
                            </m:sub>
                          </m:sSub>
                          <m:d>
                            <m:dPr>
                              <m:ctrlPr>
                                <a:rPr xmlns:a="http://schemas.openxmlformats.org/drawingml/2006/main" sz="4100" i="1">
                                  <a:solidFill>
                                    <a:srgbClr val="000000"/>
                                  </a:solidFill>
                                  <a:latin typeface="Cambria Math" panose="02040503050406030204" pitchFamily="18" charset="0"/>
                                </a:rPr>
                              </m:ctrlPr>
                            </m:dPr>
                            <m:e>
                              <m:r>
                                <m:rPr>
                                  <m:sty m:val="b"/>
                                </m:rPr>
                                <a:rPr xmlns:a="http://schemas.openxmlformats.org/drawingml/2006/main" sz="4100" i="1">
                                  <a:solidFill>
                                    <a:srgbClr val="000000"/>
                                  </a:solidFill>
                                  <a:latin typeface="Cambria Math" panose="02040503050406030204" pitchFamily="18" charset="0"/>
                                </a:rPr>
                                <m:t>q</m:t>
                              </m:r>
                              <m:r>
                                <a:rPr xmlns:a="http://schemas.openxmlformats.org/drawingml/2006/main" sz="4100" i="1">
                                  <a:solidFill>
                                    <a:srgbClr val="000000"/>
                                  </a:solidFill>
                                  <a:latin typeface="Cambria Math" panose="02040503050406030204" pitchFamily="18" charset="0"/>
                                </a:rPr>
                                <m:t>+</m:t>
                              </m:r>
                              <m:sSub>
                                <m:e>
                                  <m:r>
                                    <m:rPr>
                                      <m:sty m:val="b"/>
                                    </m:rPr>
                                    <a:rPr xmlns:a="http://schemas.openxmlformats.org/drawingml/2006/main" sz="4100" i="1">
                                      <a:solidFill>
                                        <a:srgbClr val="000000"/>
                                      </a:solidFill>
                                      <a:latin typeface="Cambria Math" panose="02040503050406030204" pitchFamily="18" charset="0"/>
                                    </a:rPr>
                                    <m:t>w</m:t>
                                  </m:r>
                                </m:e>
                                <m:sub>
                                  <m:r>
                                    <m:rPr>
                                      <m:sty m:val="b"/>
                                    </m:rPr>
                                    <a:rPr xmlns:a="http://schemas.openxmlformats.org/drawingml/2006/main" sz="4100" i="1">
                                      <a:solidFill>
                                        <a:srgbClr val="000000"/>
                                      </a:solidFill>
                                      <a:latin typeface="Cambria Math" panose="02040503050406030204" pitchFamily="18" charset="0"/>
                                    </a:rPr>
                                    <m:t>p</m:t>
                                  </m:r>
                                </m:sub>
                              </m:sSub>
                            </m:e>
                          </m:d>
                        </m:e>
                      </m:d>
                    </m:e>
                    <m:sup>
                      <m:r>
                        <a:rPr xmlns:a="http://schemas.openxmlformats.org/drawingml/2006/main" sz="4100" i="1">
                          <a:solidFill>
                            <a:srgbClr val="000000"/>
                          </a:solidFill>
                          <a:latin typeface="Cambria Math" panose="02040503050406030204" pitchFamily="18" charset="0"/>
                        </a:rPr>
                        <m:t>2</m:t>
                      </m:r>
                    </m:sup>
                  </m:sSup>
                </m:oMath>
              </m:oMathPara>
            </a14:m>
            <a:endParaRPr sz="4100"/>
          </a:p>
        </p:txBody>
      </p:sp>
      <p:pic>
        <p:nvPicPr>
          <p:cNvPr id="584" name="Picture 4" descr="Picture 4"/>
          <p:cNvPicPr>
            <a:picLocks noChangeAspect="1"/>
          </p:cNvPicPr>
          <p:nvPr/>
        </p:nvPicPr>
        <p:blipFill>
          <a:blip r:embed="rId2">
            <a:extLst/>
          </a:blip>
          <a:stretch>
            <a:fillRect/>
          </a:stretch>
        </p:blipFill>
        <p:spPr>
          <a:xfrm>
            <a:off x="3127953" y="6312573"/>
            <a:ext cx="8128001" cy="6096001"/>
          </a:xfrm>
          <a:prstGeom prst="rect">
            <a:avLst/>
          </a:prstGeom>
          <a:ln w="12700">
            <a:miter lim="400000"/>
          </a:ln>
        </p:spPr>
      </p:pic>
      <p:pic>
        <p:nvPicPr>
          <p:cNvPr id="585" name="Picture 5" descr="Picture 5"/>
          <p:cNvPicPr>
            <a:picLocks noChangeAspect="1"/>
          </p:cNvPicPr>
          <p:nvPr/>
        </p:nvPicPr>
        <p:blipFill>
          <a:blip r:embed="rId3">
            <a:extLst/>
          </a:blip>
          <a:stretch>
            <a:fillRect/>
          </a:stretch>
        </p:blipFill>
        <p:spPr>
          <a:xfrm>
            <a:off x="12425312" y="6312573"/>
            <a:ext cx="8128001" cy="6096001"/>
          </a:xfrm>
          <a:prstGeom prst="rect">
            <a:avLst/>
          </a:prstGeom>
          <a:ln w="12700">
            <a:miter lim="400000"/>
          </a:ln>
        </p:spPr>
      </p:pic>
      <p:pic>
        <p:nvPicPr>
          <p:cNvPr id="586" name="Picture 6" descr="Picture 6"/>
          <p:cNvPicPr>
            <a:picLocks noChangeAspect="1"/>
          </p:cNvPicPr>
          <p:nvPr/>
        </p:nvPicPr>
        <p:blipFill>
          <a:blip r:embed="rId4">
            <a:extLst/>
          </a:blip>
          <a:stretch>
            <a:fillRect/>
          </a:stretch>
        </p:blipFill>
        <p:spPr>
          <a:xfrm>
            <a:off x="3127953" y="6312573"/>
            <a:ext cx="8127999" cy="6096001"/>
          </a:xfrm>
          <a:prstGeom prst="rect">
            <a:avLst/>
          </a:prstGeom>
          <a:ln w="12700">
            <a:miter lim="400000"/>
          </a:ln>
        </p:spPr>
      </p:pic>
      <p:sp>
        <p:nvSpPr>
          <p:cNvPr id="587" name="Rectangle 51"/>
          <p:cNvSpPr txBox="1"/>
          <p:nvPr/>
        </p:nvSpPr>
        <p:spPr>
          <a:xfrm>
            <a:off x="13551532" y="12425351"/>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2</a:t>
            </a:r>
          </a:p>
        </p:txBody>
      </p:sp>
      <p:sp>
        <p:nvSpPr>
          <p:cNvPr id="588" name="Rectangle 51"/>
          <p:cNvSpPr txBox="1"/>
          <p:nvPr/>
        </p:nvSpPr>
        <p:spPr>
          <a:xfrm>
            <a:off x="4254173" y="12425351"/>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1</a:t>
            </a:r>
          </a:p>
        </p:txBody>
      </p:sp>
      <p:sp>
        <p:nvSpPr>
          <p:cNvPr id="589" name="Rectangle 9"/>
          <p:cNvSpPr/>
          <p:nvPr/>
        </p:nvSpPr>
        <p:spPr>
          <a:xfrm>
            <a:off x="12425309" y="6329507"/>
            <a:ext cx="670561" cy="508001"/>
          </a:xfrm>
          <a:prstGeom prst="rect">
            <a:avLst/>
          </a:prstGeom>
          <a:ln w="76200">
            <a:solidFill>
              <a:srgbClr val="FF0000"/>
            </a:solidFill>
          </a:ln>
        </p:spPr>
        <p:txBody>
          <a:bodyPr lIns="101600" tIns="101600" rIns="101600" bIns="101600" anchor="ctr"/>
          <a:lstStyle/>
          <a:p>
            <a:pPr algn="ctr" defTabSz="1016000">
              <a:spcBef>
                <a:spcPts val="0"/>
              </a:spcBef>
              <a:defRPr sz="4000">
                <a:solidFill>
                  <a:srgbClr val="FFFFFF"/>
                </a:solid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89"/>
                                        </p:tgtEl>
                                        <p:attrNameLst>
                                          <p:attrName>style.visibility</p:attrName>
                                        </p:attrNameLst>
                                      </p:cBhvr>
                                      <p:to>
                                        <p:strVal val="visible"/>
                                      </p:to>
                                    </p:set>
                                  </p:childTnLst>
                                </p:cTn>
                              </p:par>
                            </p:childTnLst>
                          </p:cTn>
                        </p:par>
                        <p:par>
                          <p:cTn id="11" fill="hold">
                            <p:stCondLst>
                              <p:cond delay="0"/>
                            </p:stCondLst>
                            <p:childTnLst>
                              <p:par>
                                <p:cTn id="12" presetClass="path" nodeType="afterEffect" presetSubtype="0" presetID="-1" grpId="3" accel="50000" decel="50000" fill="hold">
                                  <p:stCondLst>
                                    <p:cond delay="0"/>
                                  </p:stCondLst>
                                  <p:childTnLst>
                                    <p:animMotion path="M 0.000000 0.000000 L 0.000000 0.000261 L 0.084060 0.000771 C 0.085505 0.000901 0.086553 0.001416 0.087565 0.001962 C 0.088578 0.002508 0.089555 0.003086 0.090860 0.003341 C 0.092305 0.003731 0.093788 0.004053 0.095289 0.004311 C 0.096790 0.004568 0.098310 0.004761 0.099830 0.004891 C 0.106050 0.005016 0.112270 0.005016 0.118473 0.004984 C 0.124675 0.004953 0.130860 0.004891 0.137010 0.004891 L 0.312210 0.016721 L 0.311340 0.087451 L -0.007380 0.093881 L -0.008970 0.185441 L 0.307580 0.180301 L 0.308450 0.287811 L -0.006650 0.290381 L -0.009550 0.388381 L 0.301650 0.394031" origin="layout" pathEditMode="relative">
                                      <p:cBhvr>
                                        <p:cTn id="13" dur="2000" fill="hold"/>
                                        <p:tgtEl>
                                          <p:spTgt spid="589"/>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86" grpId="1"/>
      <p:bldP build="whole" bldLvl="1" animBg="1" rev="0" advAuto="0" spid="589" grpId="2"/>
    </p:bldLst>
  </p:timing>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1" name="Lukas Kanade"/>
          <p:cNvSpPr txBox="1"/>
          <p:nvPr>
            <p:ph type="title"/>
          </p:nvPr>
        </p:nvSpPr>
        <p:spPr>
          <a:prstGeom prst="rect">
            <a:avLst/>
          </a:prstGeom>
        </p:spPr>
        <p:txBody>
          <a:bodyPr/>
          <a:lstStyle/>
          <a:p>
            <a:pPr/>
            <a:r>
              <a:t>Lukas Kanade</a:t>
            </a:r>
          </a:p>
        </p:txBody>
      </p:sp>
      <p:sp>
        <p:nvSpPr>
          <p:cNvPr id="592" name="Per-patch linear system…"/>
          <p:cNvSpPr txBox="1"/>
          <p:nvPr>
            <p:ph type="body" idx="1"/>
          </p:nvPr>
        </p:nvSpPr>
        <p:spPr>
          <a:xfrm>
            <a:off x="1676400" y="3651250"/>
            <a:ext cx="19557397" cy="9641774"/>
          </a:xfrm>
          <a:prstGeom prst="rect">
            <a:avLst/>
          </a:prstGeom>
        </p:spPr>
        <p:txBody>
          <a:bodyPr/>
          <a:lstStyle/>
          <a:p>
            <a:pPr/>
            <a:r>
              <a:t>Per-patch linear system</a:t>
            </a:r>
          </a:p>
          <a:p>
            <a:pPr lvl="1" marL="914400" indent="-457200"/>
            <a:r>
              <a:t>Essentially aggregate info from multiple pixels to </a:t>
            </a:r>
            <a:br/>
            <a:r>
              <a:t>1/ resolve aperture problem 2/ regularize </a:t>
            </a:r>
          </a:p>
          <a:p>
            <a:pPr lvl="1" marL="914400" indent="-457200"/>
            <a:r>
              <a:t>Can be seen as per-patch 1-step Horn-Schunk with strong constant smoothness</a:t>
            </a:r>
          </a:p>
          <a:p>
            <a:pPr/>
            <a:r>
              <a:t>Assumes small motion (~1 pixel max)</a:t>
            </a:r>
          </a:p>
          <a:p>
            <a:pPr/>
          </a:p>
          <a:p>
            <a:pPr/>
            <a:r>
              <a:t>Later extended to use coarse-to-fine pyramids</a:t>
            </a:r>
          </a:p>
        </p:txBody>
      </p:sp>
      <p:sp>
        <p:nvSpPr>
          <p:cNvPr id="5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95" name="Title 1"/>
          <p:cNvSpPr txBox="1"/>
          <p:nvPr>
            <p:ph type="title"/>
          </p:nvPr>
        </p:nvSpPr>
        <p:spPr>
          <a:prstGeom prst="rect">
            <a:avLst/>
          </a:prstGeom>
        </p:spPr>
        <p:txBody>
          <a:bodyPr/>
          <a:lstStyle>
            <a:lvl1pPr algn="ctr"/>
          </a:lstStyle>
          <a:p>
            <a:pPr/>
            <a:r>
              <a:t>Similarity between patches (cost volume)</a:t>
            </a:r>
          </a:p>
        </p:txBody>
      </p:sp>
      <p:pic>
        <p:nvPicPr>
          <p:cNvPr id="596" name="Picture 4" descr="Picture 4"/>
          <p:cNvPicPr>
            <a:picLocks noChangeAspect="1"/>
          </p:cNvPicPr>
          <p:nvPr/>
        </p:nvPicPr>
        <p:blipFill>
          <a:blip r:embed="rId3">
            <a:extLst/>
          </a:blip>
          <a:stretch>
            <a:fillRect/>
          </a:stretch>
        </p:blipFill>
        <p:spPr>
          <a:xfrm>
            <a:off x="2562363" y="4193395"/>
            <a:ext cx="8127999" cy="6096001"/>
          </a:xfrm>
          <a:prstGeom prst="rect">
            <a:avLst/>
          </a:prstGeom>
          <a:ln w="12700">
            <a:miter lim="400000"/>
          </a:ln>
        </p:spPr>
      </p:pic>
      <p:pic>
        <p:nvPicPr>
          <p:cNvPr id="597" name="Picture 9" descr="Picture 9"/>
          <p:cNvPicPr>
            <a:picLocks noChangeAspect="1"/>
          </p:cNvPicPr>
          <p:nvPr/>
        </p:nvPicPr>
        <p:blipFill>
          <a:blip r:embed="rId3">
            <a:extLst/>
          </a:blip>
          <a:stretch>
            <a:fillRect/>
          </a:stretch>
        </p:blipFill>
        <p:spPr>
          <a:xfrm>
            <a:off x="2562363" y="4193395"/>
            <a:ext cx="8127999" cy="6096001"/>
          </a:xfrm>
          <a:prstGeom prst="rect">
            <a:avLst/>
          </a:prstGeom>
          <a:ln w="12700">
            <a:miter lim="400000"/>
          </a:ln>
        </p:spPr>
      </p:pic>
      <p:sp>
        <p:nvSpPr>
          <p:cNvPr id="598" name="Rectangle 13"/>
          <p:cNvSpPr txBox="1"/>
          <p:nvPr/>
        </p:nvSpPr>
        <p:spPr>
          <a:xfrm>
            <a:off x="11496233" y="2779128"/>
            <a:ext cx="16052801" cy="6477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p>
            <a:pP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solidFill>
                  <a:srgbClr val="FFFFFF"/>
                </a:solidFill>
                <a:latin typeface="Trebuchet MS"/>
                <a:ea typeface="Trebuchet MS"/>
                <a:cs typeface="Trebuchet MS"/>
                <a:sym typeface="Trebuchet MS"/>
              </a:defRPr>
            </a:pPr>
            <a:r>
              <a:t>[</a:t>
            </a:r>
            <a:r>
              <a:t>Scharstein &amp; Szeliski 2002, Hosni et al. 2013, Zbontar &amp; LeCun 2016</a:t>
            </a:r>
            <a:r>
              <a:t>]</a:t>
            </a:r>
          </a:p>
        </p:txBody>
      </p:sp>
      <p:pic>
        <p:nvPicPr>
          <p:cNvPr id="599" name="Picture 16" descr="Picture 16"/>
          <p:cNvPicPr>
            <a:picLocks noChangeAspect="1"/>
          </p:cNvPicPr>
          <p:nvPr/>
        </p:nvPicPr>
        <p:blipFill>
          <a:blip r:embed="rId4">
            <a:extLst/>
          </a:blip>
          <a:stretch>
            <a:fillRect/>
          </a:stretch>
        </p:blipFill>
        <p:spPr>
          <a:xfrm>
            <a:off x="25657689" y="4483913"/>
            <a:ext cx="8128001" cy="6089632"/>
          </a:xfrm>
          <a:prstGeom prst="rect">
            <a:avLst/>
          </a:prstGeom>
          <a:ln w="12700">
            <a:miter lim="400000"/>
          </a:ln>
        </p:spPr>
      </p:pic>
      <p:sp>
        <p:nvSpPr>
          <p:cNvPr id="600" name="Rectangle 51"/>
          <p:cNvSpPr txBox="1"/>
          <p:nvPr/>
        </p:nvSpPr>
        <p:spPr>
          <a:xfrm>
            <a:off x="3688584" y="10573544"/>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1</a:t>
            </a:r>
          </a:p>
        </p:txBody>
      </p:sp>
      <p:sp>
        <p:nvSpPr>
          <p:cNvPr id="601" name="Rectangle 51"/>
          <p:cNvSpPr txBox="1"/>
          <p:nvPr/>
        </p:nvSpPr>
        <p:spPr>
          <a:xfrm>
            <a:off x="11973706" y="10573544"/>
            <a:ext cx="7900036"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Cost volume (darker, more similar)</a:t>
            </a:r>
          </a:p>
        </p:txBody>
      </p:sp>
      <p:pic>
        <p:nvPicPr>
          <p:cNvPr id="602" name="Picture 2" descr="Picture 2"/>
          <p:cNvPicPr>
            <a:picLocks noChangeAspect="1"/>
          </p:cNvPicPr>
          <p:nvPr/>
        </p:nvPicPr>
        <p:blipFill>
          <a:blip r:embed="rId5">
            <a:extLst/>
          </a:blip>
          <a:stretch>
            <a:fillRect/>
          </a:stretch>
        </p:blipFill>
        <p:spPr>
          <a:xfrm>
            <a:off x="11877704" y="4193395"/>
            <a:ext cx="8092037" cy="6096001"/>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6"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07" name="Title 2"/>
          <p:cNvSpPr txBox="1"/>
          <p:nvPr>
            <p:ph type="title"/>
          </p:nvPr>
        </p:nvSpPr>
        <p:spPr>
          <a:prstGeom prst="rect">
            <a:avLst/>
          </a:prstGeom>
        </p:spPr>
        <p:txBody>
          <a:bodyPr/>
          <a:lstStyle>
            <a:lvl1pPr algn="ctr"/>
          </a:lstStyle>
          <a:p>
            <a:pPr/>
            <a:r>
              <a:t>Effect of patch size</a:t>
            </a:r>
          </a:p>
        </p:txBody>
      </p:sp>
      <p:pic>
        <p:nvPicPr>
          <p:cNvPr id="608" name="Picture 3" descr="Picture 3"/>
          <p:cNvPicPr>
            <a:picLocks noChangeAspect="1"/>
          </p:cNvPicPr>
          <p:nvPr/>
        </p:nvPicPr>
        <p:blipFill>
          <a:blip r:embed="rId2">
            <a:extLst/>
          </a:blip>
          <a:stretch>
            <a:fillRect/>
          </a:stretch>
        </p:blipFill>
        <p:spPr>
          <a:xfrm>
            <a:off x="4025293" y="2285999"/>
            <a:ext cx="14421959" cy="10534510"/>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10" name="Title 1"/>
          <p:cNvSpPr txBox="1"/>
          <p:nvPr>
            <p:ph type="title"/>
          </p:nvPr>
        </p:nvSpPr>
        <p:spPr>
          <a:prstGeom prst="rect">
            <a:avLst/>
          </a:prstGeom>
        </p:spPr>
        <p:txBody>
          <a:bodyPr/>
          <a:lstStyle>
            <a:lvl1pPr algn="ctr"/>
          </a:lstStyle>
          <a:p>
            <a:pPr/>
            <a:r>
              <a:t>Issue: Brute force is too expensive</a:t>
            </a:r>
          </a:p>
        </p:txBody>
      </p:sp>
      <p:pic>
        <p:nvPicPr>
          <p:cNvPr id="611" name="Picture 5" descr="Picture 5"/>
          <p:cNvPicPr>
            <a:picLocks noChangeAspect="1"/>
          </p:cNvPicPr>
          <p:nvPr/>
        </p:nvPicPr>
        <p:blipFill>
          <a:blip r:embed="rId3">
            <a:extLst/>
          </a:blip>
          <a:stretch>
            <a:fillRect/>
          </a:stretch>
        </p:blipFill>
        <p:spPr>
          <a:xfrm>
            <a:off x="2036995" y="5640886"/>
            <a:ext cx="9144001" cy="6858001"/>
          </a:xfrm>
          <a:prstGeom prst="rect">
            <a:avLst/>
          </a:prstGeom>
          <a:ln w="12700">
            <a:miter lim="400000"/>
          </a:ln>
        </p:spPr>
      </p:pic>
      <p:pic>
        <p:nvPicPr>
          <p:cNvPr id="612" name="Picture 6" descr="Picture 6"/>
          <p:cNvPicPr>
            <a:picLocks noChangeAspect="1"/>
          </p:cNvPicPr>
          <p:nvPr/>
        </p:nvPicPr>
        <p:blipFill>
          <a:blip r:embed="rId4">
            <a:extLst/>
          </a:blip>
          <a:stretch>
            <a:fillRect/>
          </a:stretch>
        </p:blipFill>
        <p:spPr>
          <a:xfrm>
            <a:off x="13203006" y="5640886"/>
            <a:ext cx="9144002" cy="6858001"/>
          </a:xfrm>
          <a:prstGeom prst="rect">
            <a:avLst/>
          </a:prstGeom>
          <a:ln w="12700">
            <a:miter lim="400000"/>
          </a:ln>
        </p:spPr>
      </p:pic>
      <p:sp>
        <p:nvSpPr>
          <p:cNvPr id="613" name="Straight Arrow Connector 7"/>
          <p:cNvSpPr/>
          <p:nvPr/>
        </p:nvSpPr>
        <p:spPr>
          <a:xfrm flipV="1">
            <a:off x="4499515" y="5659637"/>
            <a:ext cx="8741524" cy="4125876"/>
          </a:xfrm>
          <a:prstGeom prst="line">
            <a:avLst/>
          </a:prstGeom>
          <a:ln w="38100">
            <a:solidFill>
              <a:srgbClr val="FF0000"/>
            </a:solidFill>
            <a:prstDash val="dash"/>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14" name="Straight Arrow Connector 9"/>
          <p:cNvSpPr/>
          <p:nvPr/>
        </p:nvSpPr>
        <p:spPr>
          <a:xfrm flipV="1">
            <a:off x="4899376" y="5659637"/>
            <a:ext cx="17447629" cy="4144628"/>
          </a:xfrm>
          <a:prstGeom prst="line">
            <a:avLst/>
          </a:prstGeom>
          <a:ln w="38100">
            <a:solidFill>
              <a:srgbClr val="FF0000"/>
            </a:solidFill>
            <a:prstDash val="dash"/>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15" name="Straight Arrow Connector 10"/>
          <p:cNvSpPr/>
          <p:nvPr/>
        </p:nvSpPr>
        <p:spPr>
          <a:xfrm>
            <a:off x="4899376" y="10234650"/>
            <a:ext cx="17447629" cy="2264236"/>
          </a:xfrm>
          <a:prstGeom prst="line">
            <a:avLst/>
          </a:prstGeom>
          <a:ln w="38100">
            <a:solidFill>
              <a:srgbClr val="FF0000"/>
            </a:solidFill>
            <a:prstDash val="dash"/>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16" name="Straight Arrow Connector 11"/>
          <p:cNvSpPr/>
          <p:nvPr/>
        </p:nvSpPr>
        <p:spPr>
          <a:xfrm>
            <a:off x="4289777" y="10234649"/>
            <a:ext cx="8913228" cy="2264238"/>
          </a:xfrm>
          <a:prstGeom prst="line">
            <a:avLst/>
          </a:prstGeom>
          <a:ln w="38100">
            <a:solidFill>
              <a:srgbClr val="FF0000"/>
            </a:solidFill>
            <a:prstDash val="dash"/>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17" name="Rectangle 51"/>
          <p:cNvSpPr txBox="1"/>
          <p:nvPr/>
        </p:nvSpPr>
        <p:spPr>
          <a:xfrm>
            <a:off x="2829617" y="12690475"/>
            <a:ext cx="5875559" cy="652500"/>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1</a:t>
            </a:r>
          </a:p>
        </p:txBody>
      </p:sp>
      <p:sp>
        <p:nvSpPr>
          <p:cNvPr id="618" name="Rectangle 51"/>
          <p:cNvSpPr txBox="1"/>
          <p:nvPr/>
        </p:nvSpPr>
        <p:spPr>
          <a:xfrm>
            <a:off x="14837226" y="12690477"/>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Image 2</a:t>
            </a:r>
          </a:p>
        </p:txBody>
      </p:sp>
      <p:sp>
        <p:nvSpPr>
          <p:cNvPr id="619" name="Quadratic in number of pixels:  each pixel in image 1 could be correlated with any pixel in image 2…"/>
          <p:cNvSpPr txBox="1"/>
          <p:nvPr/>
        </p:nvSpPr>
        <p:spPr>
          <a:xfrm>
            <a:off x="1907039" y="2094189"/>
            <a:ext cx="18179797" cy="25102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2000"/>
              </a:spcBef>
            </a:pPr>
            <a:r>
              <a:t>Quadratic in number of pixels: </a:t>
            </a:r>
            <a:br/>
            <a:r>
              <a:t>each pixel in image 1 could be correlated with any pixel in image 2</a:t>
            </a:r>
          </a:p>
          <a:p>
            <a:pPr>
              <a:spcBef>
                <a:spcPts val="2000"/>
              </a:spcBef>
            </a:pPr>
            <a:r>
              <a:t>Possible pairs are 4D: (x1,y1, x2, y2)</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625" name="Group 5"/>
          <p:cNvGrpSpPr/>
          <p:nvPr/>
        </p:nvGrpSpPr>
        <p:grpSpPr>
          <a:xfrm>
            <a:off x="3015554" y="9464928"/>
            <a:ext cx="7213602" cy="2406652"/>
            <a:chOff x="0" y="0"/>
            <a:chExt cx="7213600" cy="2406651"/>
          </a:xfrm>
        </p:grpSpPr>
        <p:sp>
          <p:nvSpPr>
            <p:cNvPr id="623" name="AutoShape 6"/>
            <p:cNvSpPr/>
            <p:nvPr/>
          </p:nvSpPr>
          <p:spPr>
            <a:xfrm>
              <a:off x="-1" y="-1"/>
              <a:ext cx="7213602" cy="24066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00B050"/>
            </a:solidFill>
            <a:ln w="12700" cap="flat">
              <a:solidFill>
                <a:srgbClr val="00B050"/>
              </a:solidFill>
              <a:prstDash val="solid"/>
              <a:miter lim="800000"/>
            </a:ln>
            <a:effectLst/>
          </p:spPr>
          <p:txBody>
            <a:bodyPr wrap="square" lIns="101600" tIns="101600" rIns="101600" bIns="101600" numCol="1" anchor="ctr">
              <a:noAutofit/>
            </a:bodyPr>
            <a:lstStyle/>
            <a:p>
              <a:pPr defTabSz="1828800">
                <a:spcBef>
                  <a:spcPts val="0"/>
                </a:spcBef>
                <a:defRPr sz="3400">
                  <a:solidFill>
                    <a:srgbClr val="292934"/>
                  </a:solidFill>
                  <a:latin typeface="Calibri"/>
                  <a:ea typeface="Calibri"/>
                  <a:cs typeface="Calibri"/>
                  <a:sym typeface="Calibri"/>
                </a:defRPr>
              </a:pPr>
            </a:p>
          </p:txBody>
        </p:sp>
        <p:sp>
          <p:nvSpPr>
            <p:cNvPr id="624" name="Text Box 7"/>
            <p:cNvSpPr txBox="1"/>
            <p:nvPr/>
          </p:nvSpPr>
          <p:spPr>
            <a:xfrm>
              <a:off x="2257425" y="860425"/>
              <a:ext cx="1775421" cy="5869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defTabSz="1828800">
                <a:spcBef>
                  <a:spcPts val="0"/>
                </a:spcBef>
                <a:defRPr b="1" sz="4200">
                  <a:solidFill>
                    <a:srgbClr val="292934"/>
                  </a:solidFill>
                  <a:latin typeface="Times New Roman"/>
                  <a:ea typeface="Times New Roman"/>
                  <a:cs typeface="Times New Roman"/>
                  <a:sym typeface="Times New Roman"/>
                </a:defRPr>
              </a:lvl1pPr>
            </a:lstStyle>
            <a:p>
              <a:pPr/>
              <a:r>
                <a:t>image 1</a:t>
              </a:r>
            </a:p>
          </p:txBody>
        </p:sp>
      </p:grpSp>
      <p:sp>
        <p:nvSpPr>
          <p:cNvPr id="626" name="Line 12"/>
          <p:cNvSpPr/>
          <p:nvPr/>
        </p:nvSpPr>
        <p:spPr>
          <a:xfrm flipV="1">
            <a:off x="2901254" y="1984628"/>
            <a:ext cx="2962278" cy="9785353"/>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27" name="Line 13"/>
          <p:cNvSpPr/>
          <p:nvPr/>
        </p:nvSpPr>
        <p:spPr>
          <a:xfrm flipH="1" flipV="1">
            <a:off x="5869881" y="2006852"/>
            <a:ext cx="4143376" cy="7416800"/>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28" name="Line 14"/>
          <p:cNvSpPr/>
          <p:nvPr/>
        </p:nvSpPr>
        <p:spPr>
          <a:xfrm flipH="1">
            <a:off x="4660208" y="2114801"/>
            <a:ext cx="1250952" cy="7353299"/>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29" name="AutoShape 15"/>
          <p:cNvSpPr/>
          <p:nvPr/>
        </p:nvSpPr>
        <p:spPr>
          <a:xfrm>
            <a:off x="3015555" y="9461755"/>
            <a:ext cx="7213601" cy="24066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4472C4"/>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30" name="AutoShape 17"/>
          <p:cNvSpPr/>
          <p:nvPr/>
        </p:nvSpPr>
        <p:spPr>
          <a:xfrm>
            <a:off x="4129983" y="6555942"/>
            <a:ext cx="4253450" cy="12385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4472C4"/>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31" name="AutoShape 18"/>
          <p:cNvSpPr/>
          <p:nvPr/>
        </p:nvSpPr>
        <p:spPr>
          <a:xfrm>
            <a:off x="5006282" y="4032502"/>
            <a:ext cx="2044698" cy="596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4472C4"/>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32" name="Line 19"/>
          <p:cNvSpPr/>
          <p:nvPr/>
        </p:nvSpPr>
        <p:spPr>
          <a:xfrm flipH="1" flipV="1">
            <a:off x="5882584" y="2006851"/>
            <a:ext cx="2393952" cy="9829801"/>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33" name="Line 23"/>
          <p:cNvSpPr/>
          <p:nvPr/>
        </p:nvSpPr>
        <p:spPr>
          <a:xfrm flipV="1">
            <a:off x="12988232" y="1936999"/>
            <a:ext cx="2965453" cy="9794877"/>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34" name="Line 24"/>
          <p:cNvSpPr/>
          <p:nvPr/>
        </p:nvSpPr>
        <p:spPr>
          <a:xfrm flipH="1" flipV="1">
            <a:off x="15960035" y="1959228"/>
            <a:ext cx="4146551" cy="7419975"/>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35" name="Line 25"/>
          <p:cNvSpPr/>
          <p:nvPr/>
        </p:nvSpPr>
        <p:spPr>
          <a:xfrm flipH="1">
            <a:off x="14744006" y="2067177"/>
            <a:ext cx="1257300" cy="7359651"/>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36" name="AutoShape 26"/>
          <p:cNvSpPr/>
          <p:nvPr/>
        </p:nvSpPr>
        <p:spPr>
          <a:xfrm>
            <a:off x="12950133" y="9420477"/>
            <a:ext cx="7219953" cy="24066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ED7D31"/>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37" name="AutoShape 29"/>
          <p:cNvSpPr/>
          <p:nvPr/>
        </p:nvSpPr>
        <p:spPr>
          <a:xfrm>
            <a:off x="15096432" y="3988053"/>
            <a:ext cx="2041527" cy="5905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ED7D31"/>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38" name="Text Box 33"/>
          <p:cNvSpPr txBox="1"/>
          <p:nvPr/>
        </p:nvSpPr>
        <p:spPr>
          <a:xfrm>
            <a:off x="4872282" y="10366629"/>
            <a:ext cx="2452514" cy="76496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1828800">
              <a:spcBef>
                <a:spcPts val="0"/>
              </a:spcBef>
              <a:defRPr sz="5400">
                <a:latin typeface="Arial"/>
                <a:ea typeface="Arial"/>
                <a:cs typeface="Arial"/>
                <a:sym typeface="Arial"/>
              </a:defRPr>
            </a:lvl1pPr>
          </a:lstStyle>
          <a:p>
            <a:pPr/>
            <a:r>
              <a:t>image 1</a:t>
            </a:r>
          </a:p>
        </p:txBody>
      </p:sp>
      <p:sp>
        <p:nvSpPr>
          <p:cNvPr id="639" name="Rectangle 39"/>
          <p:cNvSpPr txBox="1"/>
          <p:nvPr>
            <p:ph type="title"/>
          </p:nvPr>
        </p:nvSpPr>
        <p:spPr>
          <a:xfrm>
            <a:off x="838198" y="-221839"/>
            <a:ext cx="22707603" cy="2651128"/>
          </a:xfrm>
          <a:prstGeom prst="rect">
            <a:avLst/>
          </a:prstGeom>
        </p:spPr>
        <p:txBody>
          <a:bodyPr/>
          <a:lstStyle>
            <a:lvl1pPr algn="ctr">
              <a:defRPr b="1" sz="7000">
                <a:latin typeface="Helvetica"/>
                <a:ea typeface="Helvetica"/>
                <a:cs typeface="Helvetica"/>
                <a:sym typeface="Helvetica"/>
              </a:defRPr>
            </a:lvl1pPr>
          </a:lstStyle>
          <a:p>
            <a:pPr/>
            <a:r>
              <a:t>Coarse-to-fine iterative estimation</a:t>
            </a:r>
          </a:p>
        </p:txBody>
      </p:sp>
      <p:sp>
        <p:nvSpPr>
          <p:cNvPr id="640" name="Text Box 33"/>
          <p:cNvSpPr txBox="1"/>
          <p:nvPr/>
        </p:nvSpPr>
        <p:spPr>
          <a:xfrm>
            <a:off x="14838607" y="10346004"/>
            <a:ext cx="2452515" cy="76496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1828800">
              <a:spcBef>
                <a:spcPts val="0"/>
              </a:spcBef>
              <a:defRPr sz="5400">
                <a:latin typeface="Arial"/>
                <a:ea typeface="Arial"/>
                <a:cs typeface="Arial"/>
                <a:sym typeface="Arial"/>
              </a:defRPr>
            </a:lvl1pPr>
          </a:lstStyle>
          <a:p>
            <a:pPr/>
            <a:r>
              <a:t>image 2</a:t>
            </a:r>
          </a:p>
        </p:txBody>
      </p:sp>
      <p:sp>
        <p:nvSpPr>
          <p:cNvPr id="641" name="Text Box 33"/>
          <p:cNvSpPr txBox="1"/>
          <p:nvPr/>
        </p:nvSpPr>
        <p:spPr>
          <a:xfrm>
            <a:off x="3048001" y="12034415"/>
            <a:ext cx="18287999" cy="76496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1828800">
              <a:spcBef>
                <a:spcPts val="0"/>
              </a:spcBef>
              <a:defRPr sz="5400">
                <a:latin typeface="Arial"/>
                <a:ea typeface="Arial"/>
                <a:cs typeface="Arial"/>
                <a:sym typeface="Arial"/>
              </a:defRPr>
            </a:lvl1pPr>
          </a:lstStyle>
          <a:p>
            <a:pPr/>
            <a:r>
              <a:t>Start from top or bottom?</a:t>
            </a:r>
          </a:p>
        </p:txBody>
      </p:sp>
      <p:sp>
        <p:nvSpPr>
          <p:cNvPr id="642" name="Straight Arrow Connector 2"/>
          <p:cNvSpPr/>
          <p:nvPr/>
        </p:nvSpPr>
        <p:spPr>
          <a:xfrm>
            <a:off x="7050984" y="4332055"/>
            <a:ext cx="1332452" cy="1"/>
          </a:xfrm>
          <a:prstGeom prst="line">
            <a:avLst/>
          </a:prstGeom>
          <a:ln w="165100">
            <a:solidFill>
              <a:srgbClr val="000000"/>
            </a:solidFill>
            <a:miter/>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43" name="Straight Arrow Connector 34"/>
          <p:cNvSpPr/>
          <p:nvPr/>
        </p:nvSpPr>
        <p:spPr>
          <a:xfrm flipH="1">
            <a:off x="13990290" y="4301295"/>
            <a:ext cx="1173870" cy="1"/>
          </a:xfrm>
          <a:prstGeom prst="line">
            <a:avLst/>
          </a:prstGeom>
          <a:ln w="165100">
            <a:solidFill>
              <a:srgbClr val="000000"/>
            </a:solidFill>
            <a:miter/>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44" name="AutoShape 17"/>
          <p:cNvSpPr/>
          <p:nvPr/>
        </p:nvSpPr>
        <p:spPr>
          <a:xfrm>
            <a:off x="14249426" y="6555942"/>
            <a:ext cx="4253450" cy="12385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ED7D31"/>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45" name="Line 30"/>
          <p:cNvSpPr/>
          <p:nvPr/>
        </p:nvSpPr>
        <p:spPr>
          <a:xfrm flipH="1" flipV="1">
            <a:off x="15972733" y="1959226"/>
            <a:ext cx="2393952" cy="9832977"/>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46" name="Straight Arrow Connector 46"/>
          <p:cNvSpPr/>
          <p:nvPr/>
        </p:nvSpPr>
        <p:spPr>
          <a:xfrm flipH="1">
            <a:off x="12988231" y="7167331"/>
            <a:ext cx="1755776" cy="1"/>
          </a:xfrm>
          <a:prstGeom prst="line">
            <a:avLst/>
          </a:prstGeom>
          <a:ln w="165100">
            <a:solidFill>
              <a:srgbClr val="000000"/>
            </a:solidFill>
            <a:miter/>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47" name="Straight Arrow Connector 53"/>
          <p:cNvSpPr/>
          <p:nvPr/>
        </p:nvSpPr>
        <p:spPr>
          <a:xfrm>
            <a:off x="7941568" y="7167331"/>
            <a:ext cx="1755777" cy="1"/>
          </a:xfrm>
          <a:prstGeom prst="line">
            <a:avLst/>
          </a:prstGeom>
          <a:ln w="165100">
            <a:solidFill>
              <a:srgbClr val="000000"/>
            </a:solidFill>
            <a:miter/>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48" name="TextBox 56"/>
          <p:cNvSpPr txBox="1"/>
          <p:nvPr/>
        </p:nvSpPr>
        <p:spPr>
          <a:xfrm>
            <a:off x="9677821" y="3865006"/>
            <a:ext cx="3361166" cy="810866"/>
          </a:xfrm>
          <a:prstGeom prst="rect">
            <a:avLst/>
          </a:prstGeom>
          <a:solidFill>
            <a:srgbClr val="FFFFFF"/>
          </a:solidFill>
          <a:ln w="12700">
            <a:solidFill>
              <a:srgbClr val="000000"/>
            </a:solidFill>
          </a:ln>
          <a:extLst>
            <a:ext uri="{C572A759-6A51-4108-AA02-DFA0A04FC94B}">
              <ma14:wrappingTextBoxFlag xmlns:ma14="http://schemas.microsoft.com/office/mac/drawingml/2011/main" val="1"/>
            </a:ext>
          </a:extLst>
        </p:spPr>
        <p:txBody>
          <a:bodyPr lIns="101600" tIns="101600" rIns="101600" bIns="101600">
            <a:spAutoFit/>
          </a:bodyPr>
          <a:lstStyle>
            <a:lvl1pPr algn="ctr" defTabSz="1828800">
              <a:spcBef>
                <a:spcPts val="0"/>
              </a:spcBef>
              <a:defRPr sz="4600">
                <a:latin typeface="Calibri"/>
                <a:ea typeface="Calibri"/>
                <a:cs typeface="Calibri"/>
                <a:sym typeface="Calibri"/>
              </a:defRPr>
            </a:lvl1pPr>
          </a:lstStyle>
          <a:p>
            <a:pPr/>
            <a:r>
              <a:t>w=1.25px </a:t>
            </a:r>
          </a:p>
        </p:txBody>
      </p:sp>
      <p:sp>
        <p:nvSpPr>
          <p:cNvPr id="649" name="TextBox 35"/>
          <p:cNvSpPr txBox="1"/>
          <p:nvPr/>
        </p:nvSpPr>
        <p:spPr>
          <a:xfrm>
            <a:off x="10210544" y="10149313"/>
            <a:ext cx="2295719" cy="810867"/>
          </a:xfrm>
          <a:prstGeom prst="rect">
            <a:avLst/>
          </a:prstGeom>
          <a:solidFill>
            <a:srgbClr val="FFFFFF"/>
          </a:solidFill>
          <a:ln w="12700">
            <a:solidFill>
              <a:srgbClr val="000000"/>
            </a:solidFill>
          </a:ln>
          <a:extLst>
            <a:ext uri="{C572A759-6A51-4108-AA02-DFA0A04FC94B}">
              <ma14:wrappingTextBoxFlag xmlns:ma14="http://schemas.microsoft.com/office/mac/drawingml/2011/main" val="1"/>
            </a:ext>
          </a:extLst>
        </p:spPr>
        <p:txBody>
          <a:bodyPr lIns="101600" tIns="101600" rIns="101600" bIns="101600">
            <a:spAutoFit/>
          </a:bodyPr>
          <a:lstStyle>
            <a:lvl1pPr algn="ctr" defTabSz="1828800">
              <a:spcBef>
                <a:spcPts val="0"/>
              </a:spcBef>
              <a:defRPr sz="4600">
                <a:latin typeface="Calibri"/>
                <a:ea typeface="Calibri"/>
                <a:cs typeface="Calibri"/>
                <a:sym typeface="Calibri"/>
              </a:defRPr>
            </a:lvl1pPr>
          </a:lstStyle>
          <a:p>
            <a:pPr/>
            <a:r>
              <a:t>w=5px</a:t>
            </a:r>
          </a:p>
        </p:txBody>
      </p:sp>
      <p:sp>
        <p:nvSpPr>
          <p:cNvPr id="650" name="TextBox 33"/>
          <p:cNvSpPr txBox="1"/>
          <p:nvPr/>
        </p:nvSpPr>
        <p:spPr>
          <a:xfrm>
            <a:off x="9969495" y="6705666"/>
            <a:ext cx="2777823" cy="810866"/>
          </a:xfrm>
          <a:prstGeom prst="rect">
            <a:avLst/>
          </a:prstGeom>
          <a:solidFill>
            <a:srgbClr val="FFFFFF"/>
          </a:solidFill>
          <a:ln w="12700">
            <a:solidFill>
              <a:srgbClr val="000000"/>
            </a:solidFill>
          </a:ln>
          <a:extLst>
            <a:ext uri="{C572A759-6A51-4108-AA02-DFA0A04FC94B}">
              <ma14:wrappingTextBoxFlag xmlns:ma14="http://schemas.microsoft.com/office/mac/drawingml/2011/main" val="1"/>
            </a:ext>
          </a:extLst>
        </p:spPr>
        <p:txBody>
          <a:bodyPr lIns="101600" tIns="101600" rIns="101600" bIns="101600">
            <a:spAutoFit/>
          </a:bodyPr>
          <a:lstStyle>
            <a:lvl1pPr algn="ctr" defTabSz="1828800">
              <a:spcBef>
                <a:spcPts val="0"/>
              </a:spcBef>
              <a:defRPr sz="4600">
                <a:latin typeface="Calibri"/>
                <a:ea typeface="Calibri"/>
                <a:cs typeface="Calibri"/>
                <a:sym typeface="Calibri"/>
              </a:defRPr>
            </a:lvl1pPr>
          </a:lstStyle>
          <a:p>
            <a:pPr/>
            <a:r>
              <a:t>w=2.5px </a:t>
            </a:r>
          </a:p>
        </p:txBody>
      </p:sp>
      <p:sp>
        <p:nvSpPr>
          <p:cNvPr id="651" name="TextBox 31"/>
          <p:cNvSpPr txBox="1"/>
          <p:nvPr/>
        </p:nvSpPr>
        <p:spPr>
          <a:xfrm>
            <a:off x="101599" y="13147164"/>
            <a:ext cx="3311965" cy="497137"/>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lvl1pPr defTabSz="1828800">
              <a:spcBef>
                <a:spcPts val="0"/>
              </a:spcBef>
              <a:defRPr sz="2200">
                <a:latin typeface="Calibri"/>
                <a:ea typeface="Calibri"/>
                <a:cs typeface="Calibri"/>
                <a:sym typeface="Calibri"/>
              </a:defRPr>
            </a:lvl1pPr>
          </a:lstStyle>
          <a:p>
            <a:pPr/>
            <a:r>
              <a:t>Slide credit: S. Lazebnik</a:t>
            </a:r>
          </a:p>
        </p:txBody>
      </p:sp>
      <p:pic>
        <p:nvPicPr>
          <p:cNvPr id="652" name="Picture 1" descr="Picture 1"/>
          <p:cNvPicPr>
            <a:picLocks noChangeAspect="0"/>
          </p:cNvPicPr>
          <p:nvPr/>
        </p:nvPicPr>
        <p:blipFill>
          <a:blip r:embed="rId3">
            <a:extLst/>
          </a:blip>
          <a:stretch>
            <a:fillRect/>
          </a:stretch>
        </p:blipFill>
        <p:spPr>
          <a:xfrm>
            <a:off x="20575418" y="9335423"/>
            <a:ext cx="3656990" cy="2742744"/>
          </a:xfrm>
          <a:prstGeom prst="rect">
            <a:avLst/>
          </a:prstGeom>
          <a:ln w="12700">
            <a:miter lim="400000"/>
          </a:ln>
        </p:spPr>
      </p:pic>
      <p:pic>
        <p:nvPicPr>
          <p:cNvPr id="653" name="Picture 3" descr="Picture 3"/>
          <p:cNvPicPr>
            <a:picLocks noChangeAspect="0"/>
          </p:cNvPicPr>
          <p:nvPr/>
        </p:nvPicPr>
        <p:blipFill>
          <a:blip r:embed="rId3">
            <a:extLst/>
          </a:blip>
          <a:stretch>
            <a:fillRect/>
          </a:stretch>
        </p:blipFill>
        <p:spPr>
          <a:xfrm>
            <a:off x="21489511" y="6265933"/>
            <a:ext cx="1828801" cy="1371601"/>
          </a:xfrm>
          <a:prstGeom prst="rect">
            <a:avLst/>
          </a:prstGeom>
          <a:ln w="12700">
            <a:miter lim="400000"/>
          </a:ln>
        </p:spPr>
      </p:pic>
      <p:pic>
        <p:nvPicPr>
          <p:cNvPr id="654" name="Picture 4" descr="Picture 4"/>
          <p:cNvPicPr>
            <a:picLocks noChangeAspect="0"/>
          </p:cNvPicPr>
          <p:nvPr/>
        </p:nvPicPr>
        <p:blipFill>
          <a:blip r:embed="rId3">
            <a:extLst/>
          </a:blip>
          <a:stretch>
            <a:fillRect/>
          </a:stretch>
        </p:blipFill>
        <p:spPr>
          <a:xfrm>
            <a:off x="21946711" y="3882240"/>
            <a:ext cx="914401" cy="6858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41" grpId="1"/>
    </p:bld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8" name="Text Box 33"/>
          <p:cNvSpPr txBox="1"/>
          <p:nvPr/>
        </p:nvSpPr>
        <p:spPr>
          <a:xfrm>
            <a:off x="3048001" y="12034415"/>
            <a:ext cx="18287999" cy="76496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1828800">
              <a:spcBef>
                <a:spcPts val="0"/>
              </a:spcBef>
              <a:defRPr sz="5400">
                <a:latin typeface="Arial"/>
                <a:ea typeface="Arial"/>
                <a:cs typeface="Arial"/>
                <a:sym typeface="Arial"/>
              </a:defRPr>
            </a:lvl1pPr>
          </a:lstStyle>
          <a:p>
            <a:pPr/>
            <a:r>
              <a:t>How to use estimates from the upper level?</a:t>
            </a:r>
          </a:p>
        </p:txBody>
      </p:sp>
      <p:sp>
        <p:nvSpPr>
          <p:cNvPr id="659" name="TextBox 31"/>
          <p:cNvSpPr txBox="1"/>
          <p:nvPr/>
        </p:nvSpPr>
        <p:spPr>
          <a:xfrm>
            <a:off x="101599" y="13147164"/>
            <a:ext cx="3311965" cy="497137"/>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lvl1pPr defTabSz="1828800">
              <a:spcBef>
                <a:spcPts val="0"/>
              </a:spcBef>
              <a:defRPr sz="2200">
                <a:latin typeface="Calibri"/>
                <a:ea typeface="Calibri"/>
                <a:cs typeface="Calibri"/>
                <a:sym typeface="Calibri"/>
              </a:defRPr>
            </a:lvl1pPr>
          </a:lstStyle>
          <a:p>
            <a:pPr/>
            <a:r>
              <a:t>Slide credit: S. Lazebnik</a:t>
            </a:r>
          </a:p>
        </p:txBody>
      </p:sp>
      <p:grpSp>
        <p:nvGrpSpPr>
          <p:cNvPr id="662" name="Group 5"/>
          <p:cNvGrpSpPr/>
          <p:nvPr/>
        </p:nvGrpSpPr>
        <p:grpSpPr>
          <a:xfrm>
            <a:off x="3015554" y="9464928"/>
            <a:ext cx="7213602" cy="2406652"/>
            <a:chOff x="0" y="0"/>
            <a:chExt cx="7213600" cy="2406651"/>
          </a:xfrm>
        </p:grpSpPr>
        <p:sp>
          <p:nvSpPr>
            <p:cNvPr id="660" name="AutoShape 6"/>
            <p:cNvSpPr/>
            <p:nvPr/>
          </p:nvSpPr>
          <p:spPr>
            <a:xfrm>
              <a:off x="-1" y="-1"/>
              <a:ext cx="7213602" cy="24066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00B050"/>
            </a:solidFill>
            <a:ln w="12700" cap="flat">
              <a:solidFill>
                <a:srgbClr val="00B050"/>
              </a:solidFill>
              <a:prstDash val="solid"/>
              <a:miter lim="800000"/>
            </a:ln>
            <a:effectLst/>
          </p:spPr>
          <p:txBody>
            <a:bodyPr wrap="square" lIns="101600" tIns="101600" rIns="101600" bIns="101600" numCol="1" anchor="ctr">
              <a:noAutofit/>
            </a:bodyPr>
            <a:lstStyle/>
            <a:p>
              <a:pPr defTabSz="1828800">
                <a:spcBef>
                  <a:spcPts val="0"/>
                </a:spcBef>
                <a:defRPr sz="3400">
                  <a:solidFill>
                    <a:srgbClr val="292934"/>
                  </a:solidFill>
                  <a:latin typeface="Calibri"/>
                  <a:ea typeface="Calibri"/>
                  <a:cs typeface="Calibri"/>
                  <a:sym typeface="Calibri"/>
                </a:defRPr>
              </a:pPr>
            </a:p>
          </p:txBody>
        </p:sp>
        <p:sp>
          <p:nvSpPr>
            <p:cNvPr id="661" name="Text Box 7"/>
            <p:cNvSpPr txBox="1"/>
            <p:nvPr/>
          </p:nvSpPr>
          <p:spPr>
            <a:xfrm>
              <a:off x="2257425" y="860425"/>
              <a:ext cx="1775421" cy="5869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defTabSz="1828800">
                <a:spcBef>
                  <a:spcPts val="0"/>
                </a:spcBef>
                <a:defRPr b="1" sz="4200">
                  <a:solidFill>
                    <a:srgbClr val="292934"/>
                  </a:solidFill>
                  <a:latin typeface="Times New Roman"/>
                  <a:ea typeface="Times New Roman"/>
                  <a:cs typeface="Times New Roman"/>
                  <a:sym typeface="Times New Roman"/>
                </a:defRPr>
              </a:lvl1pPr>
            </a:lstStyle>
            <a:p>
              <a:pPr/>
              <a:r>
                <a:t>image 1</a:t>
              </a:r>
            </a:p>
          </p:txBody>
        </p:sp>
      </p:grpSp>
      <p:sp>
        <p:nvSpPr>
          <p:cNvPr id="663" name="Line 12"/>
          <p:cNvSpPr/>
          <p:nvPr/>
        </p:nvSpPr>
        <p:spPr>
          <a:xfrm flipV="1">
            <a:off x="2901254" y="1984628"/>
            <a:ext cx="2962278" cy="9785353"/>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64" name="Line 13"/>
          <p:cNvSpPr/>
          <p:nvPr/>
        </p:nvSpPr>
        <p:spPr>
          <a:xfrm flipH="1" flipV="1">
            <a:off x="5869881" y="2006852"/>
            <a:ext cx="4143376" cy="7416800"/>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65" name="Line 14"/>
          <p:cNvSpPr/>
          <p:nvPr/>
        </p:nvSpPr>
        <p:spPr>
          <a:xfrm flipH="1">
            <a:off x="4660208" y="2114801"/>
            <a:ext cx="1250952" cy="7353299"/>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66" name="AutoShape 15"/>
          <p:cNvSpPr/>
          <p:nvPr/>
        </p:nvSpPr>
        <p:spPr>
          <a:xfrm>
            <a:off x="3015555" y="9461755"/>
            <a:ext cx="7213601" cy="24066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4472C4"/>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67" name="AutoShape 17"/>
          <p:cNvSpPr/>
          <p:nvPr/>
        </p:nvSpPr>
        <p:spPr>
          <a:xfrm>
            <a:off x="4129983" y="6555942"/>
            <a:ext cx="4253450" cy="12385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4472C4"/>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68" name="AutoShape 18"/>
          <p:cNvSpPr/>
          <p:nvPr/>
        </p:nvSpPr>
        <p:spPr>
          <a:xfrm>
            <a:off x="5006282" y="4032502"/>
            <a:ext cx="2044698" cy="596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4472C4"/>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69" name="Line 19"/>
          <p:cNvSpPr/>
          <p:nvPr/>
        </p:nvSpPr>
        <p:spPr>
          <a:xfrm flipH="1" flipV="1">
            <a:off x="5882584" y="2006851"/>
            <a:ext cx="2393952" cy="9829801"/>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70" name="Line 23"/>
          <p:cNvSpPr/>
          <p:nvPr/>
        </p:nvSpPr>
        <p:spPr>
          <a:xfrm flipV="1">
            <a:off x="12988232" y="1936999"/>
            <a:ext cx="2965453" cy="9794877"/>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71" name="Line 24"/>
          <p:cNvSpPr/>
          <p:nvPr/>
        </p:nvSpPr>
        <p:spPr>
          <a:xfrm flipH="1" flipV="1">
            <a:off x="15960035" y="1959228"/>
            <a:ext cx="4146551" cy="7419975"/>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72" name="Line 25"/>
          <p:cNvSpPr/>
          <p:nvPr/>
        </p:nvSpPr>
        <p:spPr>
          <a:xfrm flipH="1">
            <a:off x="14744006" y="2067177"/>
            <a:ext cx="1257300" cy="7359651"/>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73" name="AutoShape 26"/>
          <p:cNvSpPr/>
          <p:nvPr/>
        </p:nvSpPr>
        <p:spPr>
          <a:xfrm>
            <a:off x="12950133" y="9420477"/>
            <a:ext cx="7219953" cy="24066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ED7D31"/>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74" name="AutoShape 29"/>
          <p:cNvSpPr/>
          <p:nvPr/>
        </p:nvSpPr>
        <p:spPr>
          <a:xfrm>
            <a:off x="15096432" y="3988053"/>
            <a:ext cx="2041527" cy="5905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ED7D31"/>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75" name="Text Box 33"/>
          <p:cNvSpPr txBox="1"/>
          <p:nvPr/>
        </p:nvSpPr>
        <p:spPr>
          <a:xfrm>
            <a:off x="4872282" y="10366629"/>
            <a:ext cx="2452514" cy="76496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1828800">
              <a:spcBef>
                <a:spcPts val="0"/>
              </a:spcBef>
              <a:defRPr sz="5400">
                <a:latin typeface="Arial"/>
                <a:ea typeface="Arial"/>
                <a:cs typeface="Arial"/>
                <a:sym typeface="Arial"/>
              </a:defRPr>
            </a:lvl1pPr>
          </a:lstStyle>
          <a:p>
            <a:pPr/>
            <a:r>
              <a:t>image 1</a:t>
            </a:r>
          </a:p>
        </p:txBody>
      </p:sp>
      <p:sp>
        <p:nvSpPr>
          <p:cNvPr id="676" name="Text Box 33"/>
          <p:cNvSpPr txBox="1"/>
          <p:nvPr/>
        </p:nvSpPr>
        <p:spPr>
          <a:xfrm>
            <a:off x="14838607" y="10346004"/>
            <a:ext cx="2452515" cy="764965"/>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1828800">
              <a:spcBef>
                <a:spcPts val="0"/>
              </a:spcBef>
              <a:defRPr sz="5400">
                <a:latin typeface="Arial"/>
                <a:ea typeface="Arial"/>
                <a:cs typeface="Arial"/>
                <a:sym typeface="Arial"/>
              </a:defRPr>
            </a:lvl1pPr>
          </a:lstStyle>
          <a:p>
            <a:pPr/>
            <a:r>
              <a:t>image 2</a:t>
            </a:r>
          </a:p>
        </p:txBody>
      </p:sp>
      <p:sp>
        <p:nvSpPr>
          <p:cNvPr id="677" name="Straight Arrow Connector 19"/>
          <p:cNvSpPr/>
          <p:nvPr/>
        </p:nvSpPr>
        <p:spPr>
          <a:xfrm>
            <a:off x="7050984" y="4332055"/>
            <a:ext cx="1332452" cy="1"/>
          </a:xfrm>
          <a:prstGeom prst="line">
            <a:avLst/>
          </a:prstGeom>
          <a:ln w="165100">
            <a:solidFill>
              <a:srgbClr val="000000"/>
            </a:solidFill>
            <a:miter/>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78" name="Straight Arrow Connector 20"/>
          <p:cNvSpPr/>
          <p:nvPr/>
        </p:nvSpPr>
        <p:spPr>
          <a:xfrm flipH="1">
            <a:off x="13990290" y="4301295"/>
            <a:ext cx="1173870" cy="1"/>
          </a:xfrm>
          <a:prstGeom prst="line">
            <a:avLst/>
          </a:prstGeom>
          <a:ln w="165100">
            <a:solidFill>
              <a:srgbClr val="000000"/>
            </a:solidFill>
            <a:miter/>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79" name="AutoShape 17"/>
          <p:cNvSpPr/>
          <p:nvPr/>
        </p:nvSpPr>
        <p:spPr>
          <a:xfrm>
            <a:off x="14249426" y="6555942"/>
            <a:ext cx="4253450" cy="12385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5400" y="0"/>
                </a:lnTo>
                <a:lnTo>
                  <a:pt x="21600" y="0"/>
                </a:lnTo>
                <a:lnTo>
                  <a:pt x="16200" y="21600"/>
                </a:lnTo>
                <a:close/>
              </a:path>
            </a:pathLst>
          </a:custGeom>
          <a:solidFill>
            <a:srgbClr val="ED7D31"/>
          </a:solidFill>
          <a:ln w="50800">
            <a:solidFill>
              <a:srgbClr val="000000"/>
            </a:solidFill>
            <a:miter/>
          </a:ln>
        </p:spPr>
        <p:txBody>
          <a:bodyPr lIns="101600" tIns="101600" rIns="101600" bIns="101600" anchor="ctr"/>
          <a:lstStyle/>
          <a:p>
            <a:pPr defTabSz="1828800">
              <a:spcBef>
                <a:spcPts val="0"/>
              </a:spcBef>
              <a:defRPr sz="3400">
                <a:solidFill>
                  <a:srgbClr val="292934"/>
                </a:solidFill>
                <a:latin typeface="Calibri"/>
                <a:ea typeface="Calibri"/>
                <a:cs typeface="Calibri"/>
                <a:sym typeface="Calibri"/>
              </a:defRPr>
            </a:pPr>
          </a:p>
        </p:txBody>
      </p:sp>
      <p:sp>
        <p:nvSpPr>
          <p:cNvPr id="680" name="Line 30"/>
          <p:cNvSpPr/>
          <p:nvPr/>
        </p:nvSpPr>
        <p:spPr>
          <a:xfrm flipH="1" flipV="1">
            <a:off x="15972733" y="1959226"/>
            <a:ext cx="2393952" cy="9832977"/>
          </a:xfrm>
          <a:prstGeom prst="line">
            <a:avLst/>
          </a:prstGeom>
          <a:ln w="50800">
            <a:solidFill>
              <a:srgbClr val="000000"/>
            </a:solidFill>
            <a:prstDash val="dash"/>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81" name="Straight Arrow Connector 23"/>
          <p:cNvSpPr/>
          <p:nvPr/>
        </p:nvSpPr>
        <p:spPr>
          <a:xfrm flipH="1">
            <a:off x="12988231" y="7167331"/>
            <a:ext cx="1755776" cy="1"/>
          </a:xfrm>
          <a:prstGeom prst="line">
            <a:avLst/>
          </a:prstGeom>
          <a:ln w="165100">
            <a:solidFill>
              <a:srgbClr val="000000"/>
            </a:solidFill>
            <a:miter/>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82" name="Straight Arrow Connector 24"/>
          <p:cNvSpPr/>
          <p:nvPr/>
        </p:nvSpPr>
        <p:spPr>
          <a:xfrm>
            <a:off x="7941568" y="7167331"/>
            <a:ext cx="1755777" cy="1"/>
          </a:xfrm>
          <a:prstGeom prst="line">
            <a:avLst/>
          </a:prstGeom>
          <a:ln w="165100">
            <a:solidFill>
              <a:srgbClr val="000000"/>
            </a:solidFill>
            <a:miter/>
            <a:tailEnd type="triangle"/>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683" name="TextBox 25"/>
          <p:cNvSpPr txBox="1"/>
          <p:nvPr/>
        </p:nvSpPr>
        <p:spPr>
          <a:xfrm>
            <a:off x="9677821" y="3865006"/>
            <a:ext cx="3361166" cy="810866"/>
          </a:xfrm>
          <a:prstGeom prst="rect">
            <a:avLst/>
          </a:prstGeom>
          <a:solidFill>
            <a:srgbClr val="FFFFFF"/>
          </a:solidFill>
          <a:ln w="12700">
            <a:solidFill>
              <a:srgbClr val="000000"/>
            </a:solidFill>
          </a:ln>
          <a:extLst>
            <a:ext uri="{C572A759-6A51-4108-AA02-DFA0A04FC94B}">
              <ma14:wrappingTextBoxFlag xmlns:ma14="http://schemas.microsoft.com/office/mac/drawingml/2011/main" val="1"/>
            </a:ext>
          </a:extLst>
        </p:spPr>
        <p:txBody>
          <a:bodyPr lIns="101600" tIns="101600" rIns="101600" bIns="101600">
            <a:spAutoFit/>
          </a:bodyPr>
          <a:lstStyle>
            <a:lvl1pPr algn="ctr" defTabSz="1828800">
              <a:spcBef>
                <a:spcPts val="0"/>
              </a:spcBef>
              <a:defRPr sz="4600">
                <a:latin typeface="Calibri"/>
                <a:ea typeface="Calibri"/>
                <a:cs typeface="Calibri"/>
                <a:sym typeface="Calibri"/>
              </a:defRPr>
            </a:lvl1pPr>
          </a:lstStyle>
          <a:p>
            <a:pPr/>
            <a:r>
              <a:t>w=1.25px </a:t>
            </a:r>
          </a:p>
        </p:txBody>
      </p:sp>
      <p:sp>
        <p:nvSpPr>
          <p:cNvPr id="684" name="TextBox 26"/>
          <p:cNvSpPr txBox="1"/>
          <p:nvPr/>
        </p:nvSpPr>
        <p:spPr>
          <a:xfrm>
            <a:off x="10210544" y="10149313"/>
            <a:ext cx="2295719" cy="810867"/>
          </a:xfrm>
          <a:prstGeom prst="rect">
            <a:avLst/>
          </a:prstGeom>
          <a:solidFill>
            <a:srgbClr val="FFFFFF"/>
          </a:solidFill>
          <a:ln w="12700">
            <a:solidFill>
              <a:srgbClr val="000000"/>
            </a:solidFill>
          </a:ln>
          <a:extLst>
            <a:ext uri="{C572A759-6A51-4108-AA02-DFA0A04FC94B}">
              <ma14:wrappingTextBoxFlag xmlns:ma14="http://schemas.microsoft.com/office/mac/drawingml/2011/main" val="1"/>
            </a:ext>
          </a:extLst>
        </p:spPr>
        <p:txBody>
          <a:bodyPr lIns="101600" tIns="101600" rIns="101600" bIns="101600">
            <a:spAutoFit/>
          </a:bodyPr>
          <a:lstStyle>
            <a:lvl1pPr algn="ctr" defTabSz="1828800">
              <a:spcBef>
                <a:spcPts val="0"/>
              </a:spcBef>
              <a:defRPr sz="4600">
                <a:latin typeface="Calibri"/>
                <a:ea typeface="Calibri"/>
                <a:cs typeface="Calibri"/>
                <a:sym typeface="Calibri"/>
              </a:defRPr>
            </a:lvl1pPr>
          </a:lstStyle>
          <a:p>
            <a:pPr/>
            <a:r>
              <a:t>w=5px</a:t>
            </a:r>
          </a:p>
        </p:txBody>
      </p:sp>
      <p:sp>
        <p:nvSpPr>
          <p:cNvPr id="685" name="TextBox 27"/>
          <p:cNvSpPr txBox="1"/>
          <p:nvPr/>
        </p:nvSpPr>
        <p:spPr>
          <a:xfrm>
            <a:off x="9969495" y="6705666"/>
            <a:ext cx="2777823" cy="810866"/>
          </a:xfrm>
          <a:prstGeom prst="rect">
            <a:avLst/>
          </a:prstGeom>
          <a:solidFill>
            <a:srgbClr val="FFFFFF"/>
          </a:solidFill>
          <a:ln w="12700">
            <a:solidFill>
              <a:srgbClr val="000000"/>
            </a:solidFill>
          </a:ln>
          <a:extLst>
            <a:ext uri="{C572A759-6A51-4108-AA02-DFA0A04FC94B}">
              <ma14:wrappingTextBoxFlag xmlns:ma14="http://schemas.microsoft.com/office/mac/drawingml/2011/main" val="1"/>
            </a:ext>
          </a:extLst>
        </p:spPr>
        <p:txBody>
          <a:bodyPr lIns="101600" tIns="101600" rIns="101600" bIns="101600">
            <a:spAutoFit/>
          </a:bodyPr>
          <a:lstStyle>
            <a:lvl1pPr algn="ctr" defTabSz="1828800">
              <a:spcBef>
                <a:spcPts val="0"/>
              </a:spcBef>
              <a:defRPr sz="4600">
                <a:latin typeface="Calibri"/>
                <a:ea typeface="Calibri"/>
                <a:cs typeface="Calibri"/>
                <a:sym typeface="Calibri"/>
              </a:defRPr>
            </a:lvl1pPr>
          </a:lstStyle>
          <a:p>
            <a:pPr/>
            <a:r>
              <a:t>w=2.5px </a:t>
            </a:r>
          </a:p>
        </p:txBody>
      </p:sp>
      <p:sp>
        <p:nvSpPr>
          <p:cNvPr id="686" name="Rectangle 39"/>
          <p:cNvSpPr txBox="1"/>
          <p:nvPr>
            <p:ph type="title"/>
          </p:nvPr>
        </p:nvSpPr>
        <p:spPr>
          <a:xfrm>
            <a:off x="838198" y="-221839"/>
            <a:ext cx="22707603" cy="2651128"/>
          </a:xfrm>
          <a:prstGeom prst="rect">
            <a:avLst/>
          </a:prstGeom>
        </p:spPr>
        <p:txBody>
          <a:bodyPr/>
          <a:lstStyle>
            <a:lvl1pPr algn="ctr">
              <a:defRPr b="1" sz="7000">
                <a:latin typeface="Helvetica"/>
                <a:ea typeface="Helvetica"/>
                <a:cs typeface="Helvetica"/>
                <a:sym typeface="Helvetica"/>
              </a:defRPr>
            </a:lvl1pPr>
          </a:lstStyle>
          <a:p>
            <a:pPr/>
            <a:r>
              <a:t>Coarse-to-fine iterative estimation</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0"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91" name="Title 2"/>
          <p:cNvSpPr txBox="1"/>
          <p:nvPr>
            <p:ph type="title"/>
          </p:nvPr>
        </p:nvSpPr>
        <p:spPr>
          <a:prstGeom prst="rect">
            <a:avLst/>
          </a:prstGeom>
        </p:spPr>
        <p:txBody>
          <a:bodyPr/>
          <a:lstStyle/>
          <a:p>
            <a:pPr/>
            <a:r>
              <a:t>Coarse-to-fine iterative estimation</a:t>
            </a:r>
          </a:p>
        </p:txBody>
      </p:sp>
      <p:grpSp>
        <p:nvGrpSpPr>
          <p:cNvPr id="694" name="Group 7"/>
          <p:cNvGrpSpPr/>
          <p:nvPr/>
        </p:nvGrpSpPr>
        <p:grpSpPr>
          <a:xfrm>
            <a:off x="9167064" y="3863948"/>
            <a:ext cx="2380892" cy="1785657"/>
            <a:chOff x="0" y="0"/>
            <a:chExt cx="2380891" cy="1785655"/>
          </a:xfrm>
        </p:grpSpPr>
        <p:sp>
          <p:nvSpPr>
            <p:cNvPr id="692" name="TextBox 8"/>
            <p:cNvSpPr/>
            <p:nvPr/>
          </p:nvSpPr>
          <p:spPr>
            <a:xfrm>
              <a:off x="0" y="0"/>
              <a:ext cx="1270000"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01600" tIns="101600" rIns="101600" bIns="101600" numCol="1" anchor="t">
              <a:spAutoFit/>
            </a:bodyPr>
            <a:lstStyle>
              <a:lvl1pPr defTabSz="914400">
                <a:spcBef>
                  <a:spcPts val="0"/>
                </a:spcBef>
                <a:defRPr sz="4600">
                  <a:latin typeface="Helvetica"/>
                  <a:ea typeface="Helvetica"/>
                  <a:cs typeface="Helvetica"/>
                  <a:sym typeface="Helvetica"/>
                </a:defRPr>
              </a:lvl1pPr>
            </a:lstStyle>
            <a:p>
              <a:pPr/>
              <a:r>
                <a:t>Current estimate</a:t>
              </a:r>
            </a:p>
          </p:txBody>
        </p:sp>
        <p:sp>
          <p:nvSpPr>
            <p:cNvPr id="693" name="Straight Arrow Connector 9"/>
            <p:cNvSpPr/>
            <p:nvPr/>
          </p:nvSpPr>
          <p:spPr>
            <a:xfrm>
              <a:off x="2380891" y="943849"/>
              <a:ext cx="1" cy="841807"/>
            </a:xfrm>
            <a:prstGeom prst="line">
              <a:avLst/>
            </a:prstGeom>
            <a:noFill/>
            <a:ln w="50800" cap="flat">
              <a:solidFill>
                <a:srgbClr val="000000"/>
              </a:solidFill>
              <a:prstDash val="solid"/>
              <a:round/>
              <a:tailEnd type="triangle" w="med" len="med"/>
            </a:ln>
            <a:effectLst>
              <a:outerShdw sx="100000" sy="100000" kx="0" ky="0" algn="b" rotWithShape="0" blurRad="76200" dist="38100" dir="5400000">
                <a:srgbClr val="000000">
                  <a:alpha val="38000"/>
                </a:srgbClr>
              </a:outerShdw>
            </a:effectLst>
          </p:spPr>
          <p:txBody>
            <a:bodyPr wrap="square" lIns="101600" tIns="101600" rIns="101600" bIns="101600" numCol="1" anchor="t">
              <a:noAutofit/>
            </a:bodyPr>
            <a:lstStyle/>
            <a:p>
              <a:pPr defTabSz="1016000">
                <a:spcBef>
                  <a:spcPts val="0"/>
                </a:spcBef>
                <a:defRPr sz="4000">
                  <a:solidFill>
                    <a:srgbClr val="FFFFFF"/>
                  </a:solidFill>
                  <a:latin typeface="Times New Roman"/>
                  <a:ea typeface="Times New Roman"/>
                  <a:cs typeface="Times New Roman"/>
                  <a:sym typeface="Times New Roman"/>
                </a:defRPr>
              </a:pPr>
            </a:p>
          </p:txBody>
        </p:sp>
      </p:grpSp>
      <p:grpSp>
        <p:nvGrpSpPr>
          <p:cNvPr id="697" name="Group 10"/>
          <p:cNvGrpSpPr/>
          <p:nvPr/>
        </p:nvGrpSpPr>
        <p:grpSpPr>
          <a:xfrm>
            <a:off x="10345035" y="6680156"/>
            <a:ext cx="2378077" cy="2126123"/>
            <a:chOff x="0" y="0"/>
            <a:chExt cx="2378075" cy="2126122"/>
          </a:xfrm>
        </p:grpSpPr>
        <p:sp>
          <p:nvSpPr>
            <p:cNvPr id="695" name="TextBox 11"/>
            <p:cNvSpPr/>
            <p:nvPr/>
          </p:nvSpPr>
          <p:spPr>
            <a:xfrm>
              <a:off x="0" y="856122"/>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101600" tIns="101600" rIns="101600" bIns="101600" numCol="1" anchor="t">
              <a:spAutoFit/>
            </a:bodyPr>
            <a:lstStyle>
              <a:lvl1pPr defTabSz="914400">
                <a:spcBef>
                  <a:spcPts val="0"/>
                </a:spcBef>
                <a:defRPr sz="4600">
                  <a:latin typeface="Helvetica"/>
                  <a:ea typeface="Helvetica"/>
                  <a:cs typeface="Helvetica"/>
                  <a:sym typeface="Helvetica"/>
                </a:defRPr>
              </a:lvl1pPr>
            </a:lstStyle>
            <a:p>
              <a:pPr/>
              <a:r>
                <a:t>Small increment</a:t>
              </a:r>
            </a:p>
          </p:txBody>
        </p:sp>
        <p:sp>
          <p:nvSpPr>
            <p:cNvPr id="696" name="Straight Arrow Connector 12"/>
            <p:cNvSpPr/>
            <p:nvPr/>
          </p:nvSpPr>
          <p:spPr>
            <a:xfrm flipH="1" flipV="1">
              <a:off x="2378073" y="0"/>
              <a:ext cx="3" cy="768103"/>
            </a:xfrm>
            <a:prstGeom prst="line">
              <a:avLst/>
            </a:prstGeom>
            <a:noFill/>
            <a:ln w="50800" cap="flat">
              <a:solidFill>
                <a:srgbClr val="000000"/>
              </a:solidFill>
              <a:prstDash val="solid"/>
              <a:round/>
              <a:tailEnd type="triangle" w="med" len="med"/>
            </a:ln>
            <a:effectLst>
              <a:outerShdw sx="100000" sy="100000" kx="0" ky="0" algn="b" rotWithShape="0" blurRad="76200" dist="38100" dir="5400000">
                <a:srgbClr val="000000">
                  <a:alpha val="38000"/>
                </a:srgbClr>
              </a:outerShdw>
            </a:effectLst>
          </p:spPr>
          <p:txBody>
            <a:bodyPr wrap="square" lIns="101600" tIns="101600" rIns="101600" bIns="101600" numCol="1" anchor="t">
              <a:noAutofit/>
            </a:bodyPr>
            <a:lstStyle/>
            <a:p>
              <a:pPr defTabSz="1016000">
                <a:spcBef>
                  <a:spcPts val="0"/>
                </a:spcBef>
                <a:defRPr sz="4000">
                  <a:solidFill>
                    <a:srgbClr val="FFFFFF"/>
                  </a:solidFill>
                  <a:latin typeface="Times New Roman"/>
                  <a:ea typeface="Times New Roman"/>
                  <a:cs typeface="Times New Roman"/>
                  <a:sym typeface="Times New Roman"/>
                </a:defRPr>
              </a:pPr>
            </a:p>
          </p:txBody>
        </p:sp>
      </p:grpSp>
      <p:sp>
        <p:nvSpPr>
          <p:cNvPr id="698" name="TextBox 16"/>
          <p:cNvSpPr txBox="1"/>
          <p:nvPr/>
        </p:nvSpPr>
        <p:spPr>
          <a:xfrm>
            <a:off x="8743193" y="10716814"/>
            <a:ext cx="4622156" cy="93726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4000" i="1">
                          <a:solidFill>
                            <a:srgbClr val="000000"/>
                          </a:solidFill>
                          <a:latin typeface="Cambria Math" panose="02040503050406030204" pitchFamily="18" charset="0"/>
                        </a:rPr>
                        <m:t>𝐼</m:t>
                      </m:r>
                    </m:e>
                    <m:sub>
                      <m:r>
                        <m:rPr>
                          <m:sty m:val="p"/>
                        </m:rPr>
                        <a:rPr xmlns:a="http://schemas.openxmlformats.org/drawingml/2006/main" sz="4000" i="1">
                          <a:solidFill>
                            <a:srgbClr val="000000"/>
                          </a:solidFill>
                          <a:latin typeface="Cambria Math" panose="02040503050406030204" pitchFamily="18" charset="0"/>
                        </a:rPr>
                        <m:t>w</m:t>
                      </m:r>
                    </m:sub>
                  </m:sSub>
                  <m:d>
                    <m:dPr>
                      <m:ctrlPr>
                        <a:rPr xmlns:a="http://schemas.openxmlformats.org/drawingml/2006/main" sz="4000" i="1">
                          <a:solidFill>
                            <a:srgbClr val="000000"/>
                          </a:solidFill>
                          <a:latin typeface="Cambria Math" panose="02040503050406030204" pitchFamily="18" charset="0"/>
                        </a:rPr>
                      </m:ctrlPr>
                    </m:dPr>
                    <m:e>
                      <m:r>
                        <a:rPr xmlns:a="http://schemas.openxmlformats.org/drawingml/2006/main" sz="4000" i="1">
                          <a:solidFill>
                            <a:srgbClr val="000000"/>
                          </a:solidFill>
                          <a:latin typeface="Cambria Math" panose="02040503050406030204" pitchFamily="18" charset="0"/>
                        </a:rPr>
                        <m:t>𝐪</m:t>
                      </m:r>
                    </m:e>
                  </m:d>
                  <m:r>
                    <a:rPr xmlns:a="http://schemas.openxmlformats.org/drawingml/2006/main" sz="4000" i="1">
                      <a:solidFill>
                        <a:srgbClr val="000000"/>
                      </a:solidFill>
                      <a:latin typeface="Cambria Math" panose="02040503050406030204" pitchFamily="18" charset="0"/>
                    </a:rPr>
                    <m:t>=</m:t>
                  </m:r>
                  <m:sSub>
                    <m:e>
                      <m:r>
                        <a:rPr xmlns:a="http://schemas.openxmlformats.org/drawingml/2006/main" sz="4000" i="1">
                          <a:solidFill>
                            <a:srgbClr val="000000"/>
                          </a:solidFill>
                          <a:latin typeface="Cambria Math" panose="02040503050406030204" pitchFamily="18" charset="0"/>
                        </a:rPr>
                        <m:t>𝐼</m:t>
                      </m:r>
                    </m:e>
                    <m:sub>
                      <m:r>
                        <a:rPr xmlns:a="http://schemas.openxmlformats.org/drawingml/2006/main" sz="4000" i="1">
                          <a:solidFill>
                            <a:srgbClr val="000000"/>
                          </a:solidFill>
                          <a:latin typeface="Cambria Math" panose="02040503050406030204" pitchFamily="18" charset="0"/>
                        </a:rPr>
                        <m:t>𝑡</m:t>
                      </m:r>
                      <m:r>
                        <a:rPr xmlns:a="http://schemas.openxmlformats.org/drawingml/2006/main" sz="4000" i="1">
                          <a:solidFill>
                            <a:srgbClr val="000000"/>
                          </a:solidFill>
                          <a:latin typeface="Cambria Math" panose="02040503050406030204" pitchFamily="18" charset="0"/>
                        </a:rPr>
                        <m:t>+</m:t>
                      </m:r>
                      <m:r>
                        <a:rPr xmlns:a="http://schemas.openxmlformats.org/drawingml/2006/main" sz="4000" i="1">
                          <a:solidFill>
                            <a:srgbClr val="000000"/>
                          </a:solidFill>
                          <a:latin typeface="Cambria Math" panose="02040503050406030204" pitchFamily="18" charset="0"/>
                        </a:rPr>
                        <m:t>1</m:t>
                      </m:r>
                    </m:sub>
                  </m:sSub>
                  <m:d>
                    <m:dPr>
                      <m:ctrlPr>
                        <a:rPr xmlns:a="http://schemas.openxmlformats.org/drawingml/2006/main" sz="4000" i="1">
                          <a:solidFill>
                            <a:srgbClr val="000000"/>
                          </a:solidFill>
                          <a:latin typeface="Cambria Math" panose="02040503050406030204" pitchFamily="18" charset="0"/>
                        </a:rPr>
                      </m:ctrlPr>
                    </m:dPr>
                    <m:e>
                      <m:r>
                        <a:rPr xmlns:a="http://schemas.openxmlformats.org/drawingml/2006/main" sz="4000" i="1">
                          <a:solidFill>
                            <a:srgbClr val="000000"/>
                          </a:solidFill>
                          <a:latin typeface="Cambria Math" panose="02040503050406030204" pitchFamily="18" charset="0"/>
                        </a:rPr>
                        <m:t>𝐪</m:t>
                      </m:r>
                      <m:r>
                        <a:rPr xmlns:a="http://schemas.openxmlformats.org/drawingml/2006/main" sz="4000" i="1">
                          <a:solidFill>
                            <a:srgbClr val="000000"/>
                          </a:solidFill>
                          <a:latin typeface="Cambria Math" panose="02040503050406030204" pitchFamily="18" charset="0"/>
                        </a:rPr>
                        <m:t>+</m:t>
                      </m:r>
                      <m:sSubSup>
                        <m:e>
                          <m:r>
                            <a:rPr xmlns:a="http://schemas.openxmlformats.org/drawingml/2006/main" sz="4000" i="1">
                              <a:solidFill>
                                <a:srgbClr val="000000"/>
                              </a:solidFill>
                              <a:latin typeface="Cambria Math" panose="02040503050406030204" pitchFamily="18" charset="0"/>
                            </a:rPr>
                            <m:t>𝐰</m:t>
                          </m:r>
                        </m:e>
                        <m:sub>
                          <m:r>
                            <a:rPr xmlns:a="http://schemas.openxmlformats.org/drawingml/2006/main" sz="4000" i="1">
                              <a:solidFill>
                                <a:srgbClr val="000000"/>
                              </a:solidFill>
                              <a:latin typeface="Cambria Math" panose="02040503050406030204" pitchFamily="18" charset="0"/>
                            </a:rPr>
                            <m:t>𝐩</m:t>
                          </m:r>
                        </m:sub>
                        <m:sup>
                          <m:r>
                            <a:rPr xmlns:a="http://schemas.openxmlformats.org/drawingml/2006/main" sz="4000" i="1">
                              <a:solidFill>
                                <a:srgbClr val="000000"/>
                              </a:solidFill>
                              <a:latin typeface="Cambria Math" panose="02040503050406030204" pitchFamily="18" charset="0"/>
                            </a:rPr>
                            <m:t>𝒌</m:t>
                          </m:r>
                        </m:sup>
                      </m:sSubSup>
                    </m:e>
                  </m:d>
                </m:oMath>
              </m:oMathPara>
            </a14:m>
            <a:endParaRPr sz="4000">
              <a:solidFill>
                <a:srgbClr val="FFFFFF"/>
              </a:solidFill>
            </a:endParaRPr>
          </a:p>
        </p:txBody>
      </p:sp>
      <p:sp>
        <p:nvSpPr>
          <p:cNvPr id="699" name="TextBox 17"/>
          <p:cNvSpPr txBox="1"/>
          <p:nvPr/>
        </p:nvSpPr>
        <p:spPr>
          <a:xfrm>
            <a:off x="3729984" y="10734594"/>
            <a:ext cx="4155828" cy="9017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914400">
              <a:spcBef>
                <a:spcPts val="0"/>
              </a:spcBef>
              <a:defRPr sz="4600">
                <a:latin typeface="Helvetica"/>
                <a:ea typeface="Helvetica"/>
                <a:cs typeface="Helvetica"/>
                <a:sym typeface="Helvetica"/>
              </a:defRPr>
            </a:lvl1pPr>
          </a:lstStyle>
          <a:p>
            <a:pPr/>
            <a:r>
              <a:t>Warped image:</a:t>
            </a:r>
          </a:p>
        </p:txBody>
      </p:sp>
      <p:pic>
        <p:nvPicPr>
          <p:cNvPr id="700" name="Picture 5" descr="Picture 5"/>
          <p:cNvPicPr>
            <a:picLocks noChangeAspect="1"/>
          </p:cNvPicPr>
          <p:nvPr/>
        </p:nvPicPr>
        <p:blipFill>
          <a:blip r:embed="rId2">
            <a:extLst/>
          </a:blip>
          <a:stretch>
            <a:fillRect/>
          </a:stretch>
        </p:blipFill>
        <p:spPr>
          <a:xfrm>
            <a:off x="17065118" y="3127530"/>
            <a:ext cx="7300681" cy="4202344"/>
          </a:xfrm>
          <a:prstGeom prst="rect">
            <a:avLst/>
          </a:prstGeom>
          <a:ln w="12700">
            <a:miter lim="400000"/>
          </a:ln>
        </p:spPr>
      </p:pic>
      <p:sp>
        <p:nvSpPr>
          <p:cNvPr id="701" name="Straight Arrow Connector 6"/>
          <p:cNvSpPr/>
          <p:nvPr/>
        </p:nvSpPr>
        <p:spPr>
          <a:xfrm flipH="1">
            <a:off x="14024800" y="4144346"/>
            <a:ext cx="3625654" cy="191528"/>
          </a:xfrm>
          <a:prstGeom prst="line">
            <a:avLst/>
          </a:prstGeom>
          <a:ln w="50800">
            <a:solidFill>
              <a:srgbClr val="000000"/>
            </a:solidFill>
            <a:tailEnd type="triangle"/>
          </a:ln>
          <a:effectLst>
            <a:outerShdw sx="100000" sy="100000" kx="0" ky="0" algn="b" rotWithShape="0" blurRad="76200" dist="38100" dir="5400000">
              <a:srgbClr val="000000">
                <a:alpha val="38000"/>
              </a:srgbClr>
            </a:outerShdw>
          </a:effectLst>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sp>
        <p:nvSpPr>
          <p:cNvPr id="702" name="Straight Arrow Connector 14"/>
          <p:cNvSpPr/>
          <p:nvPr/>
        </p:nvSpPr>
        <p:spPr>
          <a:xfrm flipV="1">
            <a:off x="13062922" y="5626373"/>
            <a:ext cx="4384611" cy="5090441"/>
          </a:xfrm>
          <a:prstGeom prst="line">
            <a:avLst/>
          </a:prstGeom>
          <a:ln w="50800">
            <a:solidFill>
              <a:srgbClr val="000000"/>
            </a:solidFill>
            <a:tailEnd type="triangle"/>
          </a:ln>
          <a:effectLst>
            <a:outerShdw sx="100000" sy="100000" kx="0" ky="0" algn="b" rotWithShape="0" blurRad="76200" dist="38100" dir="5400000">
              <a:srgbClr val="000000">
                <a:alpha val="38000"/>
              </a:srgbClr>
            </a:outerShdw>
          </a:effectLst>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pic>
        <p:nvPicPr>
          <p:cNvPr id="703" name="Picture 24" descr="Picture 24"/>
          <p:cNvPicPr>
            <a:picLocks noChangeAspect="1"/>
          </p:cNvPicPr>
          <p:nvPr/>
        </p:nvPicPr>
        <p:blipFill>
          <a:blip r:embed="rId3">
            <a:extLst/>
          </a:blip>
          <a:stretch>
            <a:fillRect/>
          </a:stretch>
        </p:blipFill>
        <p:spPr>
          <a:xfrm>
            <a:off x="15837625" y="8483691"/>
            <a:ext cx="8978063" cy="5240470"/>
          </a:xfrm>
          <a:prstGeom prst="rect">
            <a:avLst/>
          </a:prstGeom>
          <a:ln w="12700">
            <a:miter lim="400000"/>
          </a:ln>
        </p:spPr>
      </p:pic>
      <p:sp>
        <p:nvSpPr>
          <p:cNvPr id="704" name="Equation"/>
          <p:cNvSpPr txBox="1"/>
          <p:nvPr/>
        </p:nvSpPr>
        <p:spPr>
          <a:xfrm>
            <a:off x="6468129" y="5743113"/>
            <a:ext cx="9737437" cy="84353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3600" i="1">
                          <a:solidFill>
                            <a:srgbClr val="000000"/>
                          </a:solidFill>
                          <a:latin typeface="Cambria Math" panose="02040503050406030204" pitchFamily="18" charset="0"/>
                        </a:rPr>
                        <m:t>I</m:t>
                      </m:r>
                    </m:e>
                    <m:sub>
                      <m:r>
                        <a:rPr xmlns:a="http://schemas.openxmlformats.org/drawingml/2006/main" sz="3600" i="1">
                          <a:solidFill>
                            <a:srgbClr val="000000"/>
                          </a:solidFill>
                          <a:latin typeface="Cambria Math" panose="02040503050406030204" pitchFamily="18" charset="0"/>
                        </a:rPr>
                        <m:t>t</m:t>
                      </m:r>
                      <m:r>
                        <a:rPr xmlns:a="http://schemas.openxmlformats.org/drawingml/2006/main" sz="3600" i="1">
                          <a:solidFill>
                            <a:srgbClr val="000000"/>
                          </a:solidFill>
                          <a:latin typeface="Cambria Math" panose="02040503050406030204" pitchFamily="18" charset="0"/>
                        </a:rPr>
                        <m:t>+</m:t>
                      </m:r>
                      <m:r>
                        <a:rPr xmlns:a="http://schemas.openxmlformats.org/drawingml/2006/main" sz="3600" i="1">
                          <a:solidFill>
                            <a:srgbClr val="000000"/>
                          </a:solidFill>
                          <a:latin typeface="Cambria Math" panose="02040503050406030204" pitchFamily="18" charset="0"/>
                        </a:rPr>
                        <m:t>1</m:t>
                      </m:r>
                    </m:sub>
                  </m:sSub>
                  <m:d>
                    <m:dPr>
                      <m:ctrlPr>
                        <a:rPr xmlns:a="http://schemas.openxmlformats.org/drawingml/2006/main" sz="3600" i="1">
                          <a:solidFill>
                            <a:srgbClr val="000000"/>
                          </a:solidFill>
                          <a:latin typeface="Cambria Math" panose="02040503050406030204" pitchFamily="18" charset="0"/>
                        </a:rPr>
                      </m:ctrlPr>
                    </m:dPr>
                    <m:e>
                      <m:r>
                        <m:rPr>
                          <m:sty m:val="b"/>
                        </m:rPr>
                        <a:rPr xmlns:a="http://schemas.openxmlformats.org/drawingml/2006/main" sz="3600" i="1">
                          <a:solidFill>
                            <a:srgbClr val="000000"/>
                          </a:solidFill>
                          <a:latin typeface="Cambria Math" panose="02040503050406030204" pitchFamily="18" charset="0"/>
                        </a:rPr>
                        <m:t>q</m:t>
                      </m:r>
                      <m:r>
                        <a:rPr xmlns:a="http://schemas.openxmlformats.org/drawingml/2006/main" sz="3600" i="1">
                          <a:solidFill>
                            <a:srgbClr val="000000"/>
                          </a:solidFill>
                          <a:latin typeface="Cambria Math" panose="02040503050406030204" pitchFamily="18" charset="0"/>
                        </a:rPr>
                        <m:t>+</m:t>
                      </m:r>
                      <m:sSub>
                        <m:e>
                          <m:r>
                            <m:rPr>
                              <m:sty m:val="b"/>
                            </m:rPr>
                            <a:rPr xmlns:a="http://schemas.openxmlformats.org/drawingml/2006/main" sz="3600" i="1">
                              <a:solidFill>
                                <a:srgbClr val="000000"/>
                              </a:solidFill>
                              <a:latin typeface="Cambria Math" panose="02040503050406030204" pitchFamily="18" charset="0"/>
                            </a:rPr>
                            <m:t>w</m:t>
                          </m:r>
                        </m:e>
                        <m:sub>
                          <m:r>
                            <m:rPr>
                              <m:sty m:val="b"/>
                            </m:rPr>
                            <a:rPr xmlns:a="http://schemas.openxmlformats.org/drawingml/2006/main" sz="3600" i="1">
                              <a:solidFill>
                                <a:srgbClr val="000000"/>
                              </a:solidFill>
                              <a:latin typeface="Cambria Math" panose="02040503050406030204" pitchFamily="18" charset="0"/>
                            </a:rPr>
                            <m:t>p</m:t>
                          </m:r>
                        </m:sub>
                      </m:sSub>
                    </m:e>
                  </m:d>
                  <m:r>
                    <a:rPr xmlns:a="http://schemas.openxmlformats.org/drawingml/2006/main" sz="3600" i="1">
                      <a:solidFill>
                        <a:srgbClr val="000000"/>
                      </a:solidFill>
                      <a:latin typeface="Cambria Math" panose="02040503050406030204" pitchFamily="18" charset="0"/>
                    </a:rPr>
                    <m:t>=</m:t>
                  </m:r>
                  <m:sSub>
                    <m:e>
                      <m:r>
                        <a:rPr xmlns:a="http://schemas.openxmlformats.org/drawingml/2006/main" sz="3600" i="1">
                          <a:solidFill>
                            <a:srgbClr val="000000"/>
                          </a:solidFill>
                          <a:latin typeface="Cambria Math" panose="02040503050406030204" pitchFamily="18" charset="0"/>
                        </a:rPr>
                        <m:t>I</m:t>
                      </m:r>
                    </m:e>
                    <m:sub>
                      <m:r>
                        <a:rPr xmlns:a="http://schemas.openxmlformats.org/drawingml/2006/main" sz="3600" i="1">
                          <a:solidFill>
                            <a:srgbClr val="000000"/>
                          </a:solidFill>
                          <a:latin typeface="Cambria Math" panose="02040503050406030204" pitchFamily="18" charset="0"/>
                        </a:rPr>
                        <m:t>t</m:t>
                      </m:r>
                      <m:r>
                        <a:rPr xmlns:a="http://schemas.openxmlformats.org/drawingml/2006/main" sz="3600" i="1">
                          <a:solidFill>
                            <a:srgbClr val="000000"/>
                          </a:solidFill>
                          <a:latin typeface="Cambria Math" panose="02040503050406030204" pitchFamily="18" charset="0"/>
                        </a:rPr>
                        <m:t>+</m:t>
                      </m:r>
                      <m:r>
                        <a:rPr xmlns:a="http://schemas.openxmlformats.org/drawingml/2006/main" sz="3600" i="1">
                          <a:solidFill>
                            <a:srgbClr val="000000"/>
                          </a:solidFill>
                          <a:latin typeface="Cambria Math" panose="02040503050406030204" pitchFamily="18" charset="0"/>
                        </a:rPr>
                        <m:t>1</m:t>
                      </m:r>
                    </m:sub>
                  </m:sSub>
                  <m:d>
                    <m:dPr>
                      <m:ctrlPr>
                        <a:rPr xmlns:a="http://schemas.openxmlformats.org/drawingml/2006/main" sz="3600" i="1">
                          <a:solidFill>
                            <a:srgbClr val="000000"/>
                          </a:solidFill>
                          <a:latin typeface="Cambria Math" panose="02040503050406030204" pitchFamily="18" charset="0"/>
                        </a:rPr>
                      </m:ctrlPr>
                    </m:dPr>
                    <m:e>
                      <m:r>
                        <m:rPr>
                          <m:sty m:val="b"/>
                        </m:rPr>
                        <a:rPr xmlns:a="http://schemas.openxmlformats.org/drawingml/2006/main" sz="3600" i="1">
                          <a:solidFill>
                            <a:srgbClr val="000000"/>
                          </a:solidFill>
                          <a:latin typeface="Cambria Math" panose="02040503050406030204" pitchFamily="18" charset="0"/>
                        </a:rPr>
                        <m:t>q</m:t>
                      </m:r>
                      <m:r>
                        <a:rPr xmlns:a="http://schemas.openxmlformats.org/drawingml/2006/main" sz="3600" i="1">
                          <a:solidFill>
                            <a:srgbClr val="000000"/>
                          </a:solidFill>
                          <a:latin typeface="Cambria Math" panose="02040503050406030204" pitchFamily="18" charset="0"/>
                        </a:rPr>
                        <m:t>+</m:t>
                      </m:r>
                      <m:sSup>
                        <m:e>
                          <m:sSub>
                            <m:e>
                              <m:r>
                                <m:rPr>
                                  <m:sty m:val="b"/>
                                </m:rPr>
                                <a:rPr xmlns:a="http://schemas.openxmlformats.org/drawingml/2006/main" sz="3600" i="1">
                                  <a:solidFill>
                                    <a:srgbClr val="000000"/>
                                  </a:solidFill>
                                  <a:latin typeface="Cambria Math" panose="02040503050406030204" pitchFamily="18" charset="0"/>
                                </a:rPr>
                                <m:t>w</m:t>
                              </m:r>
                            </m:e>
                            <m:sub>
                              <m:r>
                                <m:rPr>
                                  <m:sty m:val="b"/>
                                </m:rPr>
                                <a:rPr xmlns:a="http://schemas.openxmlformats.org/drawingml/2006/main" sz="3600" i="1">
                                  <a:solidFill>
                                    <a:srgbClr val="000000"/>
                                  </a:solidFill>
                                  <a:latin typeface="Cambria Math" panose="02040503050406030204" pitchFamily="18" charset="0"/>
                                </a:rPr>
                                <m:t>p</m:t>
                              </m:r>
                            </m:sub>
                          </m:sSub>
                        </m:e>
                        <m:sup>
                          <m:r>
                            <a:rPr xmlns:a="http://schemas.openxmlformats.org/drawingml/2006/main" sz="3600" i="1">
                              <a:solidFill>
                                <a:srgbClr val="000000"/>
                              </a:solidFill>
                              <a:latin typeface="Cambria Math" panose="02040503050406030204" pitchFamily="18" charset="0"/>
                            </a:rPr>
                            <m:t>k</m:t>
                          </m:r>
                        </m:sup>
                      </m:sSup>
                      <m:r>
                        <a:rPr xmlns:a="http://schemas.openxmlformats.org/drawingml/2006/main" sz="3600" i="1">
                          <a:solidFill>
                            <a:srgbClr val="000000"/>
                          </a:solidFill>
                          <a:latin typeface="Cambria Math" panose="02040503050406030204" pitchFamily="18" charset="0"/>
                        </a:rPr>
                        <m:t>+</m:t>
                      </m:r>
                      <m:r>
                        <a:rPr xmlns:a="http://schemas.openxmlformats.org/drawingml/2006/main" sz="3600" i="1">
                          <a:solidFill>
                            <a:srgbClr val="000000"/>
                          </a:solidFill>
                          <a:latin typeface="Cambria Math" panose="02040503050406030204" pitchFamily="18" charset="0"/>
                        </a:rPr>
                        <m:t>δ</m:t>
                      </m:r>
                      <m:sSub>
                        <m:e>
                          <m:r>
                            <m:rPr>
                              <m:sty m:val="b"/>
                            </m:rPr>
                            <a:rPr xmlns:a="http://schemas.openxmlformats.org/drawingml/2006/main" sz="3600" i="1">
                              <a:solidFill>
                                <a:srgbClr val="000000"/>
                              </a:solidFill>
                              <a:latin typeface="Cambria Math" panose="02040503050406030204" pitchFamily="18" charset="0"/>
                            </a:rPr>
                            <m:t>w</m:t>
                          </m:r>
                        </m:e>
                        <m:sub>
                          <m:r>
                            <m:rPr>
                              <m:sty m:val="b"/>
                            </m:rPr>
                            <a:rPr xmlns:a="http://schemas.openxmlformats.org/drawingml/2006/main" sz="3600" i="1">
                              <a:solidFill>
                                <a:srgbClr val="000000"/>
                              </a:solidFill>
                              <a:latin typeface="Cambria Math" panose="02040503050406030204" pitchFamily="18" charset="0"/>
                            </a:rPr>
                            <m:t>p</m:t>
                          </m:r>
                        </m:sub>
                      </m:sSub>
                    </m:e>
                  </m:d>
                  <m:r>
                    <a:rPr xmlns:a="http://schemas.openxmlformats.org/drawingml/2006/main" sz="3600" i="1">
                      <a:solidFill>
                        <a:srgbClr val="000000"/>
                      </a:solidFill>
                      <a:latin typeface="Cambria Math" panose="02040503050406030204" pitchFamily="18" charset="0"/>
                    </a:rPr>
                    <m:t>=</m:t>
                  </m:r>
                  <m:sSub>
                    <m:e>
                      <m:r>
                        <m:rPr>
                          <m:sty m:val="b"/>
                        </m:rPr>
                        <a:rPr xmlns:a="http://schemas.openxmlformats.org/drawingml/2006/main" sz="3600" i="1">
                          <a:solidFill>
                            <a:srgbClr val="000000"/>
                          </a:solidFill>
                          <a:latin typeface="Cambria Math" panose="02040503050406030204" pitchFamily="18" charset="0"/>
                        </a:rPr>
                        <m:t>I</m:t>
                      </m:r>
                    </m:e>
                    <m:sub>
                      <m:r>
                        <m:rPr>
                          <m:sty m:val="b"/>
                        </m:rPr>
                        <a:rPr xmlns:a="http://schemas.openxmlformats.org/drawingml/2006/main" sz="3600" i="1">
                          <a:solidFill>
                            <a:srgbClr val="000000"/>
                          </a:solidFill>
                          <a:latin typeface="Cambria Math" panose="02040503050406030204" pitchFamily="18" charset="0"/>
                        </a:rPr>
                        <m:t>w</m:t>
                      </m:r>
                    </m:sub>
                  </m:sSub>
                  <m:r>
                    <a:rPr xmlns:a="http://schemas.openxmlformats.org/drawingml/2006/main" sz="3600" i="1">
                      <a:solidFill>
                        <a:srgbClr val="000000"/>
                      </a:solidFill>
                      <a:latin typeface="Cambria Math" panose="02040503050406030204" pitchFamily="18" charset="0"/>
                    </a:rPr>
                    <m:t>(</m:t>
                  </m:r>
                  <m:r>
                    <m:rPr>
                      <m:sty m:val="b"/>
                    </m:rPr>
                    <a:rPr xmlns:a="http://schemas.openxmlformats.org/drawingml/2006/main" sz="3600" i="1">
                      <a:solidFill>
                        <a:srgbClr val="000000"/>
                      </a:solidFill>
                      <a:latin typeface="Cambria Math" panose="02040503050406030204" pitchFamily="18" charset="0"/>
                    </a:rPr>
                    <m:t>q</m:t>
                  </m:r>
                  <m:r>
                    <a:rPr xmlns:a="http://schemas.openxmlformats.org/drawingml/2006/main" sz="3600" i="1">
                      <a:solidFill>
                        <a:srgbClr val="000000"/>
                      </a:solidFill>
                      <a:latin typeface="Cambria Math" panose="02040503050406030204" pitchFamily="18" charset="0"/>
                    </a:rPr>
                    <m:t>+</m:t>
                  </m:r>
                  <m:r>
                    <a:rPr xmlns:a="http://schemas.openxmlformats.org/drawingml/2006/main" sz="3600" i="1">
                      <a:solidFill>
                        <a:srgbClr val="000000"/>
                      </a:solidFill>
                      <a:latin typeface="Cambria Math" panose="02040503050406030204" pitchFamily="18" charset="0"/>
                    </a:rPr>
                    <m:t>δ</m:t>
                  </m:r>
                  <m:sSub>
                    <m:e>
                      <m:r>
                        <m:rPr>
                          <m:sty m:val="b"/>
                        </m:rPr>
                        <a:rPr xmlns:a="http://schemas.openxmlformats.org/drawingml/2006/main" sz="3600" i="1">
                          <a:solidFill>
                            <a:srgbClr val="000000"/>
                          </a:solidFill>
                          <a:latin typeface="Cambria Math" panose="02040503050406030204" pitchFamily="18" charset="0"/>
                        </a:rPr>
                        <m:t>w</m:t>
                      </m:r>
                    </m:e>
                    <m:sub>
                      <m:r>
                        <m:rPr>
                          <m:sty m:val="b"/>
                        </m:rPr>
                        <a:rPr xmlns:a="http://schemas.openxmlformats.org/drawingml/2006/main" sz="3600" i="1">
                          <a:solidFill>
                            <a:srgbClr val="000000"/>
                          </a:solidFill>
                          <a:latin typeface="Cambria Math" panose="02040503050406030204" pitchFamily="18" charset="0"/>
                        </a:rPr>
                        <m:t>p</m:t>
                      </m:r>
                    </m:sub>
                  </m:sSub>
                  <m:r>
                    <a:rPr xmlns:a="http://schemas.openxmlformats.org/drawingml/2006/main" sz="3600" i="1">
                      <a:solidFill>
                        <a:srgbClr val="000000"/>
                      </a:solidFill>
                      <a:latin typeface="Cambria Math" panose="02040503050406030204" pitchFamily="18" charset="0"/>
                    </a:rPr>
                    <m:t>)</m:t>
                  </m:r>
                </m:oMath>
              </m:oMathPara>
            </a14:m>
            <a:endParaRPr sz="3600"/>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03"/>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698"/>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7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98" grpId="3"/>
      <p:bldP build="whole" bldLvl="1" animBg="1" rev="0" advAuto="0" spid="699" grpId="1"/>
      <p:bldP build="whole" bldLvl="1" animBg="1" rev="0" advAuto="0" spid="702" grpId="4"/>
      <p:bldP build="whole" bldLvl="1" animBg="1" rev="0" advAuto="0" spid="703" grpId="2"/>
    </p:bldLst>
  </p:timing>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06" name="CMU 16-889, Spring 2022"/>
          <p:cNvSpPr txBox="1"/>
          <p:nvPr>
            <p:ph type="body" idx="1"/>
          </p:nvPr>
        </p:nvSpPr>
        <p:spPr>
          <a:prstGeom prst="rect">
            <a:avLst/>
          </a:prstGeom>
        </p:spPr>
        <p:txBody>
          <a:bodyPr/>
          <a:lstStyle/>
          <a:p>
            <a:pPr/>
            <a:br/>
            <a:r>
              <a:t>CMU 16-889, Spring 2022</a:t>
            </a:r>
          </a:p>
        </p:txBody>
      </p:sp>
      <p:sp>
        <p:nvSpPr>
          <p:cNvPr id="707" name="Cost / Correspondence Volumes"/>
          <p:cNvSpPr txBox="1"/>
          <p:nvPr>
            <p:ph type="title"/>
          </p:nvPr>
        </p:nvSpPr>
        <p:spPr>
          <a:prstGeom prst="rect">
            <a:avLst/>
          </a:prstGeom>
        </p:spPr>
        <p:txBody>
          <a:bodyPr/>
          <a:lstStyle>
            <a:lvl1pPr algn="ctr">
              <a:defRPr sz="8500"/>
            </a:lvl1pPr>
          </a:lstStyle>
          <a:p>
            <a:pPr/>
            <a:r>
              <a:t>Cost / Correspondence Volumes</a:t>
            </a:r>
          </a:p>
        </p:txBody>
      </p:sp>
      <p:sp>
        <p:nvSpPr>
          <p:cNvPr id="708" name="Image Courtesy: RAFT. Teed et. al."/>
          <p:cNvSpPr txBox="1"/>
          <p:nvPr/>
        </p:nvSpPr>
        <p:spPr>
          <a:xfrm>
            <a:off x="171097" y="12860511"/>
            <a:ext cx="18715440" cy="5746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defTabSz="821531">
              <a:lnSpc>
                <a:spcPct val="110000"/>
              </a:lnSpc>
              <a:spcBef>
                <a:spcPts val="0"/>
              </a:spcBef>
              <a:defRPr sz="2800">
                <a:latin typeface="Helvetica"/>
                <a:ea typeface="Helvetica"/>
                <a:cs typeface="Helvetica"/>
                <a:sym typeface="Helvetica"/>
              </a:defRPr>
            </a:pPr>
            <a:r>
              <a:t>Image Courtesy: RAFT</a:t>
            </a:r>
            <a:r>
              <a:rPr i="1"/>
              <a:t>. Teed et. al.</a:t>
            </a:r>
          </a:p>
        </p:txBody>
      </p:sp>
      <p:pic>
        <p:nvPicPr>
          <p:cNvPr id="709" name="Image" descr="Image"/>
          <p:cNvPicPr>
            <a:picLocks noChangeAspect="1"/>
          </p:cNvPicPr>
          <p:nvPr/>
        </p:nvPicPr>
        <p:blipFill>
          <a:blip r:embed="rId3">
            <a:extLst/>
          </a:blip>
          <a:stretch>
            <a:fillRect/>
          </a:stretch>
        </p:blipFill>
        <p:spPr>
          <a:xfrm>
            <a:off x="1466542" y="3828693"/>
            <a:ext cx="13919474" cy="5156914"/>
          </a:xfrm>
          <a:prstGeom prst="rect">
            <a:avLst/>
          </a:prstGeom>
          <a:ln w="12700">
            <a:miter lim="400000"/>
          </a:ln>
        </p:spPr>
      </p:pic>
      <p:sp>
        <p:nvSpPr>
          <p:cNvPr id="710" name="Idea: Correlate every pixel / patch in image 1 with every pixel in image 2, yielding a 4D correlation volume."/>
          <p:cNvSpPr txBox="1"/>
          <p:nvPr/>
        </p:nvSpPr>
        <p:spPr>
          <a:xfrm>
            <a:off x="3219192" y="9643278"/>
            <a:ext cx="18493204"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spcBef>
                <a:spcPts val="0"/>
              </a:spcBef>
              <a:defRPr>
                <a:latin typeface="Helvetica"/>
                <a:ea typeface="Helvetica"/>
                <a:cs typeface="Helvetica"/>
                <a:sym typeface="Helvetica"/>
              </a:defRPr>
            </a:pPr>
            <a:r>
              <a:t>Idea: Correlate every pixel / patch in image 1 with every pixel in image 2, yielding a 4D </a:t>
            </a:r>
            <a:r>
              <a:rPr b="1"/>
              <a:t>correlation volume.</a:t>
            </a:r>
          </a:p>
        </p:txBody>
      </p:sp>
      <p:pic>
        <p:nvPicPr>
          <p:cNvPr id="711" name="Image" descr="Image"/>
          <p:cNvPicPr>
            <a:picLocks noChangeAspect="1"/>
          </p:cNvPicPr>
          <p:nvPr/>
        </p:nvPicPr>
        <p:blipFill>
          <a:blip r:embed="rId4">
            <a:extLst/>
          </a:blip>
          <a:stretch>
            <a:fillRect/>
          </a:stretch>
        </p:blipFill>
        <p:spPr>
          <a:xfrm>
            <a:off x="16899077" y="3714393"/>
            <a:ext cx="6964172" cy="5565571"/>
          </a:xfrm>
          <a:prstGeom prst="rect">
            <a:avLst/>
          </a:prstGeom>
          <a:ln w="12700">
            <a:miter lim="400000"/>
          </a:ln>
        </p:spPr>
      </p:pic>
      <p:sp>
        <p:nvSpPr>
          <p:cNvPr id="712" name="Arrow"/>
          <p:cNvSpPr/>
          <p:nvPr/>
        </p:nvSpPr>
        <p:spPr>
          <a:xfrm>
            <a:off x="15476259" y="5556467"/>
            <a:ext cx="1270001" cy="1270001"/>
          </a:xfrm>
          <a:prstGeom prst="rightArrow">
            <a:avLst>
              <a:gd name="adj1" fmla="val 32000"/>
              <a:gd name="adj2" fmla="val 64000"/>
            </a:avLst>
          </a:prstGeom>
          <a:solidFill>
            <a:schemeClr val="accent1"/>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10" grpId="1"/>
    </p:bldLst>
  </p:timing>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16" name="Double-click to edit"/>
          <p:cNvSpPr txBox="1"/>
          <p:nvPr>
            <p:ph type="body" idx="1"/>
          </p:nvPr>
        </p:nvSpPr>
        <p:spPr>
          <a:prstGeom prst="rect">
            <a:avLst/>
          </a:prstGeom>
        </p:spPr>
        <p:txBody>
          <a:bodyPr/>
          <a:lstStyle/>
          <a:p>
            <a:pPr/>
          </a:p>
        </p:txBody>
      </p:sp>
      <p:sp>
        <p:nvSpPr>
          <p:cNvPr id="717" name="Explain correlation volume"/>
          <p:cNvSpPr txBox="1"/>
          <p:nvPr>
            <p:ph type="title"/>
          </p:nvPr>
        </p:nvSpPr>
        <p:spPr>
          <a:prstGeom prst="rect">
            <a:avLst/>
          </a:prstGeom>
        </p:spPr>
        <p:txBody>
          <a:bodyPr/>
          <a:lstStyle/>
          <a:p>
            <a:pPr/>
            <a:r>
              <a:t>Explain correlation volume</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9"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20" name="Title 2"/>
          <p:cNvSpPr txBox="1"/>
          <p:nvPr>
            <p:ph type="title"/>
          </p:nvPr>
        </p:nvSpPr>
        <p:spPr>
          <a:prstGeom prst="rect">
            <a:avLst/>
          </a:prstGeom>
        </p:spPr>
        <p:txBody>
          <a:bodyPr/>
          <a:lstStyle>
            <a:lvl1pPr algn="ctr"/>
          </a:lstStyle>
          <a:p>
            <a:pPr/>
            <a:r>
              <a:t>Warping operation</a:t>
            </a:r>
          </a:p>
        </p:txBody>
      </p:sp>
      <p:sp>
        <p:nvSpPr>
          <p:cNvPr id="721" name="TextBox 3"/>
          <p:cNvSpPr txBox="1"/>
          <p:nvPr/>
        </p:nvSpPr>
        <p:spPr>
          <a:xfrm>
            <a:off x="9704253" y="2724947"/>
            <a:ext cx="4622156" cy="93726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4000" i="1">
                          <a:solidFill>
                            <a:srgbClr val="000000"/>
                          </a:solidFill>
                          <a:latin typeface="Cambria Math" panose="02040503050406030204" pitchFamily="18" charset="0"/>
                        </a:rPr>
                        <m:t>𝐼</m:t>
                      </m:r>
                    </m:e>
                    <m:sub>
                      <m:r>
                        <m:rPr>
                          <m:sty m:val="p"/>
                        </m:rPr>
                        <a:rPr xmlns:a="http://schemas.openxmlformats.org/drawingml/2006/main" sz="4000" i="1">
                          <a:solidFill>
                            <a:srgbClr val="000000"/>
                          </a:solidFill>
                          <a:latin typeface="Cambria Math" panose="02040503050406030204" pitchFamily="18" charset="0"/>
                        </a:rPr>
                        <m:t>w</m:t>
                      </m:r>
                    </m:sub>
                  </m:sSub>
                  <m:d>
                    <m:dPr>
                      <m:ctrlPr>
                        <a:rPr xmlns:a="http://schemas.openxmlformats.org/drawingml/2006/main" sz="4000" i="1">
                          <a:solidFill>
                            <a:srgbClr val="000000"/>
                          </a:solidFill>
                          <a:latin typeface="Cambria Math" panose="02040503050406030204" pitchFamily="18" charset="0"/>
                        </a:rPr>
                      </m:ctrlPr>
                    </m:dPr>
                    <m:e>
                      <m:r>
                        <a:rPr xmlns:a="http://schemas.openxmlformats.org/drawingml/2006/main" sz="4000" i="1">
                          <a:solidFill>
                            <a:srgbClr val="000000"/>
                          </a:solidFill>
                          <a:latin typeface="Cambria Math" panose="02040503050406030204" pitchFamily="18" charset="0"/>
                        </a:rPr>
                        <m:t>𝐪</m:t>
                      </m:r>
                    </m:e>
                  </m:d>
                  <m:r>
                    <a:rPr xmlns:a="http://schemas.openxmlformats.org/drawingml/2006/main" sz="4000" i="1">
                      <a:solidFill>
                        <a:srgbClr val="000000"/>
                      </a:solidFill>
                      <a:latin typeface="Cambria Math" panose="02040503050406030204" pitchFamily="18" charset="0"/>
                    </a:rPr>
                    <m:t>=</m:t>
                  </m:r>
                  <m:sSub>
                    <m:e>
                      <m:r>
                        <a:rPr xmlns:a="http://schemas.openxmlformats.org/drawingml/2006/main" sz="4000" i="1">
                          <a:solidFill>
                            <a:srgbClr val="000000"/>
                          </a:solidFill>
                          <a:latin typeface="Cambria Math" panose="02040503050406030204" pitchFamily="18" charset="0"/>
                        </a:rPr>
                        <m:t>𝐼</m:t>
                      </m:r>
                    </m:e>
                    <m:sub>
                      <m:r>
                        <a:rPr xmlns:a="http://schemas.openxmlformats.org/drawingml/2006/main" sz="4000" i="1">
                          <a:solidFill>
                            <a:srgbClr val="000000"/>
                          </a:solidFill>
                          <a:latin typeface="Cambria Math" panose="02040503050406030204" pitchFamily="18" charset="0"/>
                        </a:rPr>
                        <m:t>𝑡</m:t>
                      </m:r>
                      <m:r>
                        <a:rPr xmlns:a="http://schemas.openxmlformats.org/drawingml/2006/main" sz="4000" i="1">
                          <a:solidFill>
                            <a:srgbClr val="000000"/>
                          </a:solidFill>
                          <a:latin typeface="Cambria Math" panose="02040503050406030204" pitchFamily="18" charset="0"/>
                        </a:rPr>
                        <m:t>+</m:t>
                      </m:r>
                      <m:r>
                        <a:rPr xmlns:a="http://schemas.openxmlformats.org/drawingml/2006/main" sz="4000" i="1">
                          <a:solidFill>
                            <a:srgbClr val="000000"/>
                          </a:solidFill>
                          <a:latin typeface="Cambria Math" panose="02040503050406030204" pitchFamily="18" charset="0"/>
                        </a:rPr>
                        <m:t>1</m:t>
                      </m:r>
                    </m:sub>
                  </m:sSub>
                  <m:d>
                    <m:dPr>
                      <m:ctrlPr>
                        <a:rPr xmlns:a="http://schemas.openxmlformats.org/drawingml/2006/main" sz="4000" i="1">
                          <a:solidFill>
                            <a:srgbClr val="000000"/>
                          </a:solidFill>
                          <a:latin typeface="Cambria Math" panose="02040503050406030204" pitchFamily="18" charset="0"/>
                        </a:rPr>
                      </m:ctrlPr>
                    </m:dPr>
                    <m:e>
                      <m:r>
                        <a:rPr xmlns:a="http://schemas.openxmlformats.org/drawingml/2006/main" sz="4000" i="1">
                          <a:solidFill>
                            <a:srgbClr val="000000"/>
                          </a:solidFill>
                          <a:latin typeface="Cambria Math" panose="02040503050406030204" pitchFamily="18" charset="0"/>
                        </a:rPr>
                        <m:t>𝐪</m:t>
                      </m:r>
                      <m:r>
                        <a:rPr xmlns:a="http://schemas.openxmlformats.org/drawingml/2006/main" sz="4000" i="1">
                          <a:solidFill>
                            <a:srgbClr val="000000"/>
                          </a:solidFill>
                          <a:latin typeface="Cambria Math" panose="02040503050406030204" pitchFamily="18" charset="0"/>
                        </a:rPr>
                        <m:t>+</m:t>
                      </m:r>
                      <m:sSubSup>
                        <m:e>
                          <m:r>
                            <a:rPr xmlns:a="http://schemas.openxmlformats.org/drawingml/2006/main" sz="4000" i="1">
                              <a:solidFill>
                                <a:srgbClr val="000000"/>
                              </a:solidFill>
                              <a:latin typeface="Cambria Math" panose="02040503050406030204" pitchFamily="18" charset="0"/>
                            </a:rPr>
                            <m:t>𝐰</m:t>
                          </m:r>
                        </m:e>
                        <m:sub>
                          <m:r>
                            <a:rPr xmlns:a="http://schemas.openxmlformats.org/drawingml/2006/main" sz="4000" i="1">
                              <a:solidFill>
                                <a:srgbClr val="000000"/>
                              </a:solidFill>
                              <a:latin typeface="Cambria Math" panose="02040503050406030204" pitchFamily="18" charset="0"/>
                            </a:rPr>
                            <m:t>𝐩</m:t>
                          </m:r>
                        </m:sub>
                        <m:sup>
                          <m:r>
                            <a:rPr xmlns:a="http://schemas.openxmlformats.org/drawingml/2006/main" sz="4000" i="1">
                              <a:solidFill>
                                <a:srgbClr val="000000"/>
                              </a:solidFill>
                              <a:latin typeface="Cambria Math" panose="02040503050406030204" pitchFamily="18" charset="0"/>
                            </a:rPr>
                            <m:t>𝒌</m:t>
                          </m:r>
                        </m:sup>
                      </m:sSubSup>
                    </m:e>
                  </m:d>
                </m:oMath>
              </m:oMathPara>
            </a14:m>
            <a:endParaRPr sz="4000">
              <a:solidFill>
                <a:srgbClr val="FFFFFF"/>
              </a:solidFill>
            </a:endParaRPr>
          </a:p>
        </p:txBody>
      </p:sp>
      <p:pic>
        <p:nvPicPr>
          <p:cNvPr id="722" name="Picture 4" descr="Picture 4"/>
          <p:cNvPicPr>
            <a:picLocks noChangeAspect="0"/>
          </p:cNvPicPr>
          <p:nvPr/>
        </p:nvPicPr>
        <p:blipFill>
          <a:blip r:embed="rId2">
            <a:extLst/>
          </a:blip>
          <a:stretch>
            <a:fillRect/>
          </a:stretch>
        </p:blipFill>
        <p:spPr>
          <a:xfrm>
            <a:off x="2563564" y="4673410"/>
            <a:ext cx="9144001" cy="6858001"/>
          </a:xfrm>
          <a:prstGeom prst="rect">
            <a:avLst/>
          </a:prstGeom>
          <a:ln w="12700">
            <a:miter lim="400000"/>
          </a:ln>
        </p:spPr>
      </p:pic>
      <p:pic>
        <p:nvPicPr>
          <p:cNvPr id="723" name="Picture 5" descr="Picture 5"/>
          <p:cNvPicPr>
            <a:picLocks noChangeAspect="0"/>
          </p:cNvPicPr>
          <p:nvPr/>
        </p:nvPicPr>
        <p:blipFill>
          <a:blip r:embed="rId3">
            <a:extLst/>
          </a:blip>
          <a:stretch>
            <a:fillRect/>
          </a:stretch>
        </p:blipFill>
        <p:spPr>
          <a:xfrm>
            <a:off x="12910028" y="4673410"/>
            <a:ext cx="9144002" cy="6858001"/>
          </a:xfrm>
          <a:prstGeom prst="rect">
            <a:avLst/>
          </a:prstGeom>
          <a:ln w="12700">
            <a:miter lim="400000"/>
          </a:ln>
        </p:spPr>
      </p:pic>
      <p:sp>
        <p:nvSpPr>
          <p:cNvPr id="724" name="TextBox 6"/>
          <p:cNvSpPr txBox="1"/>
          <p:nvPr/>
        </p:nvSpPr>
        <p:spPr>
          <a:xfrm>
            <a:off x="2665163" y="11620803"/>
            <a:ext cx="8940801" cy="6604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nchor="ctr">
            <a:spAutoFit/>
          </a:bodyPr>
          <a:lstStyle/>
          <a:p>
            <a:pPr algn="ctr" defTabSz="1016000">
              <a:lnSpc>
                <a:spcPct val="90000"/>
              </a:lnSpc>
              <a:spcBef>
                <a:spcPts val="0"/>
              </a:spcBef>
              <a:defRPr sz="3000">
                <a:latin typeface="Helvetica"/>
                <a:ea typeface="Helvetica"/>
                <a:cs typeface="Helvetica"/>
                <a:sym typeface="Helvetica"/>
              </a:defRPr>
            </a:pPr>
            <a:r>
              <a:t>Input images </a:t>
            </a:r>
            <a:r>
              <a:rPr i="1"/>
              <a:t>t</a:t>
            </a:r>
            <a:r>
              <a:t> and </a:t>
            </a:r>
            <a:r>
              <a:rPr i="1"/>
              <a:t>t</a:t>
            </a:r>
            <a:r>
              <a:t>+1</a:t>
            </a:r>
          </a:p>
        </p:txBody>
      </p:sp>
      <p:sp>
        <p:nvSpPr>
          <p:cNvPr id="725" name="TextBox 7"/>
          <p:cNvSpPr txBox="1"/>
          <p:nvPr/>
        </p:nvSpPr>
        <p:spPr>
          <a:xfrm>
            <a:off x="13011629" y="11620803"/>
            <a:ext cx="9286028" cy="6604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nchor="ctr">
            <a:spAutoFit/>
          </a:bodyPr>
          <a:lstStyle/>
          <a:p>
            <a:pPr algn="ctr" defTabSz="1016000">
              <a:lnSpc>
                <a:spcPct val="90000"/>
              </a:lnSpc>
              <a:spcBef>
                <a:spcPts val="0"/>
              </a:spcBef>
              <a:defRPr sz="3000">
                <a:latin typeface="Helvetica"/>
                <a:ea typeface="Helvetica"/>
                <a:cs typeface="Helvetica"/>
                <a:sym typeface="Helvetica"/>
              </a:defRPr>
            </a:pPr>
            <a:r>
              <a:t>Image </a:t>
            </a:r>
            <a:r>
              <a:rPr i="1"/>
              <a:t>t</a:t>
            </a:r>
            <a:r>
              <a:t> and warped image</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27" name="Straight Connector 4"/>
          <p:cNvSpPr/>
          <p:nvPr/>
        </p:nvSpPr>
        <p:spPr>
          <a:xfrm>
            <a:off x="3047999" y="-1"/>
            <a:ext cx="1828801" cy="1"/>
          </a:xfrm>
          <a:prstGeom prst="line">
            <a:avLst/>
          </a:prstGeom>
          <a:ln w="3175">
            <a:solidFill>
              <a:srgbClr val="FBFFFF"/>
            </a:solidFill>
          </a:ln>
        </p:spPr>
        <p:txBody>
          <a:bodyPr lIns="101600" tIns="101600" rIns="101600" bIns="101600"/>
          <a:lstStyle/>
          <a:p>
            <a:pPr defTabSz="1016000">
              <a:spcBef>
                <a:spcPts val="0"/>
              </a:spcBef>
              <a:defRPr sz="4000">
                <a:solidFill>
                  <a:srgbClr val="FFFFFF"/>
                </a:solidFill>
                <a:latin typeface="Times New Roman"/>
                <a:ea typeface="Times New Roman"/>
                <a:cs typeface="Times New Roman"/>
                <a:sym typeface="Times New Roman"/>
              </a:defRPr>
            </a:pPr>
          </a:p>
        </p:txBody>
      </p:sp>
      <p:pic>
        <p:nvPicPr>
          <p:cNvPr id="728" name="Picture 3" descr="Picture 3"/>
          <p:cNvPicPr>
            <a:picLocks noChangeAspect="1"/>
          </p:cNvPicPr>
          <p:nvPr/>
        </p:nvPicPr>
        <p:blipFill>
          <a:blip r:embed="rId3">
            <a:extLst/>
          </a:blip>
          <a:stretch>
            <a:fillRect/>
          </a:stretch>
        </p:blipFill>
        <p:spPr>
          <a:xfrm>
            <a:off x="6195384" y="3923166"/>
            <a:ext cx="7737952" cy="5472321"/>
          </a:xfrm>
          <a:prstGeom prst="rect">
            <a:avLst/>
          </a:prstGeom>
          <a:ln w="12700">
            <a:miter lim="400000"/>
          </a:ln>
        </p:spPr>
      </p:pic>
      <p:sp>
        <p:nvSpPr>
          <p:cNvPr id="729" name="Rectangle 2"/>
          <p:cNvSpPr txBox="1"/>
          <p:nvPr>
            <p:ph type="title"/>
          </p:nvPr>
        </p:nvSpPr>
        <p:spPr>
          <a:prstGeom prst="rect">
            <a:avLst/>
          </a:prstGeom>
        </p:spPr>
        <p:txBody>
          <a:bodyPr/>
          <a:lstStyle>
            <a:lvl1pPr algn="ctr"/>
          </a:lstStyle>
          <a:p>
            <a:pPr/>
            <a:r>
              <a:t>Optical Flow Results</a:t>
            </a:r>
          </a:p>
        </p:txBody>
      </p:sp>
      <p:sp>
        <p:nvSpPr>
          <p:cNvPr id="730" name="TextBox 6"/>
          <p:cNvSpPr txBox="1"/>
          <p:nvPr/>
        </p:nvSpPr>
        <p:spPr>
          <a:xfrm>
            <a:off x="101597" y="13158578"/>
            <a:ext cx="4983239" cy="524260"/>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lvl1pPr defTabSz="1016000">
              <a:spcBef>
                <a:spcPts val="0"/>
              </a:spcBef>
              <a:defRPr sz="2200">
                <a:latin typeface="Arial"/>
                <a:ea typeface="Arial"/>
                <a:cs typeface="Arial"/>
                <a:sym typeface="Arial"/>
              </a:defRPr>
            </a:lvl1pPr>
          </a:lstStyle>
          <a:p>
            <a:pPr/>
            <a:r>
              <a:t>Slide credit: S. Lazebnik</a:t>
            </a:r>
          </a:p>
        </p:txBody>
      </p:sp>
      <p:pic>
        <p:nvPicPr>
          <p:cNvPr id="731" name="Picture 1026" descr="Picture 1026"/>
          <p:cNvPicPr>
            <a:picLocks noChangeAspect="0"/>
          </p:cNvPicPr>
          <p:nvPr/>
        </p:nvPicPr>
        <p:blipFill>
          <a:blip r:embed="rId4">
            <a:extLst/>
          </a:blip>
          <a:stretch>
            <a:fillRect/>
          </a:stretch>
        </p:blipFill>
        <p:spPr>
          <a:xfrm>
            <a:off x="185861" y="4489446"/>
            <a:ext cx="5724275" cy="3903052"/>
          </a:xfrm>
          <a:prstGeom prst="rect">
            <a:avLst/>
          </a:prstGeom>
          <a:ln w="12700">
            <a:miter lim="400000"/>
          </a:ln>
        </p:spPr>
      </p:pic>
      <p:pic>
        <p:nvPicPr>
          <p:cNvPr id="732" name="Picture 3" descr="Picture 3"/>
          <p:cNvPicPr>
            <a:picLocks noChangeAspect="1"/>
          </p:cNvPicPr>
          <p:nvPr/>
        </p:nvPicPr>
        <p:blipFill>
          <a:blip r:embed="rId5">
            <a:extLst/>
          </a:blip>
          <a:stretch>
            <a:fillRect/>
          </a:stretch>
        </p:blipFill>
        <p:spPr>
          <a:xfrm>
            <a:off x="14363620" y="4073311"/>
            <a:ext cx="9537529" cy="6263859"/>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36" name="Patch vs regularization…"/>
          <p:cNvSpPr txBox="1"/>
          <p:nvPr>
            <p:ph type="body" idx="1"/>
          </p:nvPr>
        </p:nvSpPr>
        <p:spPr>
          <a:prstGeom prst="rect">
            <a:avLst/>
          </a:prstGeom>
        </p:spPr>
        <p:txBody>
          <a:bodyPr/>
          <a:lstStyle/>
          <a:p>
            <a:pPr/>
            <a:r>
              <a:t>Patch vs regularization</a:t>
            </a:r>
          </a:p>
          <a:p>
            <a:pPr/>
            <a:r>
              <a:t>One-step vs iterative optimization</a:t>
            </a:r>
          </a:p>
        </p:txBody>
      </p:sp>
      <p:sp>
        <p:nvSpPr>
          <p:cNvPr id="737" name="Horn-Schunk vs. Lucas Kanade"/>
          <p:cNvSpPr txBox="1"/>
          <p:nvPr>
            <p:ph type="title"/>
          </p:nvPr>
        </p:nvSpPr>
        <p:spPr>
          <a:prstGeom prst="rect">
            <a:avLst/>
          </a:prstGeom>
        </p:spPr>
        <p:txBody>
          <a:bodyPr/>
          <a:lstStyle/>
          <a:p>
            <a:pPr/>
            <a:r>
              <a:t>Horn-Schunk vs. Lucas Kanade</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9" name="Title 1"/>
          <p:cNvSpPr txBox="1"/>
          <p:nvPr>
            <p:ph type="title"/>
          </p:nvPr>
        </p:nvSpPr>
        <p:spPr>
          <a:prstGeom prst="rect">
            <a:avLst/>
          </a:prstGeom>
        </p:spPr>
        <p:txBody>
          <a:bodyPr/>
          <a:lstStyle>
            <a:lvl1pPr algn="ctr"/>
          </a:lstStyle>
          <a:p>
            <a:pPr/>
            <a:r>
              <a:t>Issue: Motion Boundaries</a:t>
            </a:r>
          </a:p>
        </p:txBody>
      </p:sp>
      <p:sp>
        <p:nvSpPr>
          <p:cNvPr id="740" name="Text Placeholder 3"/>
          <p:cNvSpPr txBox="1"/>
          <p:nvPr>
            <p:ph type="body" sz="quarter" idx="1"/>
          </p:nvPr>
        </p:nvSpPr>
        <p:spPr>
          <a:xfrm>
            <a:off x="831199" y="2351359"/>
            <a:ext cx="22721602" cy="1216830"/>
          </a:xfrm>
          <a:prstGeom prst="rect">
            <a:avLst/>
          </a:prstGeom>
        </p:spPr>
        <p:txBody>
          <a:bodyPr/>
          <a:lstStyle>
            <a:lvl1pPr marL="0" indent="137160" algn="ctr">
              <a:buSzTx/>
              <a:buNone/>
            </a:lvl1pPr>
          </a:lstStyle>
          <a:p>
            <a:pPr/>
            <a:r>
              <a:t>No matches can be found at motion boundaries…</a:t>
            </a:r>
          </a:p>
        </p:txBody>
      </p:sp>
      <p:pic>
        <p:nvPicPr>
          <p:cNvPr id="741" name="Picture 24" descr="Picture 24"/>
          <p:cNvPicPr>
            <a:picLocks noChangeAspect="0"/>
          </p:cNvPicPr>
          <p:nvPr/>
        </p:nvPicPr>
        <p:blipFill>
          <a:blip r:embed="rId2">
            <a:extLst/>
          </a:blip>
          <a:stretch>
            <a:fillRect/>
          </a:stretch>
        </p:blipFill>
        <p:spPr>
          <a:xfrm>
            <a:off x="2835426" y="4536357"/>
            <a:ext cx="9279361" cy="6962109"/>
          </a:xfrm>
          <a:prstGeom prst="rect">
            <a:avLst/>
          </a:prstGeom>
          <a:ln w="12700">
            <a:miter lim="400000"/>
          </a:ln>
        </p:spPr>
      </p:pic>
      <p:pic>
        <p:nvPicPr>
          <p:cNvPr id="742" name="Picture 17" descr="Picture 17"/>
          <p:cNvPicPr>
            <a:picLocks noChangeAspect="1"/>
          </p:cNvPicPr>
          <p:nvPr/>
        </p:nvPicPr>
        <p:blipFill>
          <a:blip r:embed="rId3">
            <a:extLst/>
          </a:blip>
          <a:stretch>
            <a:fillRect/>
          </a:stretch>
        </p:blipFill>
        <p:spPr>
          <a:xfrm>
            <a:off x="12287439" y="4519840"/>
            <a:ext cx="9326857" cy="6995143"/>
          </a:xfrm>
          <a:prstGeom prst="rect">
            <a:avLst/>
          </a:prstGeom>
          <a:ln w="12700">
            <a:miter lim="400000"/>
          </a:ln>
        </p:spPr>
      </p:pic>
      <p:sp>
        <p:nvSpPr>
          <p:cNvPr id="743" name="Rectangle 15"/>
          <p:cNvSpPr/>
          <p:nvPr/>
        </p:nvSpPr>
        <p:spPr>
          <a:xfrm>
            <a:off x="5615733" y="7409119"/>
            <a:ext cx="417573" cy="417573"/>
          </a:xfrm>
          <a:prstGeom prst="rect">
            <a:avLst/>
          </a:prstGeom>
          <a:ln w="50800">
            <a:solidFill>
              <a:srgbClr val="FF0000"/>
            </a:solidFill>
            <a:prstDash val="sysDot"/>
          </a:ln>
          <a:effectLst>
            <a:outerShdw sx="100000" sy="100000" kx="0" ky="0" algn="b" rotWithShape="0" blurRad="76200" dist="50800" dir="5400000">
              <a:srgbClr val="000000">
                <a:alpha val="35000"/>
              </a:srgbClr>
            </a:outerShdw>
          </a:effectLst>
        </p:spPr>
        <p:txBody>
          <a:bodyPr lIns="101600" tIns="101600" rIns="101600" bIns="101600" anchor="ctr"/>
          <a:lstStyle/>
          <a:p>
            <a:pPr algn="ctr" defTabSz="914400">
              <a:spcBef>
                <a:spcPts val="0"/>
              </a:spcBef>
              <a:defRPr sz="3400">
                <a:solidFill>
                  <a:srgbClr val="FFFFFF"/>
                </a:solidFill>
                <a:latin typeface="Times New Roman"/>
                <a:ea typeface="Times New Roman"/>
                <a:cs typeface="Times New Roman"/>
                <a:sym typeface="Times New Roman"/>
              </a:defRPr>
            </a:pPr>
          </a:p>
        </p:txBody>
      </p:sp>
      <p:sp>
        <p:nvSpPr>
          <p:cNvPr id="744" name="Rectangle 16"/>
          <p:cNvSpPr/>
          <p:nvPr/>
        </p:nvSpPr>
        <p:spPr>
          <a:xfrm>
            <a:off x="4391936" y="7927087"/>
            <a:ext cx="417572" cy="417572"/>
          </a:xfrm>
          <a:prstGeom prst="rect">
            <a:avLst/>
          </a:prstGeom>
          <a:ln w="50800">
            <a:solidFill>
              <a:srgbClr val="FF0000"/>
            </a:solidFill>
            <a:prstDash val="sysDot"/>
          </a:ln>
          <a:effectLst>
            <a:outerShdw sx="100000" sy="100000" kx="0" ky="0" algn="b" rotWithShape="0" blurRad="76200" dist="50800" dir="5400000">
              <a:srgbClr val="000000">
                <a:alpha val="35000"/>
              </a:srgbClr>
            </a:outerShdw>
          </a:effectLst>
        </p:spPr>
        <p:txBody>
          <a:bodyPr lIns="101600" tIns="101600" rIns="101600" bIns="101600" anchor="ctr"/>
          <a:lstStyle/>
          <a:p>
            <a:pPr algn="ctr" defTabSz="914400">
              <a:spcBef>
                <a:spcPts val="0"/>
              </a:spcBef>
              <a:defRPr sz="3400">
                <a:solidFill>
                  <a:srgbClr val="FFFFFF"/>
                </a:solidFill>
                <a:latin typeface="Times New Roman"/>
                <a:ea typeface="Times New Roman"/>
                <a:cs typeface="Times New Roman"/>
                <a:sym typeface="Times New Roman"/>
              </a:defRPr>
            </a:pPr>
          </a:p>
        </p:txBody>
      </p:sp>
      <p:sp>
        <p:nvSpPr>
          <p:cNvPr id="745" name="Rectangle 17"/>
          <p:cNvSpPr/>
          <p:nvPr/>
        </p:nvSpPr>
        <p:spPr>
          <a:xfrm>
            <a:off x="15144329" y="7391052"/>
            <a:ext cx="417573" cy="417572"/>
          </a:xfrm>
          <a:prstGeom prst="rect">
            <a:avLst/>
          </a:prstGeom>
          <a:ln w="50800">
            <a:solidFill>
              <a:srgbClr val="FF0000"/>
            </a:solidFill>
            <a:prstDash val="sysDot"/>
          </a:ln>
          <a:effectLst>
            <a:outerShdw sx="100000" sy="100000" kx="0" ky="0" algn="b" rotWithShape="0" blurRad="76200" dist="50800" dir="5400000">
              <a:srgbClr val="000000">
                <a:alpha val="35000"/>
              </a:srgbClr>
            </a:outerShdw>
          </a:effectLst>
        </p:spPr>
        <p:txBody>
          <a:bodyPr lIns="101600" tIns="101600" rIns="101600" bIns="101600" anchor="ctr"/>
          <a:lstStyle/>
          <a:p>
            <a:pPr algn="ctr" defTabSz="914400">
              <a:spcBef>
                <a:spcPts val="0"/>
              </a:spcBef>
              <a:defRPr sz="3400">
                <a:solidFill>
                  <a:srgbClr val="FFFFFF"/>
                </a:solidFill>
                <a:latin typeface="Times New Roman"/>
                <a:ea typeface="Times New Roman"/>
                <a:cs typeface="Times New Roman"/>
                <a:sym typeface="Times New Roman"/>
              </a:defRPr>
            </a:pPr>
          </a:p>
        </p:txBody>
      </p:sp>
      <p:sp>
        <p:nvSpPr>
          <p:cNvPr id="746" name="Rectangle 18"/>
          <p:cNvSpPr/>
          <p:nvPr/>
        </p:nvSpPr>
        <p:spPr>
          <a:xfrm>
            <a:off x="13920531" y="7909021"/>
            <a:ext cx="417572" cy="417573"/>
          </a:xfrm>
          <a:prstGeom prst="rect">
            <a:avLst/>
          </a:prstGeom>
          <a:ln w="50800">
            <a:solidFill>
              <a:srgbClr val="FF0000"/>
            </a:solidFill>
            <a:prstDash val="sysDot"/>
          </a:ln>
          <a:effectLst>
            <a:outerShdw sx="100000" sy="100000" kx="0" ky="0" algn="b" rotWithShape="0" blurRad="76200" dist="50800" dir="5400000">
              <a:srgbClr val="000000">
                <a:alpha val="35000"/>
              </a:srgbClr>
            </a:outerShdw>
          </a:effectLst>
        </p:spPr>
        <p:txBody>
          <a:bodyPr lIns="101600" tIns="101600" rIns="101600" bIns="101600" anchor="ctr"/>
          <a:lstStyle/>
          <a:p>
            <a:pPr algn="ctr" defTabSz="914400">
              <a:spcBef>
                <a:spcPts val="0"/>
              </a:spcBef>
              <a:defRPr sz="3400">
                <a:solidFill>
                  <a:srgbClr val="FFFFFF"/>
                </a:solidFill>
                <a:latin typeface="Times New Roman"/>
                <a:ea typeface="Times New Roman"/>
                <a:cs typeface="Times New Roman"/>
                <a:sym typeface="Times New Roman"/>
              </a:defRPr>
            </a:pPr>
          </a:p>
        </p:txBody>
      </p:sp>
      <p:sp>
        <p:nvSpPr>
          <p:cNvPr id="747" name="Text Placeholder 3"/>
          <p:cNvSpPr txBox="1"/>
          <p:nvPr/>
        </p:nvSpPr>
        <p:spPr>
          <a:xfrm>
            <a:off x="831199" y="11667622"/>
            <a:ext cx="22721602" cy="1216830"/>
          </a:xfrm>
          <a:prstGeom prst="rect">
            <a:avLst/>
          </a:prstGeom>
          <a:ln w="12700">
            <a:miter lim="400000"/>
          </a:ln>
          <a:extLst>
            <a:ext uri="{C572A759-6A51-4108-AA02-DFA0A04FC94B}">
              <ma14:wrappingTextBoxFlag xmlns:ma14="http://schemas.microsoft.com/office/mac/drawingml/2011/main" val="1"/>
            </a:ext>
          </a:extLst>
        </p:spPr>
        <p:txBody>
          <a:bodyPr lIns="203166" tIns="203166" rIns="203166" bIns="203166">
            <a:normAutofit fontScale="100000" lnSpcReduction="0"/>
          </a:bodyPr>
          <a:lstStyle>
            <a:lvl1pPr indent="137160" algn="ctr" defTabSz="914400">
              <a:lnSpc>
                <a:spcPct val="115000"/>
              </a:lnSpc>
              <a:spcBef>
                <a:spcPts val="0"/>
              </a:spcBef>
              <a:buFont typeface="Arial"/>
              <a:defRPr sz="5000">
                <a:latin typeface="Helvetica"/>
                <a:ea typeface="Helvetica"/>
                <a:cs typeface="Helvetica"/>
                <a:sym typeface="Helvetica"/>
              </a:defRPr>
            </a:lvl1pPr>
          </a:lstStyle>
          <a:p>
            <a:pPr/>
            <a:r>
              <a:t>Also at frame boundary</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49" name="Slide Number"/>
          <p:cNvSpPr txBox="1"/>
          <p:nvPr>
            <p:ph type="sldNum" sz="quarter" idx="2"/>
          </p:nvPr>
        </p:nvSpPr>
        <p:spPr>
          <a:xfrm>
            <a:off x="22762543" y="12815696"/>
            <a:ext cx="40225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50" name="Black Anandan"/>
          <p:cNvSpPr txBox="1"/>
          <p:nvPr>
            <p:ph type="title"/>
          </p:nvPr>
        </p:nvSpPr>
        <p:spPr>
          <a:prstGeom prst="rect">
            <a:avLst/>
          </a:prstGeom>
        </p:spPr>
        <p:txBody>
          <a:bodyPr/>
          <a:lstStyle/>
          <a:p>
            <a:pPr/>
            <a:r>
              <a:t>Black Anandan</a:t>
            </a:r>
          </a:p>
        </p:txBody>
      </p:sp>
      <p:sp>
        <p:nvSpPr>
          <p:cNvPr id="751" name="+TV-L1"/>
          <p:cNvSpPr txBox="1"/>
          <p:nvPr>
            <p:ph type="body" idx="1"/>
          </p:nvPr>
        </p:nvSpPr>
        <p:spPr>
          <a:prstGeom prst="rect">
            <a:avLst/>
          </a:prstGeom>
        </p:spPr>
        <p:txBody>
          <a:bodyPr/>
          <a:lstStyle/>
          <a:p>
            <a:pPr/>
            <a:r>
              <a:t>+TV-L1</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3"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54" name="Title 2"/>
          <p:cNvSpPr txBox="1"/>
          <p:nvPr>
            <p:ph type="title"/>
          </p:nvPr>
        </p:nvSpPr>
        <p:spPr>
          <a:prstGeom prst="rect">
            <a:avLst/>
          </a:prstGeom>
        </p:spPr>
        <p:txBody>
          <a:bodyPr/>
          <a:lstStyle>
            <a:lvl1pPr algn="ctr"/>
          </a:lstStyle>
          <a:p>
            <a:pPr/>
            <a:r>
              <a:t>Issue: Ambiguous patch details</a:t>
            </a:r>
          </a:p>
        </p:txBody>
      </p:sp>
      <p:sp>
        <p:nvSpPr>
          <p:cNvPr id="755" name="Text Placeholder 3"/>
          <p:cNvSpPr txBox="1"/>
          <p:nvPr>
            <p:ph type="body" sz="quarter" idx="1"/>
          </p:nvPr>
        </p:nvSpPr>
        <p:spPr>
          <a:xfrm>
            <a:off x="1080" y="2351359"/>
            <a:ext cx="24381840" cy="2435868"/>
          </a:xfrm>
          <a:prstGeom prst="rect">
            <a:avLst/>
          </a:prstGeom>
        </p:spPr>
        <p:txBody>
          <a:bodyPr/>
          <a:lstStyle>
            <a:lvl1pPr marL="0" indent="137160" algn="ctr">
              <a:buSzTx/>
              <a:buNone/>
            </a:lvl1pPr>
          </a:lstStyle>
          <a:p>
            <a:pPr/>
            <a:r>
              <a:t>Flat regions of the image are underconstrained</a:t>
            </a:r>
          </a:p>
        </p:txBody>
      </p:sp>
      <p:pic>
        <p:nvPicPr>
          <p:cNvPr id="756" name="Picture 24" descr="Picture 24"/>
          <p:cNvPicPr>
            <a:picLocks noChangeAspect="0"/>
          </p:cNvPicPr>
          <p:nvPr/>
        </p:nvPicPr>
        <p:blipFill>
          <a:blip r:embed="rId2">
            <a:extLst/>
          </a:blip>
          <a:stretch>
            <a:fillRect/>
          </a:stretch>
        </p:blipFill>
        <p:spPr>
          <a:xfrm>
            <a:off x="2831215" y="4534224"/>
            <a:ext cx="9285046" cy="6966374"/>
          </a:xfrm>
          <a:prstGeom prst="rect">
            <a:avLst/>
          </a:prstGeom>
          <a:ln w="12700">
            <a:miter lim="400000"/>
          </a:ln>
        </p:spPr>
      </p:pic>
      <p:pic>
        <p:nvPicPr>
          <p:cNvPr id="757" name="Picture 17" descr="Picture 17"/>
          <p:cNvPicPr>
            <a:picLocks noChangeAspect="1"/>
          </p:cNvPicPr>
          <p:nvPr/>
        </p:nvPicPr>
        <p:blipFill>
          <a:blip r:embed="rId3">
            <a:extLst/>
          </a:blip>
          <a:stretch>
            <a:fillRect/>
          </a:stretch>
        </p:blipFill>
        <p:spPr>
          <a:xfrm>
            <a:off x="12308992" y="4534224"/>
            <a:ext cx="9288500" cy="6966374"/>
          </a:xfrm>
          <a:prstGeom prst="rect">
            <a:avLst/>
          </a:prstGeom>
          <a:ln w="12700">
            <a:miter lim="400000"/>
          </a:ln>
        </p:spPr>
      </p:pic>
      <p:sp>
        <p:nvSpPr>
          <p:cNvPr id="758" name="Rectangle 16"/>
          <p:cNvSpPr/>
          <p:nvPr/>
        </p:nvSpPr>
        <p:spPr>
          <a:xfrm>
            <a:off x="10976729" y="4547213"/>
            <a:ext cx="365761" cy="365761"/>
          </a:xfrm>
          <a:prstGeom prst="rect">
            <a:avLst/>
          </a:prstGeom>
          <a:ln w="50800">
            <a:solidFill>
              <a:srgbClr val="FF0000"/>
            </a:solidFill>
            <a:prstDash val="sysDot"/>
          </a:ln>
          <a:effectLst>
            <a:outerShdw sx="100000" sy="100000" kx="0" ky="0" algn="b" rotWithShape="0" blurRad="76200" dist="50800" dir="5400000">
              <a:srgbClr val="000000">
                <a:alpha val="35000"/>
              </a:srgbClr>
            </a:outerShdw>
          </a:effectLst>
        </p:spPr>
        <p:txBody>
          <a:bodyPr lIns="101600" tIns="101600" rIns="101600" bIns="101600" anchor="ctr"/>
          <a:lstStyle/>
          <a:p>
            <a:pPr algn="ctr" defTabSz="914400">
              <a:spcBef>
                <a:spcPts val="0"/>
              </a:spcBef>
              <a:defRPr sz="3400">
                <a:solidFill>
                  <a:srgbClr val="FFFFFF"/>
                </a:solidFill>
                <a:latin typeface="Times New Roman"/>
                <a:ea typeface="Times New Roman"/>
                <a:cs typeface="Times New Roman"/>
                <a:sym typeface="Times New Roman"/>
              </a:defRPr>
            </a:pPr>
          </a:p>
        </p:txBody>
      </p:sp>
      <p:sp>
        <p:nvSpPr>
          <p:cNvPr id="759" name="Rectangle 18"/>
          <p:cNvSpPr/>
          <p:nvPr/>
        </p:nvSpPr>
        <p:spPr>
          <a:xfrm>
            <a:off x="20402518" y="4574570"/>
            <a:ext cx="365762" cy="365761"/>
          </a:xfrm>
          <a:prstGeom prst="rect">
            <a:avLst/>
          </a:prstGeom>
          <a:ln w="50800">
            <a:solidFill>
              <a:srgbClr val="FF0000"/>
            </a:solidFill>
            <a:prstDash val="sysDot"/>
          </a:ln>
          <a:effectLst>
            <a:outerShdw sx="100000" sy="100000" kx="0" ky="0" algn="b" rotWithShape="0" blurRad="76200" dist="50800" dir="5400000">
              <a:srgbClr val="000000">
                <a:alpha val="35000"/>
              </a:srgbClr>
            </a:outerShdw>
          </a:effectLst>
        </p:spPr>
        <p:txBody>
          <a:bodyPr lIns="101600" tIns="101600" rIns="101600" bIns="101600" anchor="ctr"/>
          <a:lstStyle/>
          <a:p>
            <a:pPr algn="ctr" defTabSz="914400">
              <a:spcBef>
                <a:spcPts val="0"/>
              </a:spcBef>
              <a:defRPr sz="3400">
                <a:solidFill>
                  <a:srgbClr val="FFFFFF"/>
                </a:solid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61" name="Slide Number Placeholder 1"/>
          <p:cNvSpPr txBox="1"/>
          <p:nvPr>
            <p:ph type="sldNum" sz="quarter" idx="2"/>
          </p:nvPr>
        </p:nvSpPr>
        <p:spPr>
          <a:xfrm>
            <a:off x="22762543" y="12815696"/>
            <a:ext cx="40225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62" name="Title 2"/>
          <p:cNvSpPr txBox="1"/>
          <p:nvPr>
            <p:ph type="title"/>
          </p:nvPr>
        </p:nvSpPr>
        <p:spPr>
          <a:prstGeom prst="rect">
            <a:avLst/>
          </a:prstGeom>
        </p:spPr>
        <p:txBody>
          <a:bodyPr/>
          <a:lstStyle>
            <a:lvl1pPr algn="ctr"/>
          </a:lstStyle>
          <a:p>
            <a:pPr/>
            <a:r>
              <a:t>Solving ambiguities: Horn &amp; Schunck</a:t>
            </a:r>
          </a:p>
        </p:txBody>
      </p:sp>
      <p:sp>
        <p:nvSpPr>
          <p:cNvPr id="763" name="Text Placeholder 3"/>
          <p:cNvSpPr txBox="1"/>
          <p:nvPr>
            <p:ph type="body" sz="quarter" idx="1"/>
          </p:nvPr>
        </p:nvSpPr>
        <p:spPr>
          <a:xfrm>
            <a:off x="831199" y="2351359"/>
            <a:ext cx="22721602" cy="1240186"/>
          </a:xfrm>
          <a:prstGeom prst="rect">
            <a:avLst/>
          </a:prstGeom>
        </p:spPr>
        <p:txBody>
          <a:bodyPr/>
          <a:lstStyle>
            <a:lvl1pPr marL="0" indent="137160" algn="ctr">
              <a:buSzTx/>
              <a:buNone/>
            </a:lvl1pPr>
          </a:lstStyle>
          <a:p>
            <a:pPr/>
            <a:r>
              <a:t>Smoothness: neighboring pixels have similar motion</a:t>
            </a:r>
          </a:p>
        </p:txBody>
      </p:sp>
      <p:grpSp>
        <p:nvGrpSpPr>
          <p:cNvPr id="774" name="Group"/>
          <p:cNvGrpSpPr/>
          <p:nvPr/>
        </p:nvGrpSpPr>
        <p:grpSpPr>
          <a:xfrm>
            <a:off x="3178262" y="3522034"/>
            <a:ext cx="18027476" cy="6671932"/>
            <a:chOff x="0" y="0"/>
            <a:chExt cx="18027474" cy="6671930"/>
          </a:xfrm>
        </p:grpSpPr>
        <p:pic>
          <p:nvPicPr>
            <p:cNvPr id="764" name="Picture 24" descr="Picture 24"/>
            <p:cNvPicPr>
              <a:picLocks noChangeAspect="0"/>
            </p:cNvPicPr>
            <p:nvPr/>
          </p:nvPicPr>
          <p:blipFill>
            <a:blip r:embed="rId2">
              <a:extLst/>
            </a:blip>
            <a:stretch>
              <a:fillRect/>
            </a:stretch>
          </p:blipFill>
          <p:spPr>
            <a:xfrm>
              <a:off x="0" y="0"/>
              <a:ext cx="8892601" cy="6671931"/>
            </a:xfrm>
            <a:prstGeom prst="rect">
              <a:avLst/>
            </a:prstGeom>
            <a:ln w="12700" cap="flat">
              <a:noFill/>
              <a:miter lim="400000"/>
            </a:ln>
            <a:effectLst/>
          </p:spPr>
        </p:pic>
        <p:pic>
          <p:nvPicPr>
            <p:cNvPr id="765" name="Picture 17" descr="Picture 17"/>
            <p:cNvPicPr>
              <a:picLocks noChangeAspect="1"/>
            </p:cNvPicPr>
            <p:nvPr/>
          </p:nvPicPr>
          <p:blipFill>
            <a:blip r:embed="rId3">
              <a:extLst/>
            </a:blip>
            <a:stretch>
              <a:fillRect/>
            </a:stretch>
          </p:blipFill>
          <p:spPr>
            <a:xfrm>
              <a:off x="9131575" y="2"/>
              <a:ext cx="8895900" cy="6671926"/>
            </a:xfrm>
            <a:prstGeom prst="rect">
              <a:avLst/>
            </a:prstGeom>
            <a:ln w="12700" cap="flat">
              <a:noFill/>
              <a:miter lim="400000"/>
            </a:ln>
            <a:effectLst/>
          </p:spPr>
        </p:pic>
        <p:grpSp>
          <p:nvGrpSpPr>
            <p:cNvPr id="769" name="Group 6"/>
            <p:cNvGrpSpPr/>
            <p:nvPr/>
          </p:nvGrpSpPr>
          <p:grpSpPr>
            <a:xfrm>
              <a:off x="9251160" y="3365455"/>
              <a:ext cx="6828470" cy="3025278"/>
              <a:chOff x="0" y="0"/>
              <a:chExt cx="6828469" cy="3025276"/>
            </a:xfrm>
          </p:grpSpPr>
          <p:sp>
            <p:nvSpPr>
              <p:cNvPr id="766" name="Rectangle 7"/>
              <p:cNvSpPr/>
              <p:nvPr/>
            </p:nvSpPr>
            <p:spPr>
              <a:xfrm>
                <a:off x="0" y="2625111"/>
                <a:ext cx="400168" cy="400166"/>
              </a:xfrm>
              <a:prstGeom prst="rect">
                <a:avLst/>
              </a:prstGeom>
              <a:noFill/>
              <a:ln w="50800" cap="flat">
                <a:solidFill>
                  <a:srgbClr val="FF0000"/>
                </a:solidFill>
                <a:prstDash val="sysDot"/>
                <a:round/>
              </a:ln>
              <a:effectLst>
                <a:outerShdw sx="100000" sy="100000" kx="0" ky="0" algn="b" rotWithShape="0" blurRad="76200" dist="50800" dir="5400000">
                  <a:srgbClr val="000000">
                    <a:alpha val="35000"/>
                  </a:srgbClr>
                </a:outerShdw>
              </a:effectLst>
            </p:spPr>
            <p:txBody>
              <a:bodyPr wrap="square" lIns="101600" tIns="101600" rIns="101600" bIns="101600" numCol="1" anchor="ctr">
                <a:noAutofit/>
              </a:bodyPr>
              <a:lstStyle/>
              <a:p>
                <a:pPr algn="ctr" defTabSz="914400">
                  <a:spcBef>
                    <a:spcPts val="0"/>
                  </a:spcBef>
                  <a:defRPr sz="3400">
                    <a:solidFill>
                      <a:srgbClr val="FFFFFF"/>
                    </a:solidFill>
                    <a:latin typeface="Times New Roman"/>
                    <a:ea typeface="Times New Roman"/>
                    <a:cs typeface="Times New Roman"/>
                    <a:sym typeface="Times New Roman"/>
                  </a:defRPr>
                </a:pPr>
              </a:p>
            </p:txBody>
          </p:sp>
          <p:sp>
            <p:nvSpPr>
              <p:cNvPr id="767" name="Rectangle 8"/>
              <p:cNvSpPr/>
              <p:nvPr/>
            </p:nvSpPr>
            <p:spPr>
              <a:xfrm>
                <a:off x="3170924" y="0"/>
                <a:ext cx="400168" cy="400165"/>
              </a:xfrm>
              <a:prstGeom prst="rect">
                <a:avLst/>
              </a:prstGeom>
              <a:noFill/>
              <a:ln w="50800" cap="flat">
                <a:solidFill>
                  <a:srgbClr val="FF0000"/>
                </a:solidFill>
                <a:prstDash val="sysDot"/>
                <a:round/>
              </a:ln>
              <a:effectLst>
                <a:outerShdw sx="100000" sy="100000" kx="0" ky="0" algn="b" rotWithShape="0" blurRad="76200" dist="50800" dir="5400000">
                  <a:srgbClr val="000000">
                    <a:alpha val="35000"/>
                  </a:srgbClr>
                </a:outerShdw>
              </a:effectLst>
            </p:spPr>
            <p:txBody>
              <a:bodyPr wrap="square" lIns="101600" tIns="101600" rIns="101600" bIns="101600" numCol="1" anchor="ctr">
                <a:noAutofit/>
              </a:bodyPr>
              <a:lstStyle/>
              <a:p>
                <a:pPr algn="ctr" defTabSz="914400">
                  <a:spcBef>
                    <a:spcPts val="0"/>
                  </a:spcBef>
                  <a:defRPr sz="3400">
                    <a:solidFill>
                      <a:srgbClr val="FFFFFF"/>
                    </a:solidFill>
                    <a:latin typeface="Times New Roman"/>
                    <a:ea typeface="Times New Roman"/>
                    <a:cs typeface="Times New Roman"/>
                    <a:sym typeface="Times New Roman"/>
                  </a:defRPr>
                </a:pPr>
              </a:p>
            </p:txBody>
          </p:sp>
          <p:sp>
            <p:nvSpPr>
              <p:cNvPr id="768" name="Rectangle 9"/>
              <p:cNvSpPr/>
              <p:nvPr/>
            </p:nvSpPr>
            <p:spPr>
              <a:xfrm>
                <a:off x="6428302" y="776330"/>
                <a:ext cx="400168" cy="400165"/>
              </a:xfrm>
              <a:prstGeom prst="rect">
                <a:avLst/>
              </a:prstGeom>
              <a:noFill/>
              <a:ln w="50800" cap="flat">
                <a:solidFill>
                  <a:srgbClr val="FF0000"/>
                </a:solidFill>
                <a:prstDash val="sysDot"/>
                <a:round/>
              </a:ln>
              <a:effectLst>
                <a:outerShdw sx="100000" sy="100000" kx="0" ky="0" algn="b" rotWithShape="0" blurRad="76200" dist="50800" dir="5400000">
                  <a:srgbClr val="000000">
                    <a:alpha val="35000"/>
                  </a:srgbClr>
                </a:outerShdw>
              </a:effectLst>
            </p:spPr>
            <p:txBody>
              <a:bodyPr wrap="square" lIns="101600" tIns="101600" rIns="101600" bIns="101600" numCol="1" anchor="ctr">
                <a:noAutofit/>
              </a:bodyPr>
              <a:lstStyle/>
              <a:p>
                <a:pPr algn="ctr" defTabSz="914400">
                  <a:spcBef>
                    <a:spcPts val="0"/>
                  </a:spcBef>
                  <a:defRPr sz="3400">
                    <a:solidFill>
                      <a:srgbClr val="FFFFFF"/>
                    </a:solidFill>
                    <a:latin typeface="Times New Roman"/>
                    <a:ea typeface="Times New Roman"/>
                    <a:cs typeface="Times New Roman"/>
                    <a:sym typeface="Times New Roman"/>
                  </a:defRPr>
                </a:pPr>
              </a:p>
            </p:txBody>
          </p:sp>
        </p:grpSp>
        <p:grpSp>
          <p:nvGrpSpPr>
            <p:cNvPr id="773" name="Group 10"/>
            <p:cNvGrpSpPr/>
            <p:nvPr/>
          </p:nvGrpSpPr>
          <p:grpSpPr>
            <a:xfrm>
              <a:off x="155440" y="3449492"/>
              <a:ext cx="6792615" cy="2941245"/>
              <a:chOff x="0" y="0"/>
              <a:chExt cx="6792613" cy="2941244"/>
            </a:xfrm>
          </p:grpSpPr>
          <p:sp>
            <p:nvSpPr>
              <p:cNvPr id="770" name="Rectangle 11"/>
              <p:cNvSpPr/>
              <p:nvPr/>
            </p:nvSpPr>
            <p:spPr>
              <a:xfrm>
                <a:off x="-1" y="2541077"/>
                <a:ext cx="400168" cy="400168"/>
              </a:xfrm>
              <a:prstGeom prst="rect">
                <a:avLst/>
              </a:prstGeom>
              <a:noFill/>
              <a:ln w="50800" cap="flat">
                <a:solidFill>
                  <a:srgbClr val="FF0000"/>
                </a:solidFill>
                <a:prstDash val="sysDot"/>
                <a:round/>
              </a:ln>
              <a:effectLst>
                <a:outerShdw sx="100000" sy="100000" kx="0" ky="0" algn="b" rotWithShape="0" blurRad="76200" dist="50800" dir="5400000">
                  <a:srgbClr val="000000">
                    <a:alpha val="35000"/>
                  </a:srgbClr>
                </a:outerShdw>
              </a:effectLst>
            </p:spPr>
            <p:txBody>
              <a:bodyPr wrap="square" lIns="101600" tIns="101600" rIns="101600" bIns="101600" numCol="1" anchor="ctr">
                <a:noAutofit/>
              </a:bodyPr>
              <a:lstStyle/>
              <a:p>
                <a:pPr algn="ctr" defTabSz="914400">
                  <a:spcBef>
                    <a:spcPts val="0"/>
                  </a:spcBef>
                  <a:defRPr sz="3400">
                    <a:solidFill>
                      <a:srgbClr val="FFFFFF"/>
                    </a:solidFill>
                    <a:latin typeface="Times New Roman"/>
                    <a:ea typeface="Times New Roman"/>
                    <a:cs typeface="Times New Roman"/>
                    <a:sym typeface="Times New Roman"/>
                  </a:defRPr>
                </a:pPr>
              </a:p>
            </p:txBody>
          </p:sp>
          <p:sp>
            <p:nvSpPr>
              <p:cNvPr id="771" name="Rectangle 12"/>
              <p:cNvSpPr/>
              <p:nvPr/>
            </p:nvSpPr>
            <p:spPr>
              <a:xfrm>
                <a:off x="3072351" y="-1"/>
                <a:ext cx="400168" cy="400168"/>
              </a:xfrm>
              <a:prstGeom prst="rect">
                <a:avLst/>
              </a:prstGeom>
              <a:noFill/>
              <a:ln w="50800" cap="flat">
                <a:solidFill>
                  <a:srgbClr val="FF0000"/>
                </a:solidFill>
                <a:prstDash val="sysDot"/>
                <a:round/>
              </a:ln>
              <a:effectLst>
                <a:outerShdw sx="100000" sy="100000" kx="0" ky="0" algn="b" rotWithShape="0" blurRad="76200" dist="50800" dir="5400000">
                  <a:srgbClr val="000000">
                    <a:alpha val="35000"/>
                  </a:srgbClr>
                </a:outerShdw>
              </a:effectLst>
            </p:spPr>
            <p:txBody>
              <a:bodyPr wrap="square" lIns="101600" tIns="101600" rIns="101600" bIns="101600" numCol="1" anchor="ctr">
                <a:noAutofit/>
              </a:bodyPr>
              <a:lstStyle/>
              <a:p>
                <a:pPr algn="ctr" defTabSz="914400">
                  <a:spcBef>
                    <a:spcPts val="0"/>
                  </a:spcBef>
                  <a:defRPr sz="3400">
                    <a:solidFill>
                      <a:srgbClr val="FFFFFF"/>
                    </a:solidFill>
                    <a:latin typeface="Times New Roman"/>
                    <a:ea typeface="Times New Roman"/>
                    <a:cs typeface="Times New Roman"/>
                    <a:sym typeface="Times New Roman"/>
                  </a:defRPr>
                </a:pPr>
              </a:p>
            </p:txBody>
          </p:sp>
          <p:sp>
            <p:nvSpPr>
              <p:cNvPr id="772" name="Rectangle 13"/>
              <p:cNvSpPr/>
              <p:nvPr/>
            </p:nvSpPr>
            <p:spPr>
              <a:xfrm>
                <a:off x="6392446" y="692294"/>
                <a:ext cx="400168" cy="400168"/>
              </a:xfrm>
              <a:prstGeom prst="rect">
                <a:avLst/>
              </a:prstGeom>
              <a:noFill/>
              <a:ln w="50800" cap="flat">
                <a:solidFill>
                  <a:srgbClr val="FF0000"/>
                </a:solidFill>
                <a:prstDash val="sysDot"/>
                <a:round/>
              </a:ln>
              <a:effectLst>
                <a:outerShdw sx="100000" sy="100000" kx="0" ky="0" algn="b" rotWithShape="0" blurRad="76200" dist="50800" dir="5400000">
                  <a:srgbClr val="000000">
                    <a:alpha val="35000"/>
                  </a:srgbClr>
                </a:outerShdw>
              </a:effectLst>
            </p:spPr>
            <p:txBody>
              <a:bodyPr wrap="square" lIns="101600" tIns="101600" rIns="101600" bIns="101600" numCol="1" anchor="ctr">
                <a:noAutofit/>
              </a:bodyPr>
              <a:lstStyle/>
              <a:p>
                <a:pPr algn="ctr" defTabSz="914400">
                  <a:spcBef>
                    <a:spcPts val="0"/>
                  </a:spcBef>
                  <a:defRPr sz="3400">
                    <a:solidFill>
                      <a:srgbClr val="FFFFFF"/>
                    </a:solidFill>
                    <a:latin typeface="Times New Roman"/>
                    <a:ea typeface="Times New Roman"/>
                    <a:cs typeface="Times New Roman"/>
                    <a:sym typeface="Times New Roman"/>
                  </a:defRPr>
                </a:pPr>
              </a:p>
            </p:txBody>
          </p:sp>
        </p:grpSp>
      </p:grpSp>
      <p:pic>
        <p:nvPicPr>
          <p:cNvPr id="775" name="Picture 14" descr="Picture 14"/>
          <p:cNvPicPr>
            <a:picLocks noChangeAspect="1"/>
          </p:cNvPicPr>
          <p:nvPr/>
        </p:nvPicPr>
        <p:blipFill>
          <a:blip r:embed="rId4">
            <a:extLst/>
          </a:blip>
          <a:stretch>
            <a:fillRect/>
          </a:stretch>
        </p:blipFill>
        <p:spPr>
          <a:xfrm>
            <a:off x="14774854" y="10372969"/>
            <a:ext cx="3044384" cy="304438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75" grpId="1"/>
    </p:bldLst>
  </p:timing>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77" name="Slide Number Placeholder 1"/>
          <p:cNvSpPr txBox="1"/>
          <p:nvPr>
            <p:ph type="sldNum" sz="quarter" idx="2"/>
          </p:nvPr>
        </p:nvSpPr>
        <p:spPr>
          <a:xfrm>
            <a:off x="22762543" y="12815696"/>
            <a:ext cx="40225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78" name="Title 2"/>
          <p:cNvSpPr txBox="1"/>
          <p:nvPr>
            <p:ph type="title"/>
          </p:nvPr>
        </p:nvSpPr>
        <p:spPr>
          <a:prstGeom prst="rect">
            <a:avLst/>
          </a:prstGeom>
        </p:spPr>
        <p:txBody>
          <a:bodyPr/>
          <a:lstStyle/>
          <a:p>
            <a:pPr/>
            <a:r>
              <a:t>Horn &amp; Schunck</a:t>
            </a:r>
          </a:p>
        </p:txBody>
      </p:sp>
      <p:pic>
        <p:nvPicPr>
          <p:cNvPr id="779" name="Picture 4" descr="Picture 4"/>
          <p:cNvPicPr>
            <a:picLocks noChangeAspect="1"/>
          </p:cNvPicPr>
          <p:nvPr/>
        </p:nvPicPr>
        <p:blipFill>
          <a:blip r:embed="rId3">
            <a:extLst/>
          </a:blip>
          <a:srcRect l="0" t="0" r="74461" b="0"/>
          <a:stretch>
            <a:fillRect/>
          </a:stretch>
        </p:blipFill>
        <p:spPr>
          <a:xfrm>
            <a:off x="9716916" y="15214158"/>
            <a:ext cx="6299363" cy="4529843"/>
          </a:xfrm>
          <a:prstGeom prst="rect">
            <a:avLst/>
          </a:prstGeom>
          <a:ln w="12700">
            <a:miter lim="400000"/>
          </a:ln>
        </p:spPr>
      </p:pic>
      <p:pic>
        <p:nvPicPr>
          <p:cNvPr id="780" name="Picture 5" descr="Picture 5"/>
          <p:cNvPicPr>
            <a:picLocks noChangeAspect="1"/>
          </p:cNvPicPr>
          <p:nvPr/>
        </p:nvPicPr>
        <p:blipFill>
          <a:blip r:embed="rId3">
            <a:extLst/>
          </a:blip>
          <a:srcRect l="75296" t="0" r="0" b="0"/>
          <a:stretch>
            <a:fillRect/>
          </a:stretch>
        </p:blipFill>
        <p:spPr>
          <a:xfrm>
            <a:off x="13170225" y="5135064"/>
            <a:ext cx="6299365" cy="4682914"/>
          </a:xfrm>
          <a:prstGeom prst="rect">
            <a:avLst/>
          </a:prstGeom>
          <a:ln w="12700">
            <a:miter lim="400000"/>
          </a:ln>
        </p:spPr>
      </p:pic>
      <p:sp>
        <p:nvSpPr>
          <p:cNvPr id="781" name="Rectangle 51"/>
          <p:cNvSpPr txBox="1"/>
          <p:nvPr/>
        </p:nvSpPr>
        <p:spPr>
          <a:xfrm>
            <a:off x="13082913" y="9947102"/>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Ground truth</a:t>
            </a:r>
          </a:p>
        </p:txBody>
      </p:sp>
      <p:sp>
        <p:nvSpPr>
          <p:cNvPr id="782" name="Rectangle 51"/>
          <p:cNvSpPr txBox="1"/>
          <p:nvPr/>
        </p:nvSpPr>
        <p:spPr>
          <a:xfrm>
            <a:off x="6355853" y="9947102"/>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Horn &amp; Schunck</a:t>
            </a:r>
          </a:p>
        </p:txBody>
      </p:sp>
      <p:pic>
        <p:nvPicPr>
          <p:cNvPr id="783" name="Picture 8" descr="Picture 8"/>
          <p:cNvPicPr>
            <a:picLocks noChangeAspect="1"/>
          </p:cNvPicPr>
          <p:nvPr/>
        </p:nvPicPr>
        <p:blipFill>
          <a:blip r:embed="rId4">
            <a:extLst/>
          </a:blip>
          <a:srcRect l="27399" t="11852" r="27455" b="30329"/>
          <a:stretch>
            <a:fillRect/>
          </a:stretch>
        </p:blipFill>
        <p:spPr>
          <a:xfrm>
            <a:off x="20312401" y="7378906"/>
            <a:ext cx="2285999" cy="2286002"/>
          </a:xfrm>
          <a:prstGeom prst="rect">
            <a:avLst/>
          </a:prstGeom>
          <a:ln w="12700">
            <a:miter lim="400000"/>
          </a:ln>
        </p:spPr>
      </p:pic>
      <p:sp>
        <p:nvSpPr>
          <p:cNvPr id="784" name="Rectangle 51"/>
          <p:cNvSpPr txBox="1"/>
          <p:nvPr/>
        </p:nvSpPr>
        <p:spPr>
          <a:xfrm>
            <a:off x="19702209" y="9683781"/>
            <a:ext cx="4020684" cy="11224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p>
            <a:pPr algn="ctr" defTabSz="1016000">
              <a:spcBef>
                <a:spcPts val="60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Helvetica"/>
                <a:ea typeface="Helvetica"/>
                <a:cs typeface="Helvetica"/>
                <a:sym typeface="Helvetica"/>
              </a:defRPr>
            </a:pPr>
            <a:r>
              <a:t>Color key </a:t>
            </a:r>
            <a:br/>
            <a:r>
              <a:t>[Baker </a:t>
            </a:r>
            <a:r>
              <a:rPr i="1"/>
              <a:t>et al. </a:t>
            </a:r>
            <a:r>
              <a:t>IJCV’11]</a:t>
            </a:r>
          </a:p>
        </p:txBody>
      </p:sp>
      <p:pic>
        <p:nvPicPr>
          <p:cNvPr id="785" name="Picture 24" descr="Picture 24"/>
          <p:cNvPicPr>
            <a:picLocks noChangeAspect="0"/>
          </p:cNvPicPr>
          <p:nvPr/>
        </p:nvPicPr>
        <p:blipFill>
          <a:blip r:embed="rId5">
            <a:extLst/>
          </a:blip>
          <a:stretch>
            <a:fillRect/>
          </a:stretch>
        </p:blipFill>
        <p:spPr>
          <a:xfrm>
            <a:off x="197846" y="5135064"/>
            <a:ext cx="5705266" cy="4280541"/>
          </a:xfrm>
          <a:prstGeom prst="rect">
            <a:avLst/>
          </a:prstGeom>
          <a:ln w="12700">
            <a:miter lim="400000"/>
          </a:ln>
        </p:spPr>
      </p:pic>
      <p:sp>
        <p:nvSpPr>
          <p:cNvPr id="786" name="Rectangle 51"/>
          <p:cNvSpPr txBox="1"/>
          <p:nvPr/>
        </p:nvSpPr>
        <p:spPr>
          <a:xfrm>
            <a:off x="-133112" y="9947102"/>
            <a:ext cx="5875559"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Input</a:t>
            </a:r>
          </a:p>
        </p:txBody>
      </p:sp>
      <p:pic>
        <p:nvPicPr>
          <p:cNvPr id="787" name="Picture 2" descr="Picture 2"/>
          <p:cNvPicPr>
            <a:picLocks noChangeAspect="1"/>
          </p:cNvPicPr>
          <p:nvPr/>
        </p:nvPicPr>
        <p:blipFill>
          <a:blip r:embed="rId6">
            <a:extLst/>
          </a:blip>
          <a:stretch>
            <a:fillRect/>
          </a:stretch>
        </p:blipFill>
        <p:spPr>
          <a:xfrm>
            <a:off x="6561619" y="5135064"/>
            <a:ext cx="5950097" cy="4462572"/>
          </a:xfrm>
          <a:prstGeom prst="rect">
            <a:avLst/>
          </a:prstGeom>
          <a:ln w="12700">
            <a:miter lim="400000"/>
          </a:ln>
        </p:spPr>
      </p:pic>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92" name="Secrets paper"/>
          <p:cNvSpPr txBox="1"/>
          <p:nvPr>
            <p:ph type="title"/>
          </p:nvPr>
        </p:nvSpPr>
        <p:spPr>
          <a:prstGeom prst="rect">
            <a:avLst/>
          </a:prstGeom>
        </p:spPr>
        <p:txBody>
          <a:bodyPr/>
          <a:lstStyle/>
          <a:p>
            <a:pPr/>
            <a:r>
              <a:t>Secrets paper</a:t>
            </a:r>
          </a:p>
        </p:txBody>
      </p:sp>
      <p:sp>
        <p:nvSpPr>
          <p:cNvPr id="793" name="https://cs.brown.edu/people/dqsun/pubs/cvpr_2010_flow.pdf"/>
          <p:cNvSpPr txBox="1"/>
          <p:nvPr>
            <p:ph type="body" idx="1"/>
          </p:nvPr>
        </p:nvSpPr>
        <p:spPr>
          <a:prstGeom prst="rect">
            <a:avLst/>
          </a:prstGeom>
        </p:spPr>
        <p:txBody>
          <a:bodyPr/>
          <a:lstStyle/>
          <a:p>
            <a:pPr/>
            <a:r>
              <a:rPr u="sng">
                <a:hlinkClick r:id="rId2" invalidUrl="" action="" tgtFrame="" tooltip="" history="1" highlightClick="0" endSnd="0"/>
              </a:rPr>
              <a:t>https://cs.brown.edu/people/dqsun/pubs/cvpr_2010_flow.pdf</a:t>
            </a:r>
            <a:r>
              <a:t> </a:t>
            </a:r>
          </a:p>
        </p:txBody>
      </p:sp>
      <p:pic>
        <p:nvPicPr>
          <p:cNvPr id="794" name="pasted-movie.png" descr="pasted-movie.png"/>
          <p:cNvPicPr>
            <a:picLocks noChangeAspect="1"/>
          </p:cNvPicPr>
          <p:nvPr/>
        </p:nvPicPr>
        <p:blipFill>
          <a:blip r:embed="rId3">
            <a:extLst/>
          </a:blip>
          <a:stretch>
            <a:fillRect/>
          </a:stretch>
        </p:blipFill>
        <p:spPr>
          <a:xfrm>
            <a:off x="2308429" y="5147936"/>
            <a:ext cx="14354173" cy="3420128"/>
          </a:xfrm>
          <a:prstGeom prst="rect">
            <a:avLst/>
          </a:prstGeom>
          <a:ln w="12700">
            <a:miter lim="400000"/>
          </a:ln>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6"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97" name="Title 2"/>
          <p:cNvSpPr txBox="1"/>
          <p:nvPr>
            <p:ph type="title"/>
          </p:nvPr>
        </p:nvSpPr>
        <p:spPr>
          <a:prstGeom prst="rect">
            <a:avLst/>
          </a:prstGeom>
        </p:spPr>
        <p:txBody>
          <a:bodyPr/>
          <a:lstStyle/>
          <a:p>
            <a:pPr/>
            <a:r>
              <a:t>Improving Horn &amp; Schunck</a:t>
            </a:r>
          </a:p>
        </p:txBody>
      </p:sp>
      <p:sp>
        <p:nvSpPr>
          <p:cNvPr id="798" name="Rectangle 51"/>
          <p:cNvSpPr txBox="1"/>
          <p:nvPr/>
        </p:nvSpPr>
        <p:spPr>
          <a:xfrm>
            <a:off x="19646301" y="8346492"/>
            <a:ext cx="3292506"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Ground truth</a:t>
            </a:r>
          </a:p>
        </p:txBody>
      </p:sp>
      <p:sp>
        <p:nvSpPr>
          <p:cNvPr id="799" name="Rectangle 51"/>
          <p:cNvSpPr txBox="1"/>
          <p:nvPr/>
        </p:nvSpPr>
        <p:spPr>
          <a:xfrm>
            <a:off x="4702242" y="8361788"/>
            <a:ext cx="3330134"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“Old” </a:t>
            </a:r>
          </a:p>
        </p:txBody>
      </p:sp>
      <p:pic>
        <p:nvPicPr>
          <p:cNvPr id="800" name="Picture 24" descr="Picture 24"/>
          <p:cNvPicPr>
            <a:picLocks noChangeAspect="0"/>
          </p:cNvPicPr>
          <p:nvPr/>
        </p:nvPicPr>
        <p:blipFill>
          <a:blip r:embed="rId3">
            <a:extLst/>
          </a:blip>
          <a:stretch>
            <a:fillRect/>
          </a:stretch>
        </p:blipFill>
        <p:spPr>
          <a:xfrm>
            <a:off x="989115" y="5214491"/>
            <a:ext cx="3520823" cy="2641601"/>
          </a:xfrm>
          <a:prstGeom prst="rect">
            <a:avLst/>
          </a:prstGeom>
          <a:ln w="12700">
            <a:miter lim="400000"/>
          </a:ln>
        </p:spPr>
      </p:pic>
      <p:pic>
        <p:nvPicPr>
          <p:cNvPr id="801" name="Picture 2" descr="Picture 2"/>
          <p:cNvPicPr>
            <a:picLocks noChangeAspect="1"/>
          </p:cNvPicPr>
          <p:nvPr/>
        </p:nvPicPr>
        <p:blipFill>
          <a:blip r:embed="rId4">
            <a:extLst/>
          </a:blip>
          <a:stretch>
            <a:fillRect/>
          </a:stretch>
        </p:blipFill>
        <p:spPr>
          <a:xfrm>
            <a:off x="4729397" y="5214491"/>
            <a:ext cx="3522134" cy="2641601"/>
          </a:xfrm>
          <a:prstGeom prst="rect">
            <a:avLst/>
          </a:prstGeom>
          <a:ln w="12700">
            <a:miter lim="400000"/>
          </a:ln>
        </p:spPr>
      </p:pic>
      <p:pic>
        <p:nvPicPr>
          <p:cNvPr id="802" name="Picture 12" descr="Picture 12"/>
          <p:cNvPicPr>
            <a:picLocks noChangeAspect="1"/>
          </p:cNvPicPr>
          <p:nvPr/>
        </p:nvPicPr>
        <p:blipFill>
          <a:blip r:embed="rId5">
            <a:extLst/>
          </a:blip>
          <a:srcRect l="0" t="0" r="538" b="3125"/>
          <a:stretch>
            <a:fillRect/>
          </a:stretch>
        </p:blipFill>
        <p:spPr>
          <a:xfrm>
            <a:off x="8266832" y="5214491"/>
            <a:ext cx="14767976" cy="2641601"/>
          </a:xfrm>
          <a:prstGeom prst="rect">
            <a:avLst/>
          </a:prstGeom>
          <a:ln w="12700">
            <a:miter lim="400000"/>
          </a:ln>
        </p:spPr>
      </p:pic>
      <p:sp>
        <p:nvSpPr>
          <p:cNvPr id="803" name="Rectangle 51"/>
          <p:cNvSpPr txBox="1"/>
          <p:nvPr/>
        </p:nvSpPr>
        <p:spPr>
          <a:xfrm>
            <a:off x="8546193" y="7946442"/>
            <a:ext cx="3330134" cy="105255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p>
            <a: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pPr>
            <a:r>
              <a:t>Multi-Scale</a:t>
            </a:r>
            <a:br/>
            <a:r>
              <a:t>Pyramid</a:t>
            </a:r>
          </a:p>
        </p:txBody>
      </p:sp>
      <p:sp>
        <p:nvSpPr>
          <p:cNvPr id="804" name="Rectangle 51"/>
          <p:cNvSpPr txBox="1"/>
          <p:nvPr/>
        </p:nvSpPr>
        <p:spPr>
          <a:xfrm>
            <a:off x="12269920" y="8346495"/>
            <a:ext cx="3330134"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Robust function</a:t>
            </a:r>
          </a:p>
        </p:txBody>
      </p:sp>
      <p:sp>
        <p:nvSpPr>
          <p:cNvPr id="805" name="Rectangle 51"/>
          <p:cNvSpPr txBox="1"/>
          <p:nvPr/>
        </p:nvSpPr>
        <p:spPr>
          <a:xfrm>
            <a:off x="16001012" y="8331200"/>
            <a:ext cx="3292506" cy="6525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3000">
                <a:latin typeface="Trebuchet MS"/>
                <a:ea typeface="Trebuchet MS"/>
                <a:cs typeface="Trebuchet MS"/>
                <a:sym typeface="Trebuchet MS"/>
              </a:defRPr>
            </a:lvl1pPr>
          </a:lstStyle>
          <a:p>
            <a:pPr/>
            <a:r>
              <a:t>Non-local term</a:t>
            </a:r>
          </a:p>
        </p:txBody>
      </p:sp>
      <p:pic>
        <p:nvPicPr>
          <p:cNvPr id="806" name="Picture 16" descr="Picture 16"/>
          <p:cNvPicPr>
            <a:picLocks noChangeAspect="1"/>
          </p:cNvPicPr>
          <p:nvPr/>
        </p:nvPicPr>
        <p:blipFill>
          <a:blip r:embed="rId6">
            <a:extLst/>
          </a:blip>
          <a:stretch>
            <a:fillRect/>
          </a:stretch>
        </p:blipFill>
        <p:spPr>
          <a:xfrm>
            <a:off x="11175995" y="9721853"/>
            <a:ext cx="5074225" cy="3721099"/>
          </a:xfrm>
          <a:prstGeom prst="rect">
            <a:avLst/>
          </a:prstGeom>
          <a:ln w="12700">
            <a:miter lim="400000"/>
          </a:ln>
        </p:spPr>
      </p:pic>
      <p:pic>
        <p:nvPicPr>
          <p:cNvPr id="807" name="Picture 17" descr="Picture 17"/>
          <p:cNvPicPr>
            <a:picLocks noChangeAspect="1"/>
          </p:cNvPicPr>
          <p:nvPr/>
        </p:nvPicPr>
        <p:blipFill>
          <a:blip r:embed="rId7">
            <a:extLst/>
          </a:blip>
          <a:srcRect l="69761" t="0" r="0" b="0"/>
          <a:stretch>
            <a:fillRect/>
          </a:stretch>
        </p:blipFill>
        <p:spPr>
          <a:xfrm>
            <a:off x="15958287" y="9594505"/>
            <a:ext cx="3622805" cy="3565754"/>
          </a:xfrm>
          <a:prstGeom prst="rect">
            <a:avLst/>
          </a:prstGeom>
          <a:ln w="12700">
            <a:miter lim="400000"/>
          </a:ln>
        </p:spPr>
      </p:pic>
      <p:grpSp>
        <p:nvGrpSpPr>
          <p:cNvPr id="810" name="Rounded Rectangle 19"/>
          <p:cNvGrpSpPr/>
          <p:nvPr/>
        </p:nvGrpSpPr>
        <p:grpSpPr>
          <a:xfrm>
            <a:off x="2567564" y="2170037"/>
            <a:ext cx="17524751" cy="2554050"/>
            <a:chOff x="0" y="0"/>
            <a:chExt cx="17524750" cy="2554048"/>
          </a:xfrm>
        </p:grpSpPr>
        <p:sp>
          <p:nvSpPr>
            <p:cNvPr id="808" name="Rounded Rectangle"/>
            <p:cNvSpPr/>
            <p:nvPr/>
          </p:nvSpPr>
          <p:spPr>
            <a:xfrm>
              <a:off x="0" y="0"/>
              <a:ext cx="17524751" cy="2554049"/>
            </a:xfrm>
            <a:prstGeom prst="roundRect">
              <a:avLst>
                <a:gd name="adj" fmla="val 16667"/>
              </a:avLst>
            </a:prstGeom>
            <a:solidFill>
              <a:srgbClr val="FFFFFF"/>
            </a:solidFill>
            <a:ln w="12700" cap="flat">
              <a:solidFill>
                <a:srgbClr val="FFFFFF"/>
              </a:solidFill>
              <a:prstDash val="solid"/>
              <a:round/>
              <a:tailEnd type="triangle" w="med" len="med"/>
            </a:ln>
            <a:effectLst/>
          </p:spPr>
          <p:txBody>
            <a:bodyPr wrap="square" lIns="101600" tIns="101600" rIns="101600" bIns="101600" numCol="1" anchor="ctr">
              <a:noAutofit/>
            </a:bodyPr>
            <a:lstStyle/>
            <a:p>
              <a:pPr algn="ctr" defTabSz="914400">
                <a:lnSpc>
                  <a:spcPct val="93000"/>
                </a:lnSpc>
                <a:spcBef>
                  <a:spcPts val="2400"/>
                </a:spcBef>
                <a:defRPr sz="5400">
                  <a:latin typeface="Cambria Math"/>
                  <a:ea typeface="Cambria Math"/>
                  <a:cs typeface="Cambria Math"/>
                  <a:sym typeface="Cambria Math"/>
                </a:defRPr>
              </a:pPr>
            </a:p>
          </p:txBody>
        </p:sp>
        <p:sp>
          <p:nvSpPr>
            <p:cNvPr id="809" name="Text"/>
            <p:cNvSpPr txBox="1"/>
            <p:nvPr/>
          </p:nvSpPr>
          <p:spPr>
            <a:xfrm>
              <a:off x="4782591" y="599356"/>
              <a:ext cx="7959568" cy="13553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ctr">
              <a:spAutoFit/>
            </a:bodyPr>
            <a:lstStyle>
              <a:lvl1pPr algn="ctr" defTabSz="914400">
                <a:lnSpc>
                  <a:spcPct val="93000"/>
                </a:lnSpc>
                <a:spcBef>
                  <a:spcPts val="3300"/>
                </a:spcBef>
                <a:defRPr sz="5400">
                  <a:latin typeface="Cambria Math"/>
                  <a:ea typeface="Cambria Math"/>
                  <a:cs typeface="Cambria Math"/>
                  <a:sym typeface="Cambria Math"/>
                </a:defRPr>
              </a:lvl1pPr>
            </a:lstStyle>
            <a:p>
              <a:pPr/>
              <a14:m>
                <m:oMathPara>
                  <m:oMathParaPr>
                    <m:jc m:val="center"/>
                  </m:oMathParaPr>
                  <m:oMath>
                    <m:r>
                      <a:rPr xmlns:a="http://schemas.openxmlformats.org/drawingml/2006/main" sz="2600" i="1">
                        <a:solidFill>
                          <a:srgbClr val="000000"/>
                        </a:solidFill>
                        <a:latin typeface="Cambria Math" panose="02040503050406030204" pitchFamily="18" charset="0"/>
                      </a:rPr>
                      <m:t>𝐸</m:t>
                    </m:r>
                    <m:d>
                      <m:dPr>
                        <m:ctrlPr>
                          <a:rPr xmlns:a="http://schemas.openxmlformats.org/drawingml/2006/main" sz="2600" i="1">
                            <a:solidFill>
                              <a:srgbClr val="000000"/>
                            </a:solidFill>
                            <a:latin typeface="Cambria Math" panose="02040503050406030204" pitchFamily="18" charset="0"/>
                          </a:rPr>
                        </m:ctrlPr>
                      </m:dPr>
                      <m:e>
                        <m:r>
                          <a:rPr xmlns:a="http://schemas.openxmlformats.org/drawingml/2006/main" sz="2600" i="1">
                            <a:solidFill>
                              <a:srgbClr val="000000"/>
                            </a:solidFill>
                            <a:latin typeface="Cambria Math" panose="02040503050406030204" pitchFamily="18" charset="0"/>
                          </a:rPr>
                          <m:t>𝐰</m:t>
                        </m:r>
                      </m:e>
                    </m:d>
                    <m:r>
                      <a:rPr xmlns:a="http://schemas.openxmlformats.org/drawingml/2006/main" sz="2600" i="1">
                        <a:solidFill>
                          <a:srgbClr val="000000"/>
                        </a:solidFill>
                        <a:latin typeface="Cambria Math" panose="02040503050406030204" pitchFamily="18" charset="0"/>
                      </a:rPr>
                      <m:t>=</m:t>
                    </m:r>
                    <m:nary>
                      <m:naryPr>
                        <m:ctrlPr>
                          <a:rPr xmlns:a="http://schemas.openxmlformats.org/drawingml/2006/main" sz="2600" i="1">
                            <a:solidFill>
                              <a:srgbClr val="000000"/>
                            </a:solidFill>
                            <a:latin typeface="Cambria Math" panose="02040503050406030204" pitchFamily="18" charset="0"/>
                          </a:rPr>
                        </m:ctrlPr>
                        <m:chr m:val="∑"/>
                        <m:limLoc m:val="undOvr"/>
                        <m:grow m:val="0"/>
                        <m:subHide m:val="off"/>
                        <m:supHide m:val="on"/>
                      </m:naryPr>
                      <m:sub>
                        <m:r>
                          <a:rPr xmlns:a="http://schemas.openxmlformats.org/drawingml/2006/main" sz="2600" i="1">
                            <a:solidFill>
                              <a:srgbClr val="000000"/>
                            </a:solidFill>
                            <a:latin typeface="Cambria Math" panose="02040503050406030204" pitchFamily="18" charset="0"/>
                          </a:rPr>
                          <m:t>𝐩</m:t>
                        </m:r>
                      </m:sub>
                      <m:sup/>
                      <m:e>
                        <m:sSup>
                          <m:e>
                            <m:d>
                              <m:dPr>
                                <m:ctrlPr>
                                  <a:rPr xmlns:a="http://schemas.openxmlformats.org/drawingml/2006/main" sz="2600" i="1">
                                    <a:solidFill>
                                      <a:srgbClr val="000000"/>
                                    </a:solidFill>
                                    <a:latin typeface="Cambria Math" panose="02040503050406030204" pitchFamily="18" charset="0"/>
                                  </a:rPr>
                                </m:ctrlPr>
                                <m:begChr m:val="|"/>
                                <m:endChr m:val="|"/>
                              </m:dPr>
                              <m:e>
                                <m:sSub>
                                  <m:e>
                                    <m:r>
                                      <a:rPr xmlns:a="http://schemas.openxmlformats.org/drawingml/2006/main" sz="2600" i="1">
                                        <a:solidFill>
                                          <a:srgbClr val="000000"/>
                                        </a:solidFill>
                                        <a:latin typeface="Cambria Math" panose="02040503050406030204" pitchFamily="18" charset="0"/>
                                      </a:rPr>
                                      <m:t>𝐼</m:t>
                                    </m:r>
                                  </m:e>
                                  <m:sub>
                                    <m:r>
                                      <a:rPr xmlns:a="http://schemas.openxmlformats.org/drawingml/2006/main" sz="2600" i="1">
                                        <a:solidFill>
                                          <a:srgbClr val="000000"/>
                                        </a:solidFill>
                                        <a:latin typeface="Cambria Math" panose="02040503050406030204" pitchFamily="18" charset="0"/>
                                      </a:rPr>
                                      <m:t>𝑡</m:t>
                                    </m:r>
                                  </m:sub>
                                </m:sSub>
                                <m:d>
                                  <m:dPr>
                                    <m:ctrlPr>
                                      <a:rPr xmlns:a="http://schemas.openxmlformats.org/drawingml/2006/main" sz="2600" i="1">
                                        <a:solidFill>
                                          <a:srgbClr val="000000"/>
                                        </a:solidFill>
                                        <a:latin typeface="Cambria Math" panose="02040503050406030204" pitchFamily="18" charset="0"/>
                                      </a:rPr>
                                    </m:ctrlPr>
                                  </m:dPr>
                                  <m:e>
                                    <m:r>
                                      <a:rPr xmlns:a="http://schemas.openxmlformats.org/drawingml/2006/main" sz="2600" i="1">
                                        <a:solidFill>
                                          <a:srgbClr val="000000"/>
                                        </a:solidFill>
                                        <a:latin typeface="Cambria Math" panose="02040503050406030204" pitchFamily="18" charset="0"/>
                                      </a:rPr>
                                      <m:t>𝐩</m:t>
                                    </m:r>
                                  </m:e>
                                </m:d>
                                <m:r>
                                  <a:rPr xmlns:a="http://schemas.openxmlformats.org/drawingml/2006/main" sz="2600" i="1">
                                    <a:solidFill>
                                      <a:srgbClr val="000000"/>
                                    </a:solidFill>
                                    <a:latin typeface="Cambria Math" panose="02040503050406030204" pitchFamily="18" charset="0"/>
                                  </a:rPr>
                                  <m:t>−</m:t>
                                </m:r>
                                <m:sSub>
                                  <m:e>
                                    <m:r>
                                      <a:rPr xmlns:a="http://schemas.openxmlformats.org/drawingml/2006/main" sz="2600" i="1">
                                        <a:solidFill>
                                          <a:srgbClr val="000000"/>
                                        </a:solidFill>
                                        <a:latin typeface="Cambria Math" panose="02040503050406030204" pitchFamily="18" charset="0"/>
                                      </a:rPr>
                                      <m:t>𝐼</m:t>
                                    </m:r>
                                  </m:e>
                                  <m:sub>
                                    <m:r>
                                      <a:rPr xmlns:a="http://schemas.openxmlformats.org/drawingml/2006/main" sz="2600" i="1">
                                        <a:solidFill>
                                          <a:srgbClr val="000000"/>
                                        </a:solidFill>
                                        <a:latin typeface="Cambria Math" panose="02040503050406030204" pitchFamily="18" charset="0"/>
                                      </a:rPr>
                                      <m:t>𝑡</m:t>
                                    </m:r>
                                    <m:r>
                                      <a:rPr xmlns:a="http://schemas.openxmlformats.org/drawingml/2006/main" sz="2600" i="1">
                                        <a:solidFill>
                                          <a:srgbClr val="000000"/>
                                        </a:solidFill>
                                        <a:latin typeface="Cambria Math" panose="02040503050406030204" pitchFamily="18" charset="0"/>
                                      </a:rPr>
                                      <m:t>+</m:t>
                                    </m:r>
                                    <m:r>
                                      <a:rPr xmlns:a="http://schemas.openxmlformats.org/drawingml/2006/main" sz="2600" i="1">
                                        <a:solidFill>
                                          <a:srgbClr val="000000"/>
                                        </a:solidFill>
                                        <a:latin typeface="Cambria Math" panose="02040503050406030204" pitchFamily="18" charset="0"/>
                                      </a:rPr>
                                      <m:t>1</m:t>
                                    </m:r>
                                  </m:sub>
                                </m:sSub>
                                <m:d>
                                  <m:dPr>
                                    <m:ctrlPr>
                                      <a:rPr xmlns:a="http://schemas.openxmlformats.org/drawingml/2006/main" sz="2600" i="1">
                                        <a:solidFill>
                                          <a:srgbClr val="000000"/>
                                        </a:solidFill>
                                        <a:latin typeface="Cambria Math" panose="02040503050406030204" pitchFamily="18" charset="0"/>
                                      </a:rPr>
                                    </m:ctrlPr>
                                  </m:dPr>
                                  <m:e>
                                    <m:r>
                                      <a:rPr xmlns:a="http://schemas.openxmlformats.org/drawingml/2006/main" sz="2600" i="1">
                                        <a:solidFill>
                                          <a:srgbClr val="000000"/>
                                        </a:solidFill>
                                        <a:latin typeface="Cambria Math" panose="02040503050406030204" pitchFamily="18" charset="0"/>
                                      </a:rPr>
                                      <m:t>𝐩</m:t>
                                    </m:r>
                                    <m:r>
                                      <a:rPr xmlns:a="http://schemas.openxmlformats.org/drawingml/2006/main" sz="2600" i="1">
                                        <a:solidFill>
                                          <a:srgbClr val="000000"/>
                                        </a:solidFill>
                                        <a:latin typeface="Cambria Math" panose="02040503050406030204" pitchFamily="18" charset="0"/>
                                      </a:rPr>
                                      <m:t>+</m:t>
                                    </m:r>
                                    <m:sSub>
                                      <m:e>
                                        <m:r>
                                          <a:rPr xmlns:a="http://schemas.openxmlformats.org/drawingml/2006/main" sz="2600" i="1">
                                            <a:solidFill>
                                              <a:srgbClr val="000000"/>
                                            </a:solidFill>
                                            <a:latin typeface="Cambria Math" panose="02040503050406030204" pitchFamily="18" charset="0"/>
                                          </a:rPr>
                                          <m:t>𝐰</m:t>
                                        </m:r>
                                      </m:e>
                                      <m:sub>
                                        <m:r>
                                          <a:rPr xmlns:a="http://schemas.openxmlformats.org/drawingml/2006/main" sz="2600" i="1">
                                            <a:solidFill>
                                              <a:srgbClr val="000000"/>
                                            </a:solidFill>
                                            <a:latin typeface="Cambria Math" panose="02040503050406030204" pitchFamily="18" charset="0"/>
                                          </a:rPr>
                                          <m:t>𝐩</m:t>
                                        </m:r>
                                      </m:sub>
                                    </m:sSub>
                                  </m:e>
                                </m:d>
                              </m:e>
                            </m:d>
                          </m:e>
                          <m:sup>
                            <m:r>
                              <a:rPr xmlns:a="http://schemas.openxmlformats.org/drawingml/2006/main" sz="2600" i="1">
                                <a:solidFill>
                                  <a:srgbClr val="000000"/>
                                </a:solidFill>
                                <a:latin typeface="Cambria Math" panose="02040503050406030204" pitchFamily="18" charset="0"/>
                              </a:rPr>
                              <m:t>2</m:t>
                            </m:r>
                          </m:sup>
                        </m:sSup>
                        <m:r>
                          <a:rPr xmlns:a="http://schemas.openxmlformats.org/drawingml/2006/main" sz="2600" i="1">
                            <a:solidFill>
                              <a:srgbClr val="000000"/>
                            </a:solidFill>
                            <a:latin typeface="Cambria Math" panose="02040503050406030204" pitchFamily="18" charset="0"/>
                          </a:rPr>
                          <m:t>+</m:t>
                        </m:r>
                      </m:e>
                    </m:nary>
                    <m:r>
                      <a:rPr xmlns:a="http://schemas.openxmlformats.org/drawingml/2006/main" sz="2600" i="1">
                        <a:solidFill>
                          <a:srgbClr val="000000"/>
                        </a:solidFill>
                        <a:latin typeface="Cambria Math" panose="02040503050406030204" pitchFamily="18" charset="0"/>
                      </a:rPr>
                      <m:t>𝜆</m:t>
                    </m:r>
                    <m:nary>
                      <m:naryPr>
                        <m:ctrlPr>
                          <a:rPr xmlns:a="http://schemas.openxmlformats.org/drawingml/2006/main" sz="2600" i="1">
                            <a:solidFill>
                              <a:srgbClr val="000000"/>
                            </a:solidFill>
                            <a:latin typeface="Cambria Math" panose="02040503050406030204" pitchFamily="18" charset="0"/>
                          </a:rPr>
                        </m:ctrlPr>
                        <m:chr m:val="∑"/>
                        <m:limLoc m:val="undOvr"/>
                        <m:grow m:val="0"/>
                        <m:subHide m:val="off"/>
                        <m:supHide m:val="on"/>
                      </m:naryPr>
                      <m:sub>
                        <m:r>
                          <a:rPr xmlns:a="http://schemas.openxmlformats.org/drawingml/2006/main" sz="2600" i="1">
                            <a:solidFill>
                              <a:srgbClr val="000000"/>
                            </a:solidFill>
                            <a:latin typeface="Cambria Math" panose="02040503050406030204" pitchFamily="18" charset="0"/>
                          </a:rPr>
                          <m:t>𝐪</m:t>
                        </m:r>
                        <m:r>
                          <a:rPr xmlns:a="http://schemas.openxmlformats.org/drawingml/2006/main" sz="2600" i="1">
                            <a:solidFill>
                              <a:srgbClr val="000000"/>
                            </a:solidFill>
                            <a:latin typeface="Cambria Math" panose="02040503050406030204" pitchFamily="18" charset="0"/>
                          </a:rPr>
                          <m:t>∈</m:t>
                        </m:r>
                        <m:sSub>
                          <m:e>
                            <m:r>
                              <a:rPr xmlns:a="http://schemas.openxmlformats.org/drawingml/2006/main" sz="2600" i="1">
                                <a:solidFill>
                                  <a:srgbClr val="000000"/>
                                </a:solidFill>
                                <a:latin typeface="Cambria Math" panose="02040503050406030204" pitchFamily="18" charset="0"/>
                              </a:rPr>
                              <m:t>𝑁</m:t>
                            </m:r>
                          </m:e>
                          <m:sub>
                            <m:r>
                              <a:rPr xmlns:a="http://schemas.openxmlformats.org/drawingml/2006/main" sz="2600" i="1">
                                <a:solidFill>
                                  <a:srgbClr val="000000"/>
                                </a:solidFill>
                                <a:latin typeface="Cambria Math" panose="02040503050406030204" pitchFamily="18" charset="0"/>
                              </a:rPr>
                              <m:t>𝐩</m:t>
                            </m:r>
                          </m:sub>
                        </m:sSub>
                      </m:sub>
                      <m:sup/>
                      <m:e>
                        <m:sSup>
                          <m:e>
                            <m:d>
                              <m:dPr>
                                <m:ctrlPr>
                                  <a:rPr xmlns:a="http://schemas.openxmlformats.org/drawingml/2006/main" sz="2600" i="1">
                                    <a:solidFill>
                                      <a:srgbClr val="000000"/>
                                    </a:solidFill>
                                    <a:latin typeface="Cambria Math" panose="02040503050406030204" pitchFamily="18" charset="0"/>
                                  </a:rPr>
                                </m:ctrlPr>
                                <m:begChr m:val="|"/>
                                <m:endChr m:val="|"/>
                              </m:dPr>
                              <m:e>
                                <m:sSub>
                                  <m:e>
                                    <m:r>
                                      <a:rPr xmlns:a="http://schemas.openxmlformats.org/drawingml/2006/main" sz="2600" i="1">
                                        <a:solidFill>
                                          <a:srgbClr val="000000"/>
                                        </a:solidFill>
                                        <a:latin typeface="Cambria Math" panose="02040503050406030204" pitchFamily="18" charset="0"/>
                                      </a:rPr>
                                      <m:t>𝐰</m:t>
                                    </m:r>
                                  </m:e>
                                  <m:sub>
                                    <m:r>
                                      <a:rPr xmlns:a="http://schemas.openxmlformats.org/drawingml/2006/main" sz="2600" i="1">
                                        <a:solidFill>
                                          <a:srgbClr val="000000"/>
                                        </a:solidFill>
                                        <a:latin typeface="Cambria Math" panose="02040503050406030204" pitchFamily="18" charset="0"/>
                                      </a:rPr>
                                      <m:t>𝐩</m:t>
                                    </m:r>
                                  </m:sub>
                                </m:sSub>
                                <m:r>
                                  <a:rPr xmlns:a="http://schemas.openxmlformats.org/drawingml/2006/main" sz="2600" i="1">
                                    <a:solidFill>
                                      <a:srgbClr val="000000"/>
                                    </a:solidFill>
                                    <a:latin typeface="Cambria Math" panose="02040503050406030204" pitchFamily="18" charset="0"/>
                                  </a:rPr>
                                  <m:t>−</m:t>
                                </m:r>
                                <m:sSub>
                                  <m:e>
                                    <m:r>
                                      <a:rPr xmlns:a="http://schemas.openxmlformats.org/drawingml/2006/main" sz="2600" i="1">
                                        <a:solidFill>
                                          <a:srgbClr val="000000"/>
                                        </a:solidFill>
                                        <a:latin typeface="Cambria Math" panose="02040503050406030204" pitchFamily="18" charset="0"/>
                                      </a:rPr>
                                      <m:t>𝐰</m:t>
                                    </m:r>
                                  </m:e>
                                  <m:sub>
                                    <m:r>
                                      <a:rPr xmlns:a="http://schemas.openxmlformats.org/drawingml/2006/main" sz="2600" i="1">
                                        <a:solidFill>
                                          <a:srgbClr val="000000"/>
                                        </a:solidFill>
                                        <a:latin typeface="Cambria Math" panose="02040503050406030204" pitchFamily="18" charset="0"/>
                                      </a:rPr>
                                      <m:t>𝐪</m:t>
                                    </m:r>
                                  </m:sub>
                                </m:sSub>
                              </m:e>
                            </m:d>
                          </m:e>
                          <m:sup>
                            <m:r>
                              <a:rPr xmlns:a="http://schemas.openxmlformats.org/drawingml/2006/main" sz="2600" i="1">
                                <a:solidFill>
                                  <a:srgbClr val="000000"/>
                                </a:solidFill>
                                <a:latin typeface="Cambria Math" panose="02040503050406030204" pitchFamily="18" charset="0"/>
                              </a:rPr>
                              <m:t>2</m:t>
                            </m:r>
                          </m:sup>
                        </m:sSup>
                      </m:e>
                    </m:nary>
                  </m:oMath>
                </m:oMathPara>
              </a14:m>
              <a:endParaRPr sz="2500"/>
            </a:p>
          </p:txBody>
        </p:sp>
      </p:grpSp>
      <p:grpSp>
        <p:nvGrpSpPr>
          <p:cNvPr id="813" name="Picture 20"/>
          <p:cNvGrpSpPr/>
          <p:nvPr/>
        </p:nvGrpSpPr>
        <p:grpSpPr>
          <a:xfrm>
            <a:off x="20171489" y="2593270"/>
            <a:ext cx="1644948" cy="1644948"/>
            <a:chOff x="0" y="0"/>
            <a:chExt cx="1644946" cy="1644946"/>
          </a:xfrm>
        </p:grpSpPr>
        <p:sp>
          <p:nvSpPr>
            <p:cNvPr id="811" name="Square"/>
            <p:cNvSpPr/>
            <p:nvPr/>
          </p:nvSpPr>
          <p:spPr>
            <a:xfrm>
              <a:off x="0" y="0"/>
              <a:ext cx="1644947" cy="1644947"/>
            </a:xfrm>
            <a:prstGeom prst="rect">
              <a:avLst/>
            </a:prstGeom>
            <a:solidFill>
              <a:srgbClr val="FFFFFF"/>
            </a:solidFill>
            <a:ln w="12700" cap="flat">
              <a:noFill/>
              <a:miter lim="400000"/>
            </a:ln>
            <a:effectLst/>
          </p:spPr>
          <p:txBody>
            <a:bodyPr wrap="square" lIns="101600" tIns="101600" rIns="101600" bIns="101600" numCol="1" anchor="t">
              <a:noAutofit/>
            </a:bodyPr>
            <a:lstStyle/>
            <a:p>
              <a:pPr defTabSz="1016000">
                <a:spcBef>
                  <a:spcPts val="0"/>
                </a:spcBef>
                <a:defRPr sz="4000">
                  <a:latin typeface="Times New Roman"/>
                  <a:ea typeface="Times New Roman"/>
                  <a:cs typeface="Times New Roman"/>
                  <a:sym typeface="Times New Roman"/>
                </a:defRPr>
              </a:pPr>
            </a:p>
          </p:txBody>
        </p:sp>
        <p:pic>
          <p:nvPicPr>
            <p:cNvPr id="812" name="image31.png" descr="image31.png"/>
            <p:cNvPicPr>
              <a:picLocks noChangeAspect="1"/>
            </p:cNvPicPr>
            <p:nvPr/>
          </p:nvPicPr>
          <p:blipFill>
            <a:blip r:embed="rId8">
              <a:extLst/>
            </a:blip>
            <a:stretch>
              <a:fillRect/>
            </a:stretch>
          </p:blipFill>
          <p:spPr>
            <a:xfrm>
              <a:off x="0" y="0"/>
              <a:ext cx="1644947" cy="1644947"/>
            </a:xfrm>
            <a:prstGeom prst="rect">
              <a:avLst/>
            </a:prstGeom>
            <a:ln w="12700" cap="flat">
              <a:noFill/>
              <a:miter lim="400000"/>
            </a:ln>
            <a:effectLst/>
          </p:spPr>
        </p:pic>
      </p:grpSp>
      <p:sp>
        <p:nvSpPr>
          <p:cNvPr id="814" name="Oval 21"/>
          <p:cNvSpPr/>
          <p:nvPr/>
        </p:nvSpPr>
        <p:spPr>
          <a:xfrm>
            <a:off x="13115828" y="2554737"/>
            <a:ext cx="508001" cy="508001"/>
          </a:xfrm>
          <a:prstGeom prst="ellipse">
            <a:avLst/>
          </a:prstGeom>
          <a:ln w="76200">
            <a:solidFill>
              <a:srgbClr val="FF0000"/>
            </a:solidFill>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
        <p:nvSpPr>
          <p:cNvPr id="815" name="Rectangle 22"/>
          <p:cNvSpPr/>
          <p:nvPr/>
        </p:nvSpPr>
        <p:spPr>
          <a:xfrm>
            <a:off x="12160844" y="5027233"/>
            <a:ext cx="3559437" cy="3883105"/>
          </a:xfrm>
          <a:prstGeom prst="rect">
            <a:avLst/>
          </a:prstGeom>
          <a:solidFill>
            <a:srgbClr val="FFFFFF"/>
          </a:solidFill>
          <a:ln w="12700">
            <a:miter lim="400000"/>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
        <p:nvSpPr>
          <p:cNvPr id="816" name="Rectangle 23"/>
          <p:cNvSpPr/>
          <p:nvPr/>
        </p:nvSpPr>
        <p:spPr>
          <a:xfrm>
            <a:off x="15720277" y="5027233"/>
            <a:ext cx="4032470" cy="3883105"/>
          </a:xfrm>
          <a:prstGeom prst="rect">
            <a:avLst/>
          </a:prstGeom>
          <a:solidFill>
            <a:srgbClr val="FFFFFF"/>
          </a:solidFill>
          <a:ln w="12700">
            <a:miter lim="400000"/>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
        <p:nvSpPr>
          <p:cNvPr id="817" name="Rectangle 25"/>
          <p:cNvSpPr txBox="1"/>
          <p:nvPr/>
        </p:nvSpPr>
        <p:spPr>
          <a:xfrm>
            <a:off x="17292746" y="1469044"/>
            <a:ext cx="6935986"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914400">
              <a:spcBef>
                <a:spcPts val="0"/>
              </a:spcBef>
              <a:defRPr sz="4000">
                <a:latin typeface="Helvetica"/>
                <a:ea typeface="Helvetica"/>
                <a:cs typeface="Helvetica"/>
                <a:sym typeface="Helvetica"/>
              </a:defRPr>
            </a:pPr>
            <a:r>
              <a:t>[Sun </a:t>
            </a:r>
            <a:r>
              <a:rPr i="1"/>
              <a:t>et al. </a:t>
            </a:r>
            <a:r>
              <a:t>CVPR’10, IJCV’14]</a:t>
            </a:r>
          </a:p>
        </p:txBody>
      </p:sp>
      <p:pic>
        <p:nvPicPr>
          <p:cNvPr id="818" name="Picture 4" descr="Picture 4"/>
          <p:cNvPicPr>
            <a:picLocks noChangeAspect="1"/>
          </p:cNvPicPr>
          <p:nvPr/>
        </p:nvPicPr>
        <p:blipFill>
          <a:blip r:embed="rId9">
            <a:extLst/>
          </a:blip>
          <a:srcRect l="0" t="0" r="49790" b="0"/>
          <a:stretch>
            <a:fillRect/>
          </a:stretch>
        </p:blipFill>
        <p:spPr>
          <a:xfrm>
            <a:off x="12105779" y="5048232"/>
            <a:ext cx="8083382" cy="478576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8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814"/>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806"/>
                                        </p:tgtEl>
                                        <p:attrNameLst>
                                          <p:attrName>style.visibility</p:attrName>
                                        </p:attrNameLst>
                                      </p:cBhvr>
                                      <p:to>
                                        <p:strVal val="visible"/>
                                      </p:to>
                                    </p:set>
                                  </p:childTnLst>
                                </p:cTn>
                              </p:par>
                            </p:childTnLst>
                          </p:cTn>
                        </p:par>
                        <p:par>
                          <p:cTn id="14" fill="hold">
                            <p:stCondLst>
                              <p:cond delay="0"/>
                            </p:stCondLst>
                            <p:childTnLst>
                              <p:par>
                                <p:cTn id="15" presetClass="exit" nodeType="afterEffect" presetSubtype="0" presetID="1" grpId="4" fill="hold">
                                  <p:stCondLst>
                                    <p:cond delay="0"/>
                                  </p:stCondLst>
                                  <p:iterate type="el" backwards="0">
                                    <p:tmAbs val="0"/>
                                  </p:iterate>
                                  <p:childTnLst>
                                    <p:set>
                                      <p:cBhvr>
                                        <p:cTn id="16" fill="hold">
                                          <p:stCondLst>
                                            <p:cond delay="0"/>
                                          </p:stCondLst>
                                        </p:cTn>
                                        <p:tgtEl>
                                          <p:spTgt spid="815"/>
                                        </p:tgtEl>
                                        <p:attrNameLst>
                                          <p:attrName>style.visibility</p:attrName>
                                        </p:attrNameLst>
                                      </p:cBhvr>
                                      <p:to>
                                        <p:strVal val="hidden"/>
                                      </p:to>
                                    </p:set>
                                  </p:childTnLst>
                                </p:cTn>
                              </p:par>
                            </p:childTnLst>
                          </p:cTn>
                        </p:par>
                        <p:par>
                          <p:cTn id="17" fill="hold">
                            <p:stCondLst>
                              <p:cond delay="0"/>
                            </p:stCondLst>
                            <p:childTnLst>
                              <p:par>
                                <p:cTn id="18" presetClass="exit" nodeType="afterEffect" presetSubtype="0" presetID="1" grpId="5" fill="hold">
                                  <p:stCondLst>
                                    <p:cond delay="0"/>
                                  </p:stCondLst>
                                  <p:iterate type="el" backwards="0">
                                    <p:tmAbs val="0"/>
                                  </p:iterate>
                                  <p:childTnLst>
                                    <p:set>
                                      <p:cBhvr>
                                        <p:cTn id="19" fill="hold">
                                          <p:stCondLst>
                                            <p:cond delay="0"/>
                                          </p:stCondLst>
                                        </p:cTn>
                                        <p:tgtEl>
                                          <p:spTgt spid="81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6" fill="hold">
                                  <p:stCondLst>
                                    <p:cond delay="0"/>
                                  </p:stCondLst>
                                  <p:iterate type="el" backwards="0">
                                    <p:tmAbs val="0"/>
                                  </p:iterate>
                                  <p:childTnLst>
                                    <p:set>
                                      <p:cBhvr>
                                        <p:cTn id="23" fill="hold"/>
                                        <p:tgtEl>
                                          <p:spTgt spid="813"/>
                                        </p:tgtEl>
                                        <p:attrNameLst>
                                          <p:attrName>style.visibility</p:attrName>
                                        </p:attrNameLst>
                                      </p:cBhvr>
                                      <p:to>
                                        <p:strVal val="visible"/>
                                      </p:to>
                                    </p:set>
                                  </p:childTnLst>
                                </p:cTn>
                              </p:par>
                            </p:childTnLst>
                          </p:cTn>
                        </p:par>
                        <p:par>
                          <p:cTn id="24" fill="hold">
                            <p:stCondLst>
                              <p:cond delay="0"/>
                            </p:stCondLst>
                            <p:childTnLst>
                              <p:par>
                                <p:cTn id="25" presetClass="exit" nodeType="afterEffect" presetSubtype="0" presetID="1" grpId="7" fill="hold">
                                  <p:stCondLst>
                                    <p:cond delay="0"/>
                                  </p:stCondLst>
                                  <p:iterate type="el" backwards="0">
                                    <p:tmAbs val="0"/>
                                  </p:iterate>
                                  <p:childTnLst>
                                    <p:set>
                                      <p:cBhvr>
                                        <p:cTn id="26" fill="hold">
                                          <p:stCondLst>
                                            <p:cond delay="0"/>
                                          </p:stCondLst>
                                        </p:cTn>
                                        <p:tgtEl>
                                          <p:spTgt spid="816"/>
                                        </p:tgtEl>
                                        <p:attrNameLst>
                                          <p:attrName>style.visibility</p:attrName>
                                        </p:attrNameLst>
                                      </p:cBhvr>
                                      <p:to>
                                        <p:strVal val="hidden"/>
                                      </p:to>
                                    </p:set>
                                  </p:childTnLst>
                                </p:cTn>
                              </p:par>
                            </p:childTnLst>
                          </p:cTn>
                        </p:par>
                        <p:par>
                          <p:cTn id="27" fill="hold">
                            <p:stCondLst>
                              <p:cond delay="0"/>
                            </p:stCondLst>
                            <p:childTnLst>
                              <p:par>
                                <p:cTn id="28" presetClass="exit" nodeType="afterEffect" presetSubtype="0" presetID="1" grpId="8" fill="hold">
                                  <p:stCondLst>
                                    <p:cond delay="0"/>
                                  </p:stCondLst>
                                  <p:iterate type="el" backwards="0">
                                    <p:tmAbs val="0"/>
                                  </p:iterate>
                                  <p:childTnLst>
                                    <p:set>
                                      <p:cBhvr>
                                        <p:cTn id="29" fill="hold">
                                          <p:stCondLst>
                                            <p:cond delay="0"/>
                                          </p:stCondLst>
                                        </p:cTn>
                                        <p:tgtEl>
                                          <p:spTgt spid="806"/>
                                        </p:tgtEl>
                                        <p:attrNameLst>
                                          <p:attrName>style.visibility</p:attrName>
                                        </p:attrNameLst>
                                      </p:cBhvr>
                                      <p:to>
                                        <p:strVal val="hidden"/>
                                      </p:to>
                                    </p:set>
                                  </p:childTnLst>
                                </p:cTn>
                              </p:par>
                            </p:childTnLst>
                          </p:cTn>
                        </p:par>
                        <p:par>
                          <p:cTn id="30" fill="hold">
                            <p:stCondLst>
                              <p:cond delay="0"/>
                            </p:stCondLst>
                            <p:childTnLst>
                              <p:par>
                                <p:cTn id="31" presetClass="entr" nodeType="afterEffect" presetSubtype="0" presetID="1" grpId="9" fill="hold">
                                  <p:stCondLst>
                                    <p:cond delay="0"/>
                                  </p:stCondLst>
                                  <p:iterate type="el" backwards="0">
                                    <p:tmAbs val="0"/>
                                  </p:iterate>
                                  <p:childTnLst>
                                    <p:set>
                                      <p:cBhvr>
                                        <p:cTn id="32" fill="hold"/>
                                        <p:tgtEl>
                                          <p:spTgt spid="807"/>
                                        </p:tgtEl>
                                        <p:attrNameLst>
                                          <p:attrName>style.visibility</p:attrName>
                                        </p:attrNameLst>
                                      </p:cBhvr>
                                      <p:to>
                                        <p:strVal val="visible"/>
                                      </p:to>
                                    </p:set>
                                  </p:childTnLst>
                                </p:cTn>
                              </p:par>
                            </p:childTnLst>
                          </p:cTn>
                        </p:par>
                        <p:par>
                          <p:cTn id="33" fill="hold">
                            <p:stCondLst>
                              <p:cond delay="0"/>
                            </p:stCondLst>
                            <p:childTnLst>
                              <p:par>
                                <p:cTn id="34" presetClass="exit" nodeType="afterEffect" presetSubtype="0" presetID="1" grpId="10" fill="hold">
                                  <p:stCondLst>
                                    <p:cond delay="0"/>
                                  </p:stCondLst>
                                  <p:iterate type="el" backwards="0">
                                    <p:tmAbs val="0"/>
                                  </p:iterate>
                                  <p:childTnLst>
                                    <p:set>
                                      <p:cBhvr>
                                        <p:cTn id="35" fill="hold">
                                          <p:stCondLst>
                                            <p:cond delay="0"/>
                                          </p:stCondLst>
                                        </p:cTn>
                                        <p:tgtEl>
                                          <p:spTgt spid="81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06" grpId="3"/>
      <p:bldP build="whole" bldLvl="1" animBg="1" rev="0" advAuto="0" spid="814" grpId="10"/>
      <p:bldP build="whole" bldLvl="1" animBg="1" rev="0" advAuto="0" spid="815" grpId="4"/>
      <p:bldP build="whole" bldLvl="1" animBg="1" rev="0" advAuto="0" spid="807" grpId="9"/>
      <p:bldP build="whole" bldLvl="1" animBg="1" rev="0" advAuto="0" spid="814" grpId="2"/>
      <p:bldP build="whole" bldLvl="1" animBg="1" rev="0" advAuto="0" spid="818" grpId="1"/>
      <p:bldP build="whole" bldLvl="1" animBg="1" rev="0" advAuto="0" spid="813" grpId="6"/>
      <p:bldP build="whole" bldLvl="1" animBg="1" rev="0" advAuto="0" spid="806" grpId="8"/>
      <p:bldP build="whole" bldLvl="1" animBg="1" rev="0" advAuto="0" spid="818" grpId="5"/>
      <p:bldP build="whole" bldLvl="1" animBg="1" rev="0" advAuto="0" spid="816" grpId="7"/>
    </p:bldLst>
  </p:timing>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2"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23" name="Title 2"/>
          <p:cNvSpPr txBox="1"/>
          <p:nvPr>
            <p:ph type="title"/>
          </p:nvPr>
        </p:nvSpPr>
        <p:spPr>
          <a:prstGeom prst="rect">
            <a:avLst/>
          </a:prstGeom>
        </p:spPr>
        <p:txBody>
          <a:bodyPr/>
          <a:lstStyle/>
          <a:p>
            <a:pPr/>
            <a:r>
              <a:t>Improving Horn &amp; Schunck</a:t>
            </a:r>
          </a:p>
        </p:txBody>
      </p:sp>
      <p:pic>
        <p:nvPicPr>
          <p:cNvPr id="824" name="Picture 4" descr="Picture 4"/>
          <p:cNvPicPr>
            <a:picLocks noChangeAspect="1"/>
          </p:cNvPicPr>
          <p:nvPr/>
        </p:nvPicPr>
        <p:blipFill>
          <a:blip r:embed="rId3">
            <a:extLst/>
          </a:blip>
          <a:srcRect l="0" t="65766" r="0" b="0"/>
          <a:stretch>
            <a:fillRect/>
          </a:stretch>
        </p:blipFill>
        <p:spPr>
          <a:xfrm>
            <a:off x="2843055" y="8022730"/>
            <a:ext cx="17272002" cy="4417668"/>
          </a:xfrm>
          <a:prstGeom prst="rect">
            <a:avLst/>
          </a:prstGeom>
          <a:ln w="12700">
            <a:miter lim="400000"/>
          </a:ln>
        </p:spPr>
      </p:pic>
      <p:pic>
        <p:nvPicPr>
          <p:cNvPr id="825" name="Picture 5" descr="Picture 5"/>
          <p:cNvPicPr>
            <a:picLocks noChangeAspect="1"/>
          </p:cNvPicPr>
          <p:nvPr/>
        </p:nvPicPr>
        <p:blipFill>
          <a:blip r:embed="rId3">
            <a:extLst/>
          </a:blip>
          <a:srcRect l="0" t="504" r="0" b="62234"/>
          <a:stretch>
            <a:fillRect/>
          </a:stretch>
        </p:blipFill>
        <p:spPr>
          <a:xfrm>
            <a:off x="2843055" y="3148975"/>
            <a:ext cx="17272002" cy="4808396"/>
          </a:xfrm>
          <a:prstGeom prst="rect">
            <a:avLst/>
          </a:prstGeom>
          <a:ln w="12700">
            <a:miter lim="400000"/>
          </a:ln>
        </p:spPr>
      </p:pic>
      <p:sp>
        <p:nvSpPr>
          <p:cNvPr id="826" name="Rectangle 51"/>
          <p:cNvSpPr txBox="1"/>
          <p:nvPr/>
        </p:nvSpPr>
        <p:spPr>
          <a:xfrm>
            <a:off x="5254719" y="12712700"/>
            <a:ext cx="3438580" cy="5890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2600">
                <a:latin typeface="Trebuchet MS"/>
                <a:ea typeface="Trebuchet MS"/>
                <a:cs typeface="Trebuchet MS"/>
                <a:sym typeface="Trebuchet MS"/>
              </a:defRPr>
            </a:lvl1pPr>
          </a:lstStyle>
          <a:p>
            <a:pPr/>
            <a:r>
              <a:t>Implementation</a:t>
            </a:r>
          </a:p>
        </p:txBody>
      </p:sp>
      <p:sp>
        <p:nvSpPr>
          <p:cNvPr id="827" name="Rectangle 51"/>
          <p:cNvSpPr txBox="1"/>
          <p:nvPr/>
        </p:nvSpPr>
        <p:spPr>
          <a:xfrm>
            <a:off x="8105626" y="12712700"/>
            <a:ext cx="3438579" cy="5890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2600">
                <a:latin typeface="Trebuchet MS"/>
                <a:ea typeface="Trebuchet MS"/>
                <a:cs typeface="Trebuchet MS"/>
                <a:sym typeface="Trebuchet MS"/>
              </a:defRPr>
            </a:lvl1pPr>
          </a:lstStyle>
          <a:p>
            <a:pPr/>
            <a:r>
              <a:t>Robust function</a:t>
            </a:r>
          </a:p>
        </p:txBody>
      </p:sp>
      <p:sp>
        <p:nvSpPr>
          <p:cNvPr id="828" name="Rectangle 51"/>
          <p:cNvSpPr txBox="1"/>
          <p:nvPr/>
        </p:nvSpPr>
        <p:spPr>
          <a:xfrm>
            <a:off x="10956533" y="12448482"/>
            <a:ext cx="3438579" cy="931901"/>
          </a:xfrm>
          <a:prstGeom prst="rect">
            <a:avLst/>
          </a:prstGeom>
          <a:ln w="12700">
            <a:miter lim="400000"/>
          </a:ln>
          <a:extLst>
            <a:ext uri="{C572A759-6A51-4108-AA02-DFA0A04FC94B}">
              <ma14:wrappingTextBoxFlag xmlns:ma14="http://schemas.microsoft.com/office/mac/drawingml/2011/main" val="1"/>
            </a:ext>
          </a:extLst>
        </p:spPr>
        <p:txBody>
          <a:bodyPr lIns="103999" tIns="103999" rIns="103999" bIns="103999">
            <a:spAutoFit/>
          </a:bodyPr>
          <a:lstStyle>
            <a:lvl1pPr algn="ctr" defTabSz="1016000">
              <a:lnSpc>
                <a:spcPct val="90000"/>
              </a:lnSpc>
              <a:spcBef>
                <a:spcPts val="0"/>
              </a:spcBef>
              <a:tabLst>
                <a:tab pos="2032000" algn="l"/>
                <a:tab pos="4064000" algn="l"/>
                <a:tab pos="6096000" algn="l"/>
                <a:tab pos="8128000" algn="l"/>
                <a:tab pos="10160000" algn="l"/>
                <a:tab pos="12192000" algn="l"/>
                <a:tab pos="14224000" algn="l"/>
                <a:tab pos="16256000" algn="l"/>
                <a:tab pos="18288000" algn="l"/>
                <a:tab pos="20320000" algn="l"/>
                <a:tab pos="22352000" algn="l"/>
              </a:tabLst>
              <a:defRPr sz="2600">
                <a:latin typeface="Trebuchet MS"/>
                <a:ea typeface="Trebuchet MS"/>
                <a:cs typeface="Trebuchet MS"/>
                <a:sym typeface="Trebuchet MS"/>
              </a:defRPr>
            </a:lvl1pPr>
          </a:lstStyle>
          <a:p>
            <a:pPr/>
            <a:r>
              <a:t>Non-local smoothness term</a:t>
            </a:r>
          </a:p>
        </p:txBody>
      </p:sp>
      <p:sp>
        <p:nvSpPr>
          <p:cNvPr id="829" name="Rectangle 3"/>
          <p:cNvSpPr txBox="1"/>
          <p:nvPr/>
        </p:nvSpPr>
        <p:spPr>
          <a:xfrm>
            <a:off x="17292746" y="1469044"/>
            <a:ext cx="6935986"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914400">
              <a:spcBef>
                <a:spcPts val="0"/>
              </a:spcBef>
              <a:defRPr sz="4000">
                <a:latin typeface="Helvetica"/>
                <a:ea typeface="Helvetica"/>
                <a:cs typeface="Helvetica"/>
                <a:sym typeface="Helvetica"/>
              </a:defRPr>
            </a:pPr>
            <a:r>
              <a:t>[Sun </a:t>
            </a:r>
            <a:r>
              <a:rPr i="1"/>
              <a:t>et al. </a:t>
            </a:r>
            <a:r>
              <a:t>CVPR’10, IJCV’14]</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3"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34" name="Title 2"/>
          <p:cNvSpPr txBox="1"/>
          <p:nvPr>
            <p:ph type="title"/>
          </p:nvPr>
        </p:nvSpPr>
        <p:spPr>
          <a:prstGeom prst="rect">
            <a:avLst/>
          </a:prstGeom>
        </p:spPr>
        <p:txBody>
          <a:bodyPr/>
          <a:lstStyle/>
          <a:p>
            <a:pPr/>
            <a:r>
              <a:t>Challenges for classical methods</a:t>
            </a:r>
          </a:p>
        </p:txBody>
      </p:sp>
      <p:sp>
        <p:nvSpPr>
          <p:cNvPr id="835" name="Text Placeholder 16"/>
          <p:cNvSpPr txBox="1"/>
          <p:nvPr>
            <p:ph type="body" sz="quarter" idx="1"/>
          </p:nvPr>
        </p:nvSpPr>
        <p:spPr>
          <a:xfrm>
            <a:off x="221601" y="2351359"/>
            <a:ext cx="5963061" cy="9110402"/>
          </a:xfrm>
          <a:prstGeom prst="rect">
            <a:avLst/>
          </a:prstGeom>
        </p:spPr>
        <p:txBody>
          <a:bodyPr/>
          <a:lstStyle/>
          <a:p>
            <a:pPr marL="0" indent="130302" defTabSz="868680">
              <a:buSzTx/>
              <a:buNone/>
              <a:defRPr sz="4180"/>
            </a:pPr>
            <a:r>
              <a:t>Large motion</a:t>
            </a:r>
          </a:p>
          <a:p>
            <a:pPr marL="0" indent="130302" defTabSz="868680">
              <a:buSzTx/>
              <a:buNone/>
              <a:defRPr sz="4180"/>
            </a:pPr>
            <a:r>
              <a:t>Motion blur</a:t>
            </a:r>
          </a:p>
          <a:p>
            <a:pPr marL="0" indent="130302" defTabSz="868680">
              <a:buSzTx/>
              <a:buNone/>
              <a:defRPr sz="4180"/>
            </a:pPr>
            <a:r>
              <a:t>Occlusions</a:t>
            </a:r>
          </a:p>
          <a:p>
            <a:pPr marL="0" indent="130302" defTabSz="868680">
              <a:buSzTx/>
              <a:buNone/>
              <a:defRPr sz="4180"/>
            </a:pPr>
            <a:r>
              <a:t>Lighting changes</a:t>
            </a:r>
          </a:p>
          <a:p>
            <a:pPr marL="0" indent="130302" defTabSz="868680">
              <a:buSzTx/>
              <a:buNone/>
              <a:defRPr sz="4180"/>
            </a:pPr>
            <a:r>
              <a:t>Noise…</a:t>
            </a:r>
          </a:p>
          <a:p>
            <a:pPr marL="0" indent="130302" defTabSz="868680">
              <a:buSzTx/>
              <a:buNone/>
              <a:defRPr sz="4180"/>
            </a:pPr>
          </a:p>
          <a:p>
            <a:pPr marL="0" indent="130302" defTabSz="868680">
              <a:buSzTx/>
              <a:buNone/>
              <a:defRPr sz="4180"/>
            </a:pPr>
            <a:r>
              <a:t>Small objects</a:t>
            </a:r>
          </a:p>
          <a:p>
            <a:pPr marL="0" indent="130302" defTabSz="868680">
              <a:buSzTx/>
              <a:buNone/>
              <a:defRPr sz="4180"/>
            </a:pPr>
          </a:p>
          <a:p>
            <a:pPr marL="0" indent="130302" defTabSz="868680">
              <a:buSzTx/>
              <a:buNone/>
              <a:defRPr sz="4180"/>
            </a:pPr>
            <a:r>
              <a:t>Hard to modify objective function </a:t>
            </a:r>
          </a:p>
          <a:p>
            <a:pPr marL="0" indent="130302" defTabSz="868680">
              <a:buSzTx/>
              <a:buNone/>
              <a:defRPr sz="4180"/>
            </a:pPr>
            <a:r>
              <a:t>and even harder to optimize it</a:t>
            </a:r>
          </a:p>
        </p:txBody>
      </p:sp>
      <p:pic>
        <p:nvPicPr>
          <p:cNvPr id="836" name="Picture 2" descr="Picture 2"/>
          <p:cNvPicPr>
            <a:picLocks noChangeAspect="0"/>
          </p:cNvPicPr>
          <p:nvPr/>
        </p:nvPicPr>
        <p:blipFill>
          <a:blip r:embed="rId3">
            <a:extLst/>
          </a:blip>
          <a:stretch>
            <a:fillRect/>
          </a:stretch>
        </p:blipFill>
        <p:spPr>
          <a:xfrm>
            <a:off x="28081541" y="4316122"/>
            <a:ext cx="7158606" cy="3048001"/>
          </a:xfrm>
          <a:prstGeom prst="rect">
            <a:avLst/>
          </a:prstGeom>
          <a:ln w="12700">
            <a:miter lim="400000"/>
          </a:ln>
        </p:spPr>
      </p:pic>
      <p:pic>
        <p:nvPicPr>
          <p:cNvPr id="837" name="Picture 4" descr="Picture 4"/>
          <p:cNvPicPr>
            <a:picLocks noChangeAspect="0"/>
          </p:cNvPicPr>
          <p:nvPr/>
        </p:nvPicPr>
        <p:blipFill>
          <a:blip r:embed="rId4">
            <a:extLst/>
          </a:blip>
          <a:stretch>
            <a:fillRect/>
          </a:stretch>
        </p:blipFill>
        <p:spPr>
          <a:xfrm>
            <a:off x="6190319" y="2792122"/>
            <a:ext cx="7158606" cy="3048001"/>
          </a:xfrm>
          <a:prstGeom prst="rect">
            <a:avLst/>
          </a:prstGeom>
          <a:ln w="12700">
            <a:miter lim="400000"/>
          </a:ln>
        </p:spPr>
      </p:pic>
      <p:pic>
        <p:nvPicPr>
          <p:cNvPr id="838" name="Picture 11" descr="Picture 11"/>
          <p:cNvPicPr>
            <a:picLocks noChangeAspect="0"/>
          </p:cNvPicPr>
          <p:nvPr/>
        </p:nvPicPr>
        <p:blipFill>
          <a:blip r:embed="rId5">
            <a:extLst/>
          </a:blip>
          <a:stretch>
            <a:fillRect/>
          </a:stretch>
        </p:blipFill>
        <p:spPr>
          <a:xfrm>
            <a:off x="30370257" y="8085356"/>
            <a:ext cx="8615679" cy="2153921"/>
          </a:xfrm>
          <a:prstGeom prst="rect">
            <a:avLst/>
          </a:prstGeom>
          <a:ln w="12700">
            <a:miter lim="400000"/>
          </a:ln>
        </p:spPr>
      </p:pic>
      <p:sp>
        <p:nvSpPr>
          <p:cNvPr id="839" name="Rectangle 13"/>
          <p:cNvSpPr txBox="1"/>
          <p:nvPr/>
        </p:nvSpPr>
        <p:spPr>
          <a:xfrm>
            <a:off x="29966902" y="7424935"/>
            <a:ext cx="2305696"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1016000">
              <a:spcBef>
                <a:spcPts val="0"/>
              </a:spcBef>
              <a:defRPr sz="4000">
                <a:latin typeface="Helvetica"/>
                <a:ea typeface="Helvetica"/>
                <a:cs typeface="Helvetica"/>
                <a:sym typeface="Helvetica"/>
              </a:defRPr>
            </a:lvl1pPr>
          </a:lstStyle>
          <a:p>
            <a:pPr/>
            <a:r>
              <a:t>Shadows</a:t>
            </a:r>
          </a:p>
        </p:txBody>
      </p:sp>
      <p:sp>
        <p:nvSpPr>
          <p:cNvPr id="840" name="Rectangle 17"/>
          <p:cNvSpPr/>
          <p:nvPr/>
        </p:nvSpPr>
        <p:spPr>
          <a:xfrm>
            <a:off x="35397572" y="7662168"/>
            <a:ext cx="5957028" cy="3835732"/>
          </a:xfrm>
          <a:prstGeom prst="rect">
            <a:avLst/>
          </a:prstGeom>
          <a:solidFill>
            <a:srgbClr val="FFFFFF"/>
          </a:solidFill>
          <a:ln w="12700">
            <a:miter lim="400000"/>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pic>
        <p:nvPicPr>
          <p:cNvPr id="841" name="Picture 2" descr="Picture 2"/>
          <p:cNvPicPr>
            <a:picLocks noChangeAspect="1"/>
          </p:cNvPicPr>
          <p:nvPr/>
        </p:nvPicPr>
        <p:blipFill>
          <a:blip r:embed="rId6">
            <a:extLst/>
          </a:blip>
          <a:stretch>
            <a:fillRect/>
          </a:stretch>
        </p:blipFill>
        <p:spPr>
          <a:xfrm>
            <a:off x="6190319" y="9418713"/>
            <a:ext cx="7158604" cy="3048001"/>
          </a:xfrm>
          <a:prstGeom prst="rect">
            <a:avLst/>
          </a:prstGeom>
          <a:ln w="12700">
            <a:miter lim="400000"/>
          </a:ln>
        </p:spPr>
      </p:pic>
      <p:pic>
        <p:nvPicPr>
          <p:cNvPr id="842" name="Picture 4" descr="Picture 4"/>
          <p:cNvPicPr>
            <a:picLocks noChangeAspect="1"/>
          </p:cNvPicPr>
          <p:nvPr/>
        </p:nvPicPr>
        <p:blipFill>
          <a:blip r:embed="rId7">
            <a:extLst/>
          </a:blip>
          <a:stretch>
            <a:fillRect/>
          </a:stretch>
        </p:blipFill>
        <p:spPr>
          <a:xfrm>
            <a:off x="6190319" y="6105417"/>
            <a:ext cx="7158608" cy="3048001"/>
          </a:xfrm>
          <a:prstGeom prst="rect">
            <a:avLst/>
          </a:prstGeom>
          <a:ln w="12700">
            <a:miter lim="400000"/>
          </a:ln>
        </p:spPr>
      </p:pic>
      <p:pic>
        <p:nvPicPr>
          <p:cNvPr id="843" name="Picture 14" descr="Picture 14"/>
          <p:cNvPicPr>
            <a:picLocks noChangeAspect="0"/>
          </p:cNvPicPr>
          <p:nvPr/>
        </p:nvPicPr>
        <p:blipFill>
          <a:blip r:embed="rId8">
            <a:extLst/>
          </a:blip>
          <a:stretch>
            <a:fillRect/>
          </a:stretch>
        </p:blipFill>
        <p:spPr>
          <a:xfrm>
            <a:off x="13748128" y="2792122"/>
            <a:ext cx="10103870" cy="3048001"/>
          </a:xfrm>
          <a:prstGeom prst="rect">
            <a:avLst/>
          </a:prstGeom>
          <a:ln w="12700">
            <a:miter lim="400000"/>
          </a:ln>
        </p:spPr>
      </p:pic>
      <p:pic>
        <p:nvPicPr>
          <p:cNvPr id="844" name="Picture 6" descr="Picture 6"/>
          <p:cNvPicPr>
            <a:picLocks noChangeAspect="1"/>
          </p:cNvPicPr>
          <p:nvPr/>
        </p:nvPicPr>
        <p:blipFill>
          <a:blip r:embed="rId9">
            <a:extLst/>
          </a:blip>
          <a:stretch>
            <a:fillRect/>
          </a:stretch>
        </p:blipFill>
        <p:spPr>
          <a:xfrm>
            <a:off x="13757234" y="6082637"/>
            <a:ext cx="10094763" cy="3048001"/>
          </a:xfrm>
          <a:prstGeom prst="rect">
            <a:avLst/>
          </a:prstGeom>
          <a:ln w="12700">
            <a:miter lim="400000"/>
          </a:ln>
        </p:spPr>
      </p:pic>
      <p:pic>
        <p:nvPicPr>
          <p:cNvPr id="845" name="Picture 8" descr="Picture 8"/>
          <p:cNvPicPr>
            <a:picLocks noChangeAspect="1"/>
          </p:cNvPicPr>
          <p:nvPr/>
        </p:nvPicPr>
        <p:blipFill>
          <a:blip r:embed="rId10">
            <a:extLst/>
          </a:blip>
          <a:stretch>
            <a:fillRect/>
          </a:stretch>
        </p:blipFill>
        <p:spPr>
          <a:xfrm>
            <a:off x="13757234" y="9373153"/>
            <a:ext cx="10094763" cy="3048001"/>
          </a:xfrm>
          <a:prstGeom prst="rect">
            <a:avLst/>
          </a:prstGeom>
          <a:ln w="12700">
            <a:miter lim="400000"/>
          </a:ln>
        </p:spPr>
      </p:pic>
      <p:sp>
        <p:nvSpPr>
          <p:cNvPr id="846" name="Rectangle 18"/>
          <p:cNvSpPr txBox="1"/>
          <p:nvPr/>
        </p:nvSpPr>
        <p:spPr>
          <a:xfrm>
            <a:off x="6291919" y="6105417"/>
            <a:ext cx="1894955" cy="5969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1016000">
              <a:spcBef>
                <a:spcPts val="0"/>
              </a:spcBef>
              <a:defRPr sz="2600">
                <a:latin typeface="Helvetica"/>
                <a:ea typeface="Helvetica"/>
                <a:cs typeface="Helvetica"/>
                <a:sym typeface="Helvetica"/>
              </a:defRPr>
            </a:lvl1pPr>
          </a:lstStyle>
          <a:p>
            <a:pPr/>
            <a:r>
              <a:t>Classic+NL</a:t>
            </a:r>
          </a:p>
        </p:txBody>
      </p:sp>
      <p:sp>
        <p:nvSpPr>
          <p:cNvPr id="847" name="Rectangle 19"/>
          <p:cNvSpPr txBox="1"/>
          <p:nvPr/>
        </p:nvSpPr>
        <p:spPr>
          <a:xfrm>
            <a:off x="13877326" y="6092371"/>
            <a:ext cx="1555404" cy="5969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1016000">
              <a:spcBef>
                <a:spcPts val="0"/>
              </a:spcBef>
              <a:defRPr sz="2600">
                <a:solidFill>
                  <a:srgbClr val="FFFFFF"/>
                </a:solidFill>
                <a:latin typeface="Helvetica"/>
                <a:ea typeface="Helvetica"/>
                <a:cs typeface="Helvetica"/>
                <a:sym typeface="Helvetica"/>
              </a:defRPr>
            </a:lvl1pPr>
          </a:lstStyle>
          <a:p>
            <a:pPr/>
            <a:r>
              <a:t>EpicFlow</a:t>
            </a:r>
          </a:p>
        </p:txBody>
      </p:sp>
      <p:sp>
        <p:nvSpPr>
          <p:cNvPr id="848" name="Rectangle 20"/>
          <p:cNvSpPr txBox="1"/>
          <p:nvPr/>
        </p:nvSpPr>
        <p:spPr>
          <a:xfrm>
            <a:off x="6286262" y="9416442"/>
            <a:ext cx="2069728" cy="5969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1016000">
              <a:spcBef>
                <a:spcPts val="0"/>
              </a:spcBef>
              <a:defRPr sz="2600">
                <a:latin typeface="Helvetica"/>
                <a:ea typeface="Helvetica"/>
                <a:cs typeface="Helvetica"/>
                <a:sym typeface="Helvetica"/>
              </a:defRPr>
            </a:lvl1pPr>
          </a:lstStyle>
          <a:p>
            <a:pPr/>
            <a:r>
              <a:t>Ground truth</a:t>
            </a:r>
          </a:p>
        </p:txBody>
      </p:sp>
      <p:sp>
        <p:nvSpPr>
          <p:cNvPr id="849" name="Rectangle 21"/>
          <p:cNvSpPr txBox="1"/>
          <p:nvPr/>
        </p:nvSpPr>
        <p:spPr>
          <a:xfrm>
            <a:off x="13871669" y="9403395"/>
            <a:ext cx="3500327" cy="5969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lvl1pPr defTabSz="1016000">
              <a:spcBef>
                <a:spcPts val="0"/>
              </a:spcBef>
              <a:defRPr sz="2600">
                <a:solidFill>
                  <a:srgbClr val="FFFFFF"/>
                </a:solidFill>
                <a:latin typeface="Helvetica"/>
                <a:ea typeface="Helvetica"/>
                <a:cs typeface="Helvetica"/>
                <a:sym typeface="Helvetica"/>
              </a:defRPr>
            </a:lvl1pPr>
          </a:lstStyle>
          <a:p>
            <a:pPr/>
            <a:r>
              <a:t>Error map (red, larger)</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54" name="SIFT flow and Large Displacement Optical Flow (LDOF)"/>
          <p:cNvSpPr txBox="1"/>
          <p:nvPr>
            <p:ph type="title"/>
          </p:nvPr>
        </p:nvSpPr>
        <p:spPr>
          <a:prstGeom prst="rect">
            <a:avLst/>
          </a:prstGeom>
        </p:spPr>
        <p:txBody>
          <a:bodyPr/>
          <a:lstStyle/>
          <a:p>
            <a:pPr/>
            <a:r>
              <a:t>SIFT flow and Large Displacement Optical Flow (LDOF)</a:t>
            </a:r>
          </a:p>
        </p:txBody>
      </p:sp>
      <p:grpSp>
        <p:nvGrpSpPr>
          <p:cNvPr id="857" name="Group"/>
          <p:cNvGrpSpPr/>
          <p:nvPr/>
        </p:nvGrpSpPr>
        <p:grpSpPr>
          <a:xfrm>
            <a:off x="956173" y="2631233"/>
            <a:ext cx="22911219" cy="2514656"/>
            <a:chOff x="0" y="0"/>
            <a:chExt cx="22911219" cy="2514654"/>
          </a:xfrm>
        </p:grpSpPr>
        <p:pic>
          <p:nvPicPr>
            <p:cNvPr id="855" name="pasted-movie.png" descr="pasted-movie.png"/>
            <p:cNvPicPr>
              <a:picLocks noChangeAspect="1"/>
            </p:cNvPicPr>
            <p:nvPr/>
          </p:nvPicPr>
          <p:blipFill>
            <a:blip r:embed="rId2">
              <a:extLst/>
            </a:blip>
            <a:stretch>
              <a:fillRect/>
            </a:stretch>
          </p:blipFill>
          <p:spPr>
            <a:xfrm>
              <a:off x="14066573" y="0"/>
              <a:ext cx="8844647" cy="2514655"/>
            </a:xfrm>
            <a:prstGeom prst="rect">
              <a:avLst/>
            </a:prstGeom>
            <a:ln w="12700" cap="flat">
              <a:noFill/>
              <a:miter lim="400000"/>
            </a:ln>
            <a:effectLst/>
          </p:spPr>
        </p:pic>
        <p:pic>
          <p:nvPicPr>
            <p:cNvPr id="856" name="pasted-movie.png" descr="pasted-movie.png"/>
            <p:cNvPicPr>
              <a:picLocks noChangeAspect="1"/>
            </p:cNvPicPr>
            <p:nvPr/>
          </p:nvPicPr>
          <p:blipFill>
            <a:blip r:embed="rId3">
              <a:extLst/>
            </a:blip>
            <a:stretch>
              <a:fillRect/>
            </a:stretch>
          </p:blipFill>
          <p:spPr>
            <a:xfrm>
              <a:off x="0" y="21103"/>
              <a:ext cx="13325759" cy="2472448"/>
            </a:xfrm>
            <a:prstGeom prst="rect">
              <a:avLst/>
            </a:prstGeom>
            <a:ln w="12700" cap="flat">
              <a:noFill/>
              <a:miter lim="400000"/>
            </a:ln>
            <a:effectLst/>
          </p:spPr>
        </p:pic>
      </p:grpSp>
      <p:pic>
        <p:nvPicPr>
          <p:cNvPr id="858" name="pasted-movie.png" descr="pasted-movie.png"/>
          <p:cNvPicPr>
            <a:picLocks noChangeAspect="1"/>
          </p:cNvPicPr>
          <p:nvPr/>
        </p:nvPicPr>
        <p:blipFill>
          <a:blip r:embed="rId4">
            <a:extLst/>
          </a:blip>
          <a:stretch>
            <a:fillRect/>
          </a:stretch>
        </p:blipFill>
        <p:spPr>
          <a:xfrm>
            <a:off x="1434982" y="5328381"/>
            <a:ext cx="15426127" cy="7990512"/>
          </a:xfrm>
          <a:prstGeom prst="rect">
            <a:avLst/>
          </a:prstGeom>
          <a:ln w="12700">
            <a:miter lim="400000"/>
          </a:ln>
        </p:spPr>
      </p:pic>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0" name="Flow is a dense 2D vector field between two frames…"/>
          <p:cNvSpPr txBox="1"/>
          <p:nvPr>
            <p:ph type="body" idx="1"/>
          </p:nvPr>
        </p:nvSpPr>
        <p:spPr>
          <a:prstGeom prst="rect">
            <a:avLst/>
          </a:prstGeom>
        </p:spPr>
        <p:txBody>
          <a:bodyPr/>
          <a:lstStyle/>
          <a:p>
            <a:pPr/>
            <a:r>
              <a:t>Flow is a dense 2D vector field between two frames</a:t>
            </a:r>
          </a:p>
          <a:p>
            <a:pPr/>
            <a:r>
              <a:t>Energy minimization (+regularization+iterative solver) </a:t>
            </a:r>
            <a:br/>
            <a:r>
              <a:t>vs. 1-step prediction (maybe with coarse to fine)</a:t>
            </a:r>
          </a:p>
          <a:p>
            <a:pPr/>
            <a:r>
              <a:t>Edge aware regularization</a:t>
            </a:r>
          </a:p>
          <a:p>
            <a:pPr/>
            <a:r>
              <a:t>RGB vs features</a:t>
            </a:r>
          </a:p>
        </p:txBody>
      </p:sp>
      <p:sp>
        <p:nvSpPr>
          <p:cNvPr id="861" name="Recap"/>
          <p:cNvSpPr txBox="1"/>
          <p:nvPr>
            <p:ph type="title"/>
          </p:nvPr>
        </p:nvSpPr>
        <p:spPr>
          <a:prstGeom prst="rect">
            <a:avLst/>
          </a:prstGeom>
        </p:spPr>
        <p:txBody>
          <a:bodyPr/>
          <a:lstStyle/>
          <a:p>
            <a:pPr/>
            <a:r>
              <a:t>Recap</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63" name="Slide Number Placeholder 1"/>
          <p:cNvSpPr txBox="1"/>
          <p:nvPr>
            <p:ph type="sldNum" sz="quarter" idx="2"/>
          </p:nvPr>
        </p:nvSpPr>
        <p:spPr>
          <a:xfrm>
            <a:off x="22762543" y="12815696"/>
            <a:ext cx="40225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64" name="Title 2"/>
          <p:cNvSpPr txBox="1"/>
          <p:nvPr>
            <p:ph type="title"/>
          </p:nvPr>
        </p:nvSpPr>
        <p:spPr>
          <a:prstGeom prst="rect">
            <a:avLst/>
          </a:prstGeom>
        </p:spPr>
        <p:txBody>
          <a:bodyPr/>
          <a:lstStyle/>
          <a:p>
            <a:pPr/>
            <a:r>
              <a:t>Summary</a:t>
            </a:r>
          </a:p>
        </p:txBody>
      </p:sp>
      <p:sp>
        <p:nvSpPr>
          <p:cNvPr id="865" name="Text Placeholder 5"/>
          <p:cNvSpPr txBox="1"/>
          <p:nvPr>
            <p:ph type="body" idx="1"/>
          </p:nvPr>
        </p:nvSpPr>
        <p:spPr>
          <a:xfrm>
            <a:off x="831199" y="2351359"/>
            <a:ext cx="22721602" cy="9110402"/>
          </a:xfrm>
          <a:prstGeom prst="rect">
            <a:avLst/>
          </a:prstGeom>
        </p:spPr>
        <p:txBody>
          <a:bodyPr/>
          <a:lstStyle>
            <a:lvl1pPr marL="1005839" indent="-1005839">
              <a:buSzPts val="4400"/>
              <a:buChar char="•"/>
              <a:defRPr sz="4400"/>
            </a:lvl1pPr>
            <a:lvl2pPr marL="1520189" indent="-971550">
              <a:buSzPts val="3400"/>
              <a:buChar char="•"/>
              <a:defRPr sz="3400"/>
            </a:lvl2pPr>
          </a:lstStyle>
          <a:p>
            <a:pPr/>
            <a:r>
              <a:t>Classical approach</a:t>
            </a:r>
          </a:p>
          <a:p>
            <a:pPr lvl="1"/>
            <a:r>
              <a:t>Constancy assumption -&gt; matching by comparison (cost volume)</a:t>
            </a:r>
          </a:p>
        </p:txBody>
      </p:sp>
      <p:pic>
        <p:nvPicPr>
          <p:cNvPr id="866" name="Graphic 11" descr="Graphic 11"/>
          <p:cNvPicPr>
            <a:picLocks noChangeAspect="1"/>
          </p:cNvPicPr>
          <p:nvPr/>
        </p:nvPicPr>
        <p:blipFill>
          <a:blip r:embed="rId3">
            <a:extLst/>
          </a:blip>
          <a:stretch>
            <a:fillRect/>
          </a:stretch>
        </p:blipFill>
        <p:spPr>
          <a:xfrm>
            <a:off x="3941588" y="5917726"/>
            <a:ext cx="9934136" cy="3529713"/>
          </a:xfrm>
          <a:prstGeom prst="rect">
            <a:avLst/>
          </a:prstGeom>
          <a:ln w="12700">
            <a:miter lim="400000"/>
          </a:ln>
        </p:spPr>
      </p:pic>
      <p:pic>
        <p:nvPicPr>
          <p:cNvPr id="867" name="Picture 13" descr="Picture 13"/>
          <p:cNvPicPr>
            <a:picLocks noChangeAspect="1"/>
          </p:cNvPicPr>
          <p:nvPr/>
        </p:nvPicPr>
        <p:blipFill>
          <a:blip r:embed="rId4">
            <a:extLst/>
          </a:blip>
          <a:stretch>
            <a:fillRect/>
          </a:stretch>
        </p:blipFill>
        <p:spPr>
          <a:xfrm>
            <a:off x="14188964" y="5917726"/>
            <a:ext cx="4554951" cy="3431397"/>
          </a:xfrm>
          <a:prstGeom prst="rect">
            <a:avLst/>
          </a:prstGeom>
          <a:ln w="12700">
            <a:miter lim="400000"/>
          </a:ln>
        </p:spPr>
      </p:pic>
      <p:sp>
        <p:nvSpPr>
          <p:cNvPr id="868" name="TextBox 3"/>
          <p:cNvSpPr txBox="1"/>
          <p:nvPr/>
        </p:nvSpPr>
        <p:spPr>
          <a:xfrm>
            <a:off x="3864159" y="9574998"/>
            <a:ext cx="4431542" cy="6604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nchor="ctr">
            <a:spAutoFit/>
          </a:bodyPr>
          <a:lstStyle>
            <a:lvl1pPr algn="ctr" defTabSz="1016000">
              <a:lnSpc>
                <a:spcPct val="90000"/>
              </a:lnSpc>
              <a:spcBef>
                <a:spcPts val="0"/>
              </a:spcBef>
              <a:defRPr sz="3000">
                <a:latin typeface="Helvetica"/>
                <a:ea typeface="Helvetica"/>
                <a:cs typeface="Helvetica"/>
                <a:sym typeface="Helvetica"/>
              </a:defRPr>
            </a:lvl1pPr>
          </a:lstStyle>
          <a:p>
            <a:pPr/>
            <a:r>
              <a:t>Image 1 </a:t>
            </a:r>
          </a:p>
        </p:txBody>
      </p:sp>
      <p:sp>
        <p:nvSpPr>
          <p:cNvPr id="869" name="TextBox 4"/>
          <p:cNvSpPr txBox="1"/>
          <p:nvPr/>
        </p:nvSpPr>
        <p:spPr>
          <a:xfrm>
            <a:off x="9124537" y="9585187"/>
            <a:ext cx="4431541" cy="6604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nchor="ctr">
            <a:spAutoFit/>
          </a:bodyPr>
          <a:lstStyle>
            <a:lvl1pPr algn="ctr" defTabSz="1016000">
              <a:lnSpc>
                <a:spcPct val="90000"/>
              </a:lnSpc>
              <a:spcBef>
                <a:spcPts val="0"/>
              </a:spcBef>
              <a:defRPr sz="3000">
                <a:latin typeface="Helvetica"/>
                <a:ea typeface="Helvetica"/>
                <a:cs typeface="Helvetica"/>
                <a:sym typeface="Helvetica"/>
              </a:defRPr>
            </a:lvl1pPr>
          </a:lstStyle>
          <a:p>
            <a:pPr/>
            <a:r>
              <a:t>Image 2 </a:t>
            </a:r>
          </a:p>
        </p:txBody>
      </p:sp>
      <p:sp>
        <p:nvSpPr>
          <p:cNvPr id="870" name="TextBox 7"/>
          <p:cNvSpPr txBox="1"/>
          <p:nvPr/>
        </p:nvSpPr>
        <p:spPr>
          <a:xfrm>
            <a:off x="14170449" y="9500539"/>
            <a:ext cx="4431542" cy="6604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nchor="ctr">
            <a:spAutoFit/>
          </a:bodyPr>
          <a:lstStyle>
            <a:lvl1pPr algn="ctr" defTabSz="1016000">
              <a:lnSpc>
                <a:spcPct val="90000"/>
              </a:lnSpc>
              <a:spcBef>
                <a:spcPts val="0"/>
              </a:spcBef>
              <a:defRPr sz="3000">
                <a:latin typeface="Helvetica"/>
                <a:ea typeface="Helvetica"/>
                <a:cs typeface="Helvetica"/>
                <a:sym typeface="Helvetica"/>
              </a:defRPr>
            </a:lvl1pPr>
          </a:lstStyle>
          <a:p>
            <a:pPr/>
            <a:r>
              <a:t>Cost volume</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74" name="Slide Number Placeholder 1"/>
          <p:cNvSpPr txBox="1"/>
          <p:nvPr>
            <p:ph type="sldNum" sz="quarter" idx="2"/>
          </p:nvPr>
        </p:nvSpPr>
        <p:spPr>
          <a:xfrm>
            <a:off x="22762543" y="12815696"/>
            <a:ext cx="40225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75" name="Title 2"/>
          <p:cNvSpPr txBox="1"/>
          <p:nvPr>
            <p:ph type="title"/>
          </p:nvPr>
        </p:nvSpPr>
        <p:spPr>
          <a:prstGeom prst="rect">
            <a:avLst/>
          </a:prstGeom>
        </p:spPr>
        <p:txBody>
          <a:bodyPr/>
          <a:lstStyle/>
          <a:p>
            <a:pPr/>
            <a:r>
              <a:t>Summary</a:t>
            </a:r>
          </a:p>
        </p:txBody>
      </p:sp>
      <p:sp>
        <p:nvSpPr>
          <p:cNvPr id="876" name="Text Placeholder 5"/>
          <p:cNvSpPr txBox="1"/>
          <p:nvPr>
            <p:ph type="body" idx="1"/>
          </p:nvPr>
        </p:nvSpPr>
        <p:spPr>
          <a:xfrm>
            <a:off x="831199" y="2351359"/>
            <a:ext cx="22721602" cy="9110402"/>
          </a:xfrm>
          <a:prstGeom prst="rect">
            <a:avLst/>
          </a:prstGeom>
        </p:spPr>
        <p:txBody>
          <a:bodyPr/>
          <a:lstStyle/>
          <a:p>
            <a:pPr marL="1005839" indent="-1005839">
              <a:buSzPts val="4400"/>
              <a:buChar char="•"/>
              <a:defRPr sz="4400"/>
            </a:pPr>
            <a:r>
              <a:t>Classical approach</a:t>
            </a:r>
          </a:p>
          <a:p>
            <a:pPr lvl="1" marL="1520189" indent="-971550">
              <a:buSzPts val="3400"/>
              <a:buChar char="•"/>
              <a:defRPr sz="3400"/>
            </a:pPr>
            <a:r>
              <a:t>Constancy assumption -&gt; matching by comparison (cost volume)</a:t>
            </a:r>
            <a:endParaRPr sz="4200">
              <a:latin typeface="Times New Roman"/>
              <a:ea typeface="Times New Roman"/>
              <a:cs typeface="Times New Roman"/>
              <a:sym typeface="Times New Roman"/>
            </a:endParaRPr>
          </a:p>
          <a:p>
            <a:pPr lvl="1" marL="1520189" indent="-971550">
              <a:buSzPts val="3400"/>
              <a:buChar char="•"/>
              <a:defRPr sz="3400"/>
            </a:pPr>
            <a:r>
              <a:t>Coarse-to-fine, warping-based iterative estimation </a:t>
            </a:r>
          </a:p>
        </p:txBody>
      </p:sp>
      <p:pic>
        <p:nvPicPr>
          <p:cNvPr id="877" name="Picture 12" descr="Picture 12"/>
          <p:cNvPicPr>
            <a:picLocks noChangeAspect="1"/>
          </p:cNvPicPr>
          <p:nvPr/>
        </p:nvPicPr>
        <p:blipFill>
          <a:blip r:embed="rId3">
            <a:extLst/>
          </a:blip>
          <a:stretch>
            <a:fillRect/>
          </a:stretch>
        </p:blipFill>
        <p:spPr>
          <a:xfrm>
            <a:off x="831199" y="5843361"/>
            <a:ext cx="7483757" cy="4307724"/>
          </a:xfrm>
          <a:prstGeom prst="rect">
            <a:avLst/>
          </a:prstGeom>
          <a:ln w="12700">
            <a:miter lim="400000"/>
          </a:ln>
        </p:spPr>
      </p:pic>
      <p:pic>
        <p:nvPicPr>
          <p:cNvPr id="878" name="Picture 14" descr="Picture 14"/>
          <p:cNvPicPr>
            <a:picLocks noChangeAspect="0"/>
          </p:cNvPicPr>
          <p:nvPr/>
        </p:nvPicPr>
        <p:blipFill>
          <a:blip r:embed="rId4">
            <a:extLst/>
          </a:blip>
          <a:stretch>
            <a:fillRect/>
          </a:stretch>
        </p:blipFill>
        <p:spPr>
          <a:xfrm>
            <a:off x="9099619" y="5778001"/>
            <a:ext cx="6096002" cy="4572002"/>
          </a:xfrm>
          <a:prstGeom prst="rect">
            <a:avLst/>
          </a:prstGeom>
          <a:ln w="12700">
            <a:miter lim="400000"/>
          </a:ln>
        </p:spPr>
      </p:pic>
      <p:pic>
        <p:nvPicPr>
          <p:cNvPr id="879" name="Picture 15" descr="Picture 15"/>
          <p:cNvPicPr>
            <a:picLocks noChangeAspect="0"/>
          </p:cNvPicPr>
          <p:nvPr/>
        </p:nvPicPr>
        <p:blipFill>
          <a:blip r:embed="rId5">
            <a:extLst/>
          </a:blip>
          <a:stretch>
            <a:fillRect/>
          </a:stretch>
        </p:blipFill>
        <p:spPr>
          <a:xfrm>
            <a:off x="16254721" y="5778001"/>
            <a:ext cx="6096001" cy="4572002"/>
          </a:xfrm>
          <a:prstGeom prst="rect">
            <a:avLst/>
          </a:prstGeom>
          <a:ln w="12700">
            <a:miter lim="400000"/>
          </a:ln>
        </p:spPr>
      </p:pic>
      <p:sp>
        <p:nvSpPr>
          <p:cNvPr id="880" name="TextBox 16"/>
          <p:cNvSpPr txBox="1"/>
          <p:nvPr/>
        </p:nvSpPr>
        <p:spPr>
          <a:xfrm>
            <a:off x="9201220" y="10713644"/>
            <a:ext cx="5892801" cy="6604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nchor="ctr">
            <a:spAutoFit/>
          </a:bodyPr>
          <a:lstStyle/>
          <a:p>
            <a:pPr algn="ctr" defTabSz="1016000">
              <a:lnSpc>
                <a:spcPct val="90000"/>
              </a:lnSpc>
              <a:spcBef>
                <a:spcPts val="0"/>
              </a:spcBef>
              <a:defRPr sz="3000">
                <a:latin typeface="Helvetica"/>
                <a:ea typeface="Helvetica"/>
                <a:cs typeface="Helvetica"/>
                <a:sym typeface="Helvetica"/>
              </a:defRPr>
            </a:pPr>
            <a:r>
              <a:t>Input images </a:t>
            </a:r>
            <a:r>
              <a:rPr i="1"/>
              <a:t>t</a:t>
            </a:r>
            <a:r>
              <a:t> and </a:t>
            </a:r>
            <a:r>
              <a:rPr i="1"/>
              <a:t>t</a:t>
            </a:r>
            <a:r>
              <a:t>+1</a:t>
            </a:r>
          </a:p>
        </p:txBody>
      </p:sp>
      <p:sp>
        <p:nvSpPr>
          <p:cNvPr id="881" name="TextBox 17"/>
          <p:cNvSpPr txBox="1"/>
          <p:nvPr/>
        </p:nvSpPr>
        <p:spPr>
          <a:xfrm>
            <a:off x="16356319" y="10713644"/>
            <a:ext cx="5892801" cy="6604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nchor="ctr">
            <a:spAutoFit/>
          </a:bodyPr>
          <a:lstStyle/>
          <a:p>
            <a:pPr algn="ctr" defTabSz="1016000">
              <a:lnSpc>
                <a:spcPct val="90000"/>
              </a:lnSpc>
              <a:spcBef>
                <a:spcPts val="0"/>
              </a:spcBef>
              <a:defRPr sz="3000">
                <a:latin typeface="Helvetica"/>
                <a:ea typeface="Helvetica"/>
                <a:cs typeface="Helvetica"/>
                <a:sym typeface="Helvetica"/>
              </a:defRPr>
            </a:pPr>
            <a:r>
              <a:t>Image </a:t>
            </a:r>
            <a:r>
              <a:rPr i="1"/>
              <a:t>t</a:t>
            </a:r>
            <a:r>
              <a:t> and warped image</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85" name="Slide Number"/>
          <p:cNvSpPr txBox="1"/>
          <p:nvPr>
            <p:ph type="sldNum" sz="quarter" idx="2"/>
          </p:nvPr>
        </p:nvSpPr>
        <p:spPr>
          <a:xfrm>
            <a:off x="22762543" y="12815696"/>
            <a:ext cx="40225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86" name="Why optical flow took longer to get the CNN treatment"/>
          <p:cNvSpPr txBox="1"/>
          <p:nvPr>
            <p:ph type="title"/>
          </p:nvPr>
        </p:nvSpPr>
        <p:spPr>
          <a:prstGeom prst="rect">
            <a:avLst/>
          </a:prstGeom>
        </p:spPr>
        <p:txBody>
          <a:bodyPr/>
          <a:lstStyle/>
          <a:p>
            <a:pPr/>
            <a:r>
              <a:t>Why optical flow took longer to get the CNN treatment</a:t>
            </a:r>
          </a:p>
        </p:txBody>
      </p:sp>
      <p:sp>
        <p:nvSpPr>
          <p:cNvPr id="887" name="Non-local"/>
          <p:cNvSpPr txBox="1"/>
          <p:nvPr>
            <p:ph type="body" idx="1"/>
          </p:nvPr>
        </p:nvSpPr>
        <p:spPr>
          <a:prstGeom prst="rect">
            <a:avLst/>
          </a:prstGeom>
        </p:spPr>
        <p:txBody>
          <a:bodyPr/>
          <a:lstStyle/>
          <a:p>
            <a:pPr/>
            <a:r>
              <a:t>Non-local</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9"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90" name="Title 2"/>
          <p:cNvSpPr txBox="1"/>
          <p:nvPr>
            <p:ph type="title"/>
          </p:nvPr>
        </p:nvSpPr>
        <p:spPr>
          <a:prstGeom prst="rect">
            <a:avLst/>
          </a:prstGeom>
        </p:spPr>
        <p:txBody>
          <a:bodyPr/>
          <a:lstStyle>
            <a:lvl1pPr algn="ctr"/>
          </a:lstStyle>
          <a:p>
            <a:pPr/>
            <a:r>
              <a:t>Supervised optical flow</a:t>
            </a:r>
          </a:p>
        </p:txBody>
      </p:sp>
      <p:sp>
        <p:nvSpPr>
          <p:cNvPr id="891" name="Rectangle 4"/>
          <p:cNvSpPr txBox="1"/>
          <p:nvPr/>
        </p:nvSpPr>
        <p:spPr>
          <a:xfrm>
            <a:off x="16688807" y="1906408"/>
            <a:ext cx="6483302" cy="81280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1016000">
              <a:lnSpc>
                <a:spcPct val="90000"/>
              </a:lnSpc>
              <a:spcBef>
                <a:spcPts val="0"/>
              </a:spcBef>
              <a:defRPr sz="4000">
                <a:latin typeface="Helvetica"/>
                <a:ea typeface="Helvetica"/>
                <a:cs typeface="Helvetica"/>
                <a:sym typeface="Helvetica"/>
              </a:defRPr>
            </a:pPr>
            <a:r>
              <a:t>[Dosovitskiy </a:t>
            </a:r>
            <a:r>
              <a:rPr i="1"/>
              <a:t>et al.</a:t>
            </a:r>
            <a:r>
              <a:t> ICCV’15] </a:t>
            </a:r>
          </a:p>
        </p:txBody>
      </p:sp>
      <p:pic>
        <p:nvPicPr>
          <p:cNvPr id="892" name="pasted-movie.png" descr="pasted-movie.png"/>
          <p:cNvPicPr>
            <a:picLocks noChangeAspect="1"/>
          </p:cNvPicPr>
          <p:nvPr/>
        </p:nvPicPr>
        <p:blipFill>
          <a:blip r:embed="rId2">
            <a:extLst/>
          </a:blip>
          <a:stretch>
            <a:fillRect/>
          </a:stretch>
        </p:blipFill>
        <p:spPr>
          <a:xfrm>
            <a:off x="4495059" y="3095267"/>
            <a:ext cx="15393882" cy="10655196"/>
          </a:xfrm>
          <a:prstGeom prst="rect">
            <a:avLst/>
          </a:prstGeom>
          <a:ln w="12700">
            <a:miter lim="400000"/>
          </a:ln>
        </p:spPr>
      </p:pic>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95" name="Double-click to edit"/>
          <p:cNvSpPr txBox="1"/>
          <p:nvPr>
            <p:ph type="title"/>
          </p:nvPr>
        </p:nvSpPr>
        <p:spPr>
          <a:prstGeom prst="rect">
            <a:avLst/>
          </a:prstGeom>
        </p:spPr>
        <p:txBody>
          <a:bodyPr/>
          <a:lstStyle/>
          <a:p>
            <a:pPr/>
          </a:p>
        </p:txBody>
      </p:sp>
      <p:pic>
        <p:nvPicPr>
          <p:cNvPr id="896" name="pasted-movie.png" descr="pasted-movie.png"/>
          <p:cNvPicPr>
            <a:picLocks noChangeAspect="1"/>
          </p:cNvPicPr>
          <p:nvPr/>
        </p:nvPicPr>
        <p:blipFill>
          <a:blip r:embed="rId2">
            <a:extLst/>
          </a:blip>
          <a:stretch>
            <a:fillRect/>
          </a:stretch>
        </p:blipFill>
        <p:spPr>
          <a:xfrm>
            <a:off x="33983" y="217304"/>
            <a:ext cx="22489712" cy="5208144"/>
          </a:xfrm>
          <a:prstGeom prst="rect">
            <a:avLst/>
          </a:prstGeom>
          <a:ln w="12700">
            <a:miter lim="400000"/>
          </a:ln>
        </p:spPr>
      </p:pic>
      <p:pic>
        <p:nvPicPr>
          <p:cNvPr id="897" name="pasted-movie.png" descr="pasted-movie.png"/>
          <p:cNvPicPr>
            <a:picLocks noChangeAspect="1"/>
          </p:cNvPicPr>
          <p:nvPr/>
        </p:nvPicPr>
        <p:blipFill>
          <a:blip r:embed="rId3">
            <a:extLst/>
          </a:blip>
          <a:srcRect l="0" t="0" r="0" b="21606"/>
          <a:stretch>
            <a:fillRect/>
          </a:stretch>
        </p:blipFill>
        <p:spPr>
          <a:xfrm>
            <a:off x="2420626" y="6234253"/>
            <a:ext cx="14955803" cy="6236347"/>
          </a:xfrm>
          <a:prstGeom prst="rect">
            <a:avLst/>
          </a:prstGeom>
          <a:ln w="12700">
            <a:miter lim="400000"/>
          </a:ln>
        </p:spPr>
      </p:pic>
      <p:sp>
        <p:nvSpPr>
          <p:cNvPr id="898" name="Single feedforward applied to stacked pair of frames"/>
          <p:cNvSpPr txBox="1"/>
          <p:nvPr/>
        </p:nvSpPr>
        <p:spPr>
          <a:xfrm>
            <a:off x="5863066" y="738784"/>
            <a:ext cx="14384427"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Single feedforward applied to stacked pair of frames</a:t>
            </a:r>
          </a:p>
        </p:txBody>
      </p:sp>
      <p:sp>
        <p:nvSpPr>
          <p:cNvPr id="899" name="Refinement of features and flow field"/>
          <p:cNvSpPr txBox="1"/>
          <p:nvPr/>
        </p:nvSpPr>
        <p:spPr>
          <a:xfrm>
            <a:off x="6567629" y="12673610"/>
            <a:ext cx="10083090"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Refinement of features and flow field</a:t>
            </a:r>
          </a:p>
        </p:txBody>
      </p:sp>
      <p:sp>
        <p:nvSpPr>
          <p:cNvPr id="900" name="Line"/>
          <p:cNvSpPr/>
          <p:nvPr/>
        </p:nvSpPr>
        <p:spPr>
          <a:xfrm flipH="1">
            <a:off x="5534751" y="3866798"/>
            <a:ext cx="12807495" cy="4052514"/>
          </a:xfrm>
          <a:prstGeom prst="line">
            <a:avLst/>
          </a:prstGeom>
          <a:ln w="25400">
            <a:solidFill>
              <a:srgbClr val="000000"/>
            </a:solidFill>
            <a:miter lim="400000"/>
            <a:tailEnd type="triangle"/>
          </a:ln>
        </p:spPr>
        <p:txBody>
          <a:bodyPr lIns="50800" tIns="50800" rIns="50800" bIns="50800" anchor="ctr"/>
          <a:lstStyle/>
          <a:p>
            <a:pPr/>
          </a:p>
        </p:txBody>
      </p:sp>
      <p:sp>
        <p:nvSpPr>
          <p:cNvPr id="901" name="Line"/>
          <p:cNvSpPr/>
          <p:nvPr/>
        </p:nvSpPr>
        <p:spPr>
          <a:xfrm flipH="1">
            <a:off x="17593807" y="4310979"/>
            <a:ext cx="1682752" cy="4146507"/>
          </a:xfrm>
          <a:prstGeom prst="line">
            <a:avLst/>
          </a:prstGeom>
          <a:ln w="254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907" name="Google Shape;231;p14"/>
          <p:cNvGrpSpPr/>
          <p:nvPr/>
        </p:nvGrpSpPr>
        <p:grpSpPr>
          <a:xfrm>
            <a:off x="18470" y="-1"/>
            <a:ext cx="24384003" cy="13727931"/>
            <a:chOff x="0" y="0"/>
            <a:chExt cx="24384001" cy="13727929"/>
          </a:xfrm>
        </p:grpSpPr>
        <p:pic>
          <p:nvPicPr>
            <p:cNvPr id="903" name="Google Shape;232;p14" descr="Google Shape;232;p14"/>
            <p:cNvPicPr>
              <a:picLocks noChangeAspect="0"/>
            </p:cNvPicPr>
            <p:nvPr/>
          </p:nvPicPr>
          <p:blipFill>
            <a:blip r:embed="rId2">
              <a:extLst/>
            </a:blip>
            <a:stretch>
              <a:fillRect/>
            </a:stretch>
          </p:blipFill>
          <p:spPr>
            <a:xfrm>
              <a:off x="0" y="0"/>
              <a:ext cx="24384002" cy="3414736"/>
            </a:xfrm>
            <a:prstGeom prst="rect">
              <a:avLst/>
            </a:prstGeom>
            <a:ln w="12700" cap="flat">
              <a:noFill/>
              <a:miter lim="400000"/>
            </a:ln>
            <a:effectLst/>
          </p:spPr>
        </p:pic>
        <p:pic>
          <p:nvPicPr>
            <p:cNvPr id="904" name="Google Shape;233;p14" descr="Google Shape;233;p14"/>
            <p:cNvPicPr>
              <a:picLocks noChangeAspect="1"/>
            </p:cNvPicPr>
            <p:nvPr/>
          </p:nvPicPr>
          <p:blipFill>
            <a:blip r:embed="rId3">
              <a:extLst/>
            </a:blip>
            <a:stretch>
              <a:fillRect/>
            </a:stretch>
          </p:blipFill>
          <p:spPr>
            <a:xfrm>
              <a:off x="0" y="3414735"/>
              <a:ext cx="24384002" cy="3414737"/>
            </a:xfrm>
            <a:prstGeom prst="rect">
              <a:avLst/>
            </a:prstGeom>
            <a:ln w="12700" cap="flat">
              <a:noFill/>
              <a:miter lim="400000"/>
            </a:ln>
            <a:effectLst/>
          </p:spPr>
        </p:pic>
        <p:pic>
          <p:nvPicPr>
            <p:cNvPr id="905" name="Google Shape;234;p14" descr="Google Shape;234;p14"/>
            <p:cNvPicPr>
              <a:picLocks noChangeAspect="0"/>
            </p:cNvPicPr>
            <p:nvPr/>
          </p:nvPicPr>
          <p:blipFill>
            <a:blip r:embed="rId4">
              <a:extLst/>
            </a:blip>
            <a:stretch>
              <a:fillRect/>
            </a:stretch>
          </p:blipFill>
          <p:spPr>
            <a:xfrm>
              <a:off x="0" y="6863964"/>
              <a:ext cx="24384002" cy="3414737"/>
            </a:xfrm>
            <a:prstGeom prst="rect">
              <a:avLst/>
            </a:prstGeom>
            <a:ln w="12700" cap="flat">
              <a:noFill/>
              <a:miter lim="400000"/>
            </a:ln>
            <a:effectLst/>
          </p:spPr>
        </p:pic>
        <p:pic>
          <p:nvPicPr>
            <p:cNvPr id="906" name="Google Shape;235;p14" descr="Google Shape;235;p14"/>
            <p:cNvPicPr>
              <a:picLocks noChangeAspect="1"/>
            </p:cNvPicPr>
            <p:nvPr/>
          </p:nvPicPr>
          <p:blipFill>
            <a:blip r:embed="rId5">
              <a:extLst/>
            </a:blip>
            <a:srcRect l="0" t="0" r="0" b="0"/>
            <a:stretch>
              <a:fillRect/>
            </a:stretch>
          </p:blipFill>
          <p:spPr>
            <a:xfrm>
              <a:off x="0" y="10313193"/>
              <a:ext cx="24384002" cy="3414737"/>
            </a:xfrm>
            <a:prstGeom prst="rect">
              <a:avLst/>
            </a:prstGeom>
            <a:ln w="12700" cap="flat">
              <a:noFill/>
              <a:miter lim="400000"/>
            </a:ln>
            <a:effectLst/>
          </p:spPr>
        </p:pic>
      </p:grpSp>
      <p:sp>
        <p:nvSpPr>
          <p:cNvPr id="908" name="Google Shape;236;p14"/>
          <p:cNvSpPr txBox="1"/>
          <p:nvPr>
            <p:ph type="title"/>
          </p:nvPr>
        </p:nvSpPr>
        <p:spPr>
          <a:xfrm>
            <a:off x="9783497" y="-1"/>
            <a:ext cx="4853601" cy="2054579"/>
          </a:xfrm>
          <a:prstGeom prst="rect">
            <a:avLst/>
          </a:prstGeom>
          <a:solidFill>
            <a:srgbClr val="FFFFFF">
              <a:alpha val="89411"/>
            </a:srgbClr>
          </a:solidFill>
        </p:spPr>
        <p:txBody>
          <a:bodyPr lIns="243799" tIns="243799" rIns="243799" bIns="243799"/>
          <a:lstStyle/>
          <a:p>
            <a:pPr algn="ctr">
              <a:defRPr sz="4600">
                <a:latin typeface="Helvetica"/>
                <a:ea typeface="Helvetica"/>
                <a:cs typeface="Helvetica"/>
                <a:sym typeface="Helvetica"/>
              </a:defRPr>
            </a:pPr>
            <a:r>
              <a:t>Training Data:</a:t>
            </a:r>
            <a:br/>
            <a:r>
              <a:t>FlyingChairs</a:t>
            </a:r>
          </a:p>
        </p:txBody>
      </p:sp>
      <p:sp>
        <p:nvSpPr>
          <p:cNvPr id="909" name="Seriously!"/>
          <p:cNvSpPr txBox="1"/>
          <p:nvPr/>
        </p:nvSpPr>
        <p:spPr>
          <a:xfrm>
            <a:off x="10890318" y="10389410"/>
            <a:ext cx="2766671" cy="80843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Seriously!</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1"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12" name="Title 2"/>
          <p:cNvSpPr txBox="1"/>
          <p:nvPr>
            <p:ph type="title"/>
          </p:nvPr>
        </p:nvSpPr>
        <p:spPr>
          <a:prstGeom prst="rect">
            <a:avLst/>
          </a:prstGeom>
        </p:spPr>
        <p:txBody>
          <a:bodyPr/>
          <a:lstStyle>
            <a:lvl1pPr algn="ctr"/>
          </a:lstStyle>
          <a:p>
            <a:pPr/>
            <a:r>
              <a:t>Two widely-used benchmarks for optical flow</a:t>
            </a:r>
          </a:p>
        </p:txBody>
      </p:sp>
      <p:pic>
        <p:nvPicPr>
          <p:cNvPr id="913" name="Google Shape;256;p16" descr="Google Shape;256;p16"/>
          <p:cNvPicPr>
            <a:picLocks noChangeAspect="1"/>
          </p:cNvPicPr>
          <p:nvPr/>
        </p:nvPicPr>
        <p:blipFill>
          <a:blip r:embed="rId3">
            <a:extLst/>
          </a:blip>
          <a:srcRect l="0" t="0" r="50320" b="0"/>
          <a:stretch>
            <a:fillRect/>
          </a:stretch>
        </p:blipFill>
        <p:spPr>
          <a:xfrm>
            <a:off x="9628399" y="3884010"/>
            <a:ext cx="12114001" cy="8143784"/>
          </a:xfrm>
          <a:prstGeom prst="rect">
            <a:avLst/>
          </a:prstGeom>
          <a:ln w="12700">
            <a:miter lim="400000"/>
          </a:ln>
        </p:spPr>
      </p:pic>
      <p:pic>
        <p:nvPicPr>
          <p:cNvPr id="914" name="Google Shape;257;p16" descr="Google Shape;257;p16"/>
          <p:cNvPicPr>
            <a:picLocks noChangeAspect="0"/>
          </p:cNvPicPr>
          <p:nvPr/>
        </p:nvPicPr>
        <p:blipFill>
          <a:blip r:embed="rId4">
            <a:extLst/>
          </a:blip>
          <a:stretch>
            <a:fillRect/>
          </a:stretch>
        </p:blipFill>
        <p:spPr>
          <a:xfrm>
            <a:off x="9935719" y="7160297"/>
            <a:ext cx="5527746" cy="1658113"/>
          </a:xfrm>
          <a:prstGeom prst="rect">
            <a:avLst/>
          </a:prstGeom>
          <a:ln w="12700">
            <a:miter lim="400000"/>
          </a:ln>
        </p:spPr>
      </p:pic>
      <p:pic>
        <p:nvPicPr>
          <p:cNvPr id="915" name="Google Shape;258;p16" descr="Google Shape;258;p16"/>
          <p:cNvPicPr>
            <a:picLocks noChangeAspect="0"/>
          </p:cNvPicPr>
          <p:nvPr/>
        </p:nvPicPr>
        <p:blipFill>
          <a:blip r:embed="rId5">
            <a:extLst/>
          </a:blip>
          <a:stretch>
            <a:fillRect/>
          </a:stretch>
        </p:blipFill>
        <p:spPr>
          <a:xfrm>
            <a:off x="9957115" y="9511753"/>
            <a:ext cx="5506350" cy="1658112"/>
          </a:xfrm>
          <a:prstGeom prst="rect">
            <a:avLst/>
          </a:prstGeom>
          <a:ln w="12700">
            <a:miter lim="400000"/>
          </a:ln>
        </p:spPr>
      </p:pic>
      <p:pic>
        <p:nvPicPr>
          <p:cNvPr id="916" name="Google Shape;263;p16" descr="Google Shape;263;p16"/>
          <p:cNvPicPr>
            <a:picLocks noChangeAspect="0"/>
          </p:cNvPicPr>
          <p:nvPr/>
        </p:nvPicPr>
        <p:blipFill>
          <a:blip r:embed="rId6">
            <a:extLst/>
          </a:blip>
          <a:stretch>
            <a:fillRect/>
          </a:stretch>
        </p:blipFill>
        <p:spPr>
          <a:xfrm>
            <a:off x="9957104" y="4141871"/>
            <a:ext cx="5457859" cy="2325068"/>
          </a:xfrm>
          <a:prstGeom prst="rect">
            <a:avLst/>
          </a:prstGeom>
          <a:ln w="12700">
            <a:miter lim="400000"/>
          </a:ln>
        </p:spPr>
      </p:pic>
      <p:grpSp>
        <p:nvGrpSpPr>
          <p:cNvPr id="919" name="Google Shape;118;p6"/>
          <p:cNvGrpSpPr/>
          <p:nvPr/>
        </p:nvGrpSpPr>
        <p:grpSpPr>
          <a:xfrm>
            <a:off x="889301" y="5142136"/>
            <a:ext cx="6386402" cy="853335"/>
            <a:chOff x="0" y="5644"/>
            <a:chExt cx="6386400" cy="853333"/>
          </a:xfrm>
        </p:grpSpPr>
        <p:sp>
          <p:nvSpPr>
            <p:cNvPr id="917" name="Rectangle"/>
            <p:cNvSpPr/>
            <p:nvPr/>
          </p:nvSpPr>
          <p:spPr>
            <a:xfrm>
              <a:off x="0" y="167912"/>
              <a:ext cx="6386401" cy="528799"/>
            </a:xfrm>
            <a:prstGeom prst="rect">
              <a:avLst/>
            </a:prstGeom>
            <a:solidFill>
              <a:srgbClr val="FFFFFF"/>
            </a:solidFill>
            <a:ln w="12700" cap="flat">
              <a:noFill/>
              <a:miter lim="400000"/>
            </a:ln>
            <a:effectLst/>
          </p:spPr>
          <p:txBody>
            <a:bodyPr wrap="square" lIns="101600" tIns="101600" rIns="101600" bIns="101600" numCol="1" anchor="ctr">
              <a:noAutofit/>
            </a:bodyPr>
            <a:lstStyle/>
            <a:p>
              <a:pPr algn="ctr" defTabSz="1016000">
                <a:spcBef>
                  <a:spcPts val="0"/>
                </a:spcBef>
                <a:defRPr sz="4000">
                  <a:latin typeface="Helvetica"/>
                  <a:ea typeface="Helvetica"/>
                  <a:cs typeface="Helvetica"/>
                  <a:sym typeface="Helvetica"/>
                </a:defRPr>
              </a:pPr>
            </a:p>
          </p:txBody>
        </p:sp>
        <p:sp>
          <p:nvSpPr>
            <p:cNvPr id="918" name="Sintel (Blender movie)"/>
            <p:cNvSpPr txBox="1"/>
            <p:nvPr/>
          </p:nvSpPr>
          <p:spPr>
            <a:xfrm>
              <a:off x="121933" y="5644"/>
              <a:ext cx="6142534" cy="8533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1866" tIns="121866" rIns="121866" bIns="121866" numCol="1" anchor="ctr">
              <a:spAutoFit/>
            </a:bodyPr>
            <a:lstStyle>
              <a:lvl1pPr algn="ctr" defTabSz="1016000">
                <a:spcBef>
                  <a:spcPts val="0"/>
                </a:spcBef>
                <a:defRPr sz="4000">
                  <a:latin typeface="Helvetica"/>
                  <a:ea typeface="Helvetica"/>
                  <a:cs typeface="Helvetica"/>
                  <a:sym typeface="Helvetica"/>
                </a:defRPr>
              </a:lvl1pPr>
            </a:lstStyle>
            <a:p>
              <a:pPr/>
              <a:r>
                <a:t>Sintel (Blender movie)</a:t>
              </a:r>
            </a:p>
          </p:txBody>
        </p:sp>
      </p:grpSp>
      <p:grpSp>
        <p:nvGrpSpPr>
          <p:cNvPr id="922" name="Google Shape;118;p6"/>
          <p:cNvGrpSpPr/>
          <p:nvPr/>
        </p:nvGrpSpPr>
        <p:grpSpPr>
          <a:xfrm>
            <a:off x="889301" y="8688554"/>
            <a:ext cx="6386402" cy="853335"/>
            <a:chOff x="0" y="5644"/>
            <a:chExt cx="6386400" cy="853333"/>
          </a:xfrm>
        </p:grpSpPr>
        <p:sp>
          <p:nvSpPr>
            <p:cNvPr id="920" name="Rectangle"/>
            <p:cNvSpPr/>
            <p:nvPr/>
          </p:nvSpPr>
          <p:spPr>
            <a:xfrm>
              <a:off x="0" y="167912"/>
              <a:ext cx="6386401" cy="528799"/>
            </a:xfrm>
            <a:prstGeom prst="rect">
              <a:avLst/>
            </a:prstGeom>
            <a:solidFill>
              <a:srgbClr val="FFFFFF"/>
            </a:solidFill>
            <a:ln w="12700" cap="flat">
              <a:noFill/>
              <a:miter lim="400000"/>
            </a:ln>
            <a:effectLst/>
          </p:spPr>
          <p:txBody>
            <a:bodyPr wrap="square" lIns="101600" tIns="101600" rIns="101600" bIns="101600" numCol="1" anchor="ctr">
              <a:noAutofit/>
            </a:bodyPr>
            <a:lstStyle/>
            <a:p>
              <a:pPr algn="ctr" defTabSz="1016000">
                <a:spcBef>
                  <a:spcPts val="0"/>
                </a:spcBef>
                <a:defRPr sz="4000">
                  <a:latin typeface="Helvetica"/>
                  <a:ea typeface="Helvetica"/>
                  <a:cs typeface="Helvetica"/>
                  <a:sym typeface="Helvetica"/>
                </a:defRPr>
              </a:pPr>
            </a:p>
          </p:txBody>
        </p:sp>
        <p:sp>
          <p:nvSpPr>
            <p:cNvPr id="921" name="KITTI (driving)"/>
            <p:cNvSpPr txBox="1"/>
            <p:nvPr/>
          </p:nvSpPr>
          <p:spPr>
            <a:xfrm>
              <a:off x="121933" y="5644"/>
              <a:ext cx="6142534" cy="8533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1866" tIns="121866" rIns="121866" bIns="121866" numCol="1" anchor="ctr">
              <a:spAutoFit/>
            </a:bodyPr>
            <a:lstStyle>
              <a:lvl1pPr algn="ctr" defTabSz="1016000">
                <a:spcBef>
                  <a:spcPts val="0"/>
                </a:spcBef>
                <a:defRPr sz="4000">
                  <a:latin typeface="Helvetica"/>
                  <a:ea typeface="Helvetica"/>
                  <a:cs typeface="Helvetica"/>
                  <a:sym typeface="Helvetica"/>
                </a:defRPr>
              </a:lvl1pPr>
            </a:lstStyle>
            <a:p>
              <a:pPr/>
              <a:r>
                <a:t>KITTI (driving)</a:t>
              </a:r>
            </a:p>
          </p:txBody>
        </p:sp>
      </p:grpSp>
      <p:sp>
        <p:nvSpPr>
          <p:cNvPr id="923" name="Rectangle 9"/>
          <p:cNvSpPr/>
          <p:nvPr/>
        </p:nvSpPr>
        <p:spPr>
          <a:xfrm>
            <a:off x="9957104" y="6555702"/>
            <a:ext cx="5240563" cy="562263"/>
          </a:xfrm>
          <a:prstGeom prst="rect">
            <a:avLst/>
          </a:prstGeom>
          <a:solidFill>
            <a:srgbClr val="FFFFFF"/>
          </a:solidFill>
          <a:ln w="12700">
            <a:miter lim="400000"/>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
        <p:nvSpPr>
          <p:cNvPr id="924" name="Rectangle 10"/>
          <p:cNvSpPr/>
          <p:nvPr/>
        </p:nvSpPr>
        <p:spPr>
          <a:xfrm>
            <a:off x="9935719" y="8859693"/>
            <a:ext cx="5527746" cy="562263"/>
          </a:xfrm>
          <a:prstGeom prst="rect">
            <a:avLst/>
          </a:prstGeom>
          <a:solidFill>
            <a:srgbClr val="FFFFFF"/>
          </a:solidFill>
          <a:ln w="12700">
            <a:miter lim="400000"/>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
        <p:nvSpPr>
          <p:cNvPr id="925" name="Rectangle 11"/>
          <p:cNvSpPr/>
          <p:nvPr/>
        </p:nvSpPr>
        <p:spPr>
          <a:xfrm>
            <a:off x="9935719" y="11317697"/>
            <a:ext cx="5527746" cy="562263"/>
          </a:xfrm>
          <a:prstGeom prst="rect">
            <a:avLst/>
          </a:prstGeom>
          <a:solidFill>
            <a:srgbClr val="FFFFFF"/>
          </a:solidFill>
          <a:ln w="12700">
            <a:miter lim="400000"/>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
        <p:nvSpPr>
          <p:cNvPr id="926" name="Rectangle 12"/>
          <p:cNvSpPr/>
          <p:nvPr/>
        </p:nvSpPr>
        <p:spPr>
          <a:xfrm>
            <a:off x="16067047" y="6466937"/>
            <a:ext cx="5240563" cy="562264"/>
          </a:xfrm>
          <a:prstGeom prst="rect">
            <a:avLst/>
          </a:prstGeom>
          <a:solidFill>
            <a:srgbClr val="FFFFFF"/>
          </a:solidFill>
          <a:ln w="12700">
            <a:miter lim="400000"/>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
        <p:nvSpPr>
          <p:cNvPr id="927" name="Rectangle 13"/>
          <p:cNvSpPr/>
          <p:nvPr/>
        </p:nvSpPr>
        <p:spPr>
          <a:xfrm>
            <a:off x="15770784" y="8818409"/>
            <a:ext cx="5240563" cy="562263"/>
          </a:xfrm>
          <a:prstGeom prst="rect">
            <a:avLst/>
          </a:prstGeom>
          <a:solidFill>
            <a:srgbClr val="FFFFFF"/>
          </a:solidFill>
          <a:ln w="12700">
            <a:miter lim="400000"/>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
        <p:nvSpPr>
          <p:cNvPr id="928" name="Rectangle 14"/>
          <p:cNvSpPr/>
          <p:nvPr/>
        </p:nvSpPr>
        <p:spPr>
          <a:xfrm>
            <a:off x="16067047" y="11258800"/>
            <a:ext cx="5240563" cy="562263"/>
          </a:xfrm>
          <a:prstGeom prst="rect">
            <a:avLst/>
          </a:prstGeom>
          <a:solidFill>
            <a:srgbClr val="FFFFFF"/>
          </a:solidFill>
          <a:ln w="12700">
            <a:miter lim="400000"/>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grpSp>
        <p:nvGrpSpPr>
          <p:cNvPr id="931" name="Google Shape;118;p6"/>
          <p:cNvGrpSpPr/>
          <p:nvPr/>
        </p:nvGrpSpPr>
        <p:grpSpPr>
          <a:xfrm>
            <a:off x="5746906" y="10615035"/>
            <a:ext cx="13926768" cy="4519556"/>
            <a:chOff x="0" y="-1317040"/>
            <a:chExt cx="13926766" cy="4519554"/>
          </a:xfrm>
        </p:grpSpPr>
        <p:sp>
          <p:nvSpPr>
            <p:cNvPr id="929" name="Rectangle"/>
            <p:cNvSpPr/>
            <p:nvPr/>
          </p:nvSpPr>
          <p:spPr>
            <a:xfrm>
              <a:off x="0" y="366164"/>
              <a:ext cx="13926767" cy="1153146"/>
            </a:xfrm>
            <a:prstGeom prst="rect">
              <a:avLst/>
            </a:prstGeom>
            <a:solidFill>
              <a:srgbClr val="FFFFFF"/>
            </a:solidFill>
            <a:ln w="12700" cap="flat">
              <a:noFill/>
              <a:miter lim="400000"/>
            </a:ln>
            <a:effectLst/>
          </p:spPr>
          <p:txBody>
            <a:bodyPr wrap="square" lIns="101600" tIns="101600" rIns="101600" bIns="101600" numCol="1" anchor="ctr">
              <a:noAutofit/>
            </a:bodyPr>
            <a:lstStyle/>
            <a:p>
              <a:pPr algn="ctr" defTabSz="1016000">
                <a:spcBef>
                  <a:spcPts val="0"/>
                </a:spcBef>
                <a:defRPr sz="4000">
                  <a:latin typeface="Helvetica"/>
                  <a:ea typeface="Helvetica"/>
                  <a:cs typeface="Helvetica"/>
                  <a:sym typeface="Helvetica"/>
                </a:defRPr>
              </a:pPr>
            </a:p>
          </p:txBody>
        </p:sp>
        <p:sp>
          <p:nvSpPr>
            <p:cNvPr id="930" name="One big issue with optical flow : limited ground truth data"/>
            <p:cNvSpPr txBox="1"/>
            <p:nvPr/>
          </p:nvSpPr>
          <p:spPr>
            <a:xfrm>
              <a:off x="265898" y="-1317041"/>
              <a:ext cx="13394970" cy="45195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121866" tIns="121866" rIns="121866" bIns="121866" numCol="1" anchor="ctr">
              <a:noAutofit/>
            </a:bodyPr>
            <a:lstStyle>
              <a:lvl1pPr algn="ctr" defTabSz="1016000">
                <a:spcBef>
                  <a:spcPts val="0"/>
                </a:spcBef>
                <a:defRPr sz="4000">
                  <a:latin typeface="Helvetica"/>
                  <a:ea typeface="Helvetica"/>
                  <a:cs typeface="Helvetica"/>
                  <a:sym typeface="Helvetica"/>
                </a:defRPr>
              </a:lvl1pPr>
            </a:lstStyle>
            <a:p>
              <a:pPr/>
              <a:r>
                <a:t>One big issue with optical flow : limited ground truth data</a:t>
              </a:r>
            </a:p>
          </p:txBody>
        </p:sp>
      </p:gr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36" name="Double-click to edit"/>
          <p:cNvSpPr txBox="1"/>
          <p:nvPr>
            <p:ph type="title"/>
          </p:nvPr>
        </p:nvSpPr>
        <p:spPr>
          <a:prstGeom prst="rect">
            <a:avLst/>
          </a:prstGeom>
        </p:spPr>
        <p:txBody>
          <a:bodyPr/>
          <a:lstStyle/>
          <a:p>
            <a:pPr/>
          </a:p>
        </p:txBody>
      </p:sp>
      <p:pic>
        <p:nvPicPr>
          <p:cNvPr id="937" name="pasted-movie.png" descr="pasted-movie.png"/>
          <p:cNvPicPr>
            <a:picLocks noChangeAspect="1"/>
          </p:cNvPicPr>
          <p:nvPr/>
        </p:nvPicPr>
        <p:blipFill>
          <a:blip r:embed="rId2">
            <a:extLst/>
          </a:blip>
          <a:stretch>
            <a:fillRect/>
          </a:stretch>
        </p:blipFill>
        <p:spPr>
          <a:xfrm>
            <a:off x="214254" y="-174694"/>
            <a:ext cx="23830740" cy="13793838"/>
          </a:xfrm>
          <a:prstGeom prst="rect">
            <a:avLst/>
          </a:prstGeom>
          <a:ln w="12700">
            <a:miter lim="400000"/>
          </a:ln>
        </p:spPr>
      </p:pic>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40" name="RAFT: Recurrent All-pairs Field Transforms"/>
          <p:cNvSpPr txBox="1"/>
          <p:nvPr>
            <p:ph type="title"/>
          </p:nvPr>
        </p:nvSpPr>
        <p:spPr>
          <a:prstGeom prst="rect">
            <a:avLst/>
          </a:prstGeom>
        </p:spPr>
        <p:txBody>
          <a:bodyPr/>
          <a:lstStyle/>
          <a:p>
            <a:pPr/>
            <a:r>
              <a:t>RAFT: Recurrent All-pairs Field Transforms</a:t>
            </a:r>
          </a:p>
        </p:txBody>
      </p:sp>
      <p:pic>
        <p:nvPicPr>
          <p:cNvPr id="941" name="pasted-movie.png" descr="pasted-movie.png"/>
          <p:cNvPicPr>
            <a:picLocks noChangeAspect="1"/>
          </p:cNvPicPr>
          <p:nvPr/>
        </p:nvPicPr>
        <p:blipFill>
          <a:blip r:embed="rId2">
            <a:extLst/>
          </a:blip>
          <a:stretch>
            <a:fillRect/>
          </a:stretch>
        </p:blipFill>
        <p:spPr>
          <a:xfrm>
            <a:off x="121997" y="3541366"/>
            <a:ext cx="24036334" cy="8018965"/>
          </a:xfrm>
          <a:prstGeom prst="rect">
            <a:avLst/>
          </a:prstGeom>
          <a:ln w="12700">
            <a:miter lim="400000"/>
          </a:ln>
        </p:spPr>
      </p:pic>
      <p:sp>
        <p:nvSpPr>
          <p:cNvPr id="942" name="Rectangle 7"/>
          <p:cNvSpPr txBox="1"/>
          <p:nvPr/>
        </p:nvSpPr>
        <p:spPr>
          <a:xfrm>
            <a:off x="15008742" y="-40597"/>
            <a:ext cx="9365854" cy="758082"/>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1016000">
              <a:spcBef>
                <a:spcPts val="0"/>
              </a:spcBef>
              <a:defRPr sz="4000">
                <a:latin typeface="Arial"/>
                <a:ea typeface="Arial"/>
                <a:cs typeface="Arial"/>
                <a:sym typeface="Arial"/>
              </a:defRPr>
            </a:pPr>
            <a:r>
              <a:t>[Teed and Deng ECCV 2020 </a:t>
            </a:r>
            <a:r>
              <a:rPr>
                <a:solidFill>
                  <a:srgbClr val="FF0000"/>
                </a:solidFill>
              </a:rPr>
              <a:t>Best paper</a:t>
            </a:r>
            <a:r>
              <a:t>]</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4" name="RAFT idea : Neuralize old approach"/>
          <p:cNvSpPr txBox="1"/>
          <p:nvPr>
            <p:ph type="title"/>
          </p:nvPr>
        </p:nvSpPr>
        <p:spPr>
          <a:prstGeom prst="rect">
            <a:avLst/>
          </a:prstGeom>
        </p:spPr>
        <p:txBody>
          <a:bodyPr/>
          <a:lstStyle/>
          <a:p>
            <a:pPr/>
            <a:r>
              <a:t>RAFT idea : Neuralize old approach</a:t>
            </a:r>
          </a:p>
        </p:txBody>
      </p:sp>
      <p:sp>
        <p:nvSpPr>
          <p:cNvPr id="945" name="Traditional approach:"/>
          <p:cNvSpPr/>
          <p:nvPr/>
        </p:nvSpPr>
        <p:spPr>
          <a:xfrm>
            <a:off x="1689100" y="-1812973"/>
            <a:ext cx="21005800" cy="9296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defRPr i="1">
                <a:latin typeface="Helvetica"/>
                <a:ea typeface="Helvetica"/>
                <a:cs typeface="Helvetica"/>
                <a:sym typeface="Helvetica"/>
              </a:defRPr>
            </a:lvl1pPr>
          </a:lstStyle>
          <a:p>
            <a:pPr/>
            <a:r>
              <a:t>Traditional approach:</a:t>
            </a:r>
          </a:p>
        </p:txBody>
      </p:sp>
      <p:sp>
        <p:nvSpPr>
          <p:cNvPr id="946" name="Data term: similarity of RGB…"/>
          <p:cNvSpPr txBox="1"/>
          <p:nvPr>
            <p:ph type="body" sz="half" idx="1"/>
          </p:nvPr>
        </p:nvSpPr>
        <p:spPr>
          <a:xfrm>
            <a:off x="1689100" y="3435381"/>
            <a:ext cx="11305378" cy="9296401"/>
          </a:xfrm>
          <a:prstGeom prst="rect">
            <a:avLst/>
          </a:prstGeom>
        </p:spPr>
        <p:txBody>
          <a:bodyPr anchor="t"/>
          <a:lstStyle/>
          <a:p>
            <a:pPr/>
            <a:r>
              <a:t>Data term: similarity of RGB </a:t>
            </a:r>
          </a:p>
          <a:p>
            <a:pPr/>
            <a:r>
              <a:t>Iterative minimization : </a:t>
            </a:r>
          </a:p>
          <a:p>
            <a:pPr lvl="1"/>
            <a:r>
              <a:t>Current estimate of flow </a:t>
            </a:r>
            <a:br/>
            <a:r>
              <a:t>(2D vector field)</a:t>
            </a:r>
          </a:p>
          <a:p>
            <a:pPr lvl="1"/>
            <a:r>
              <a:t>At each step, update flow estimate based on data similarity and neighbors (regularization)</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8" name="Data term: similarity of RGB…"/>
          <p:cNvSpPr txBox="1"/>
          <p:nvPr>
            <p:ph type="body" sz="half" idx="1"/>
          </p:nvPr>
        </p:nvSpPr>
        <p:spPr>
          <a:xfrm>
            <a:off x="1689100" y="3435381"/>
            <a:ext cx="11305378" cy="9296401"/>
          </a:xfrm>
          <a:prstGeom prst="rect">
            <a:avLst/>
          </a:prstGeom>
        </p:spPr>
        <p:txBody>
          <a:bodyPr anchor="t"/>
          <a:lstStyle/>
          <a:p>
            <a:pPr/>
            <a:r>
              <a:t>Data term: similarity of RGB </a:t>
            </a:r>
          </a:p>
          <a:p>
            <a:pPr/>
            <a:r>
              <a:t>Iterative minimization : </a:t>
            </a:r>
          </a:p>
          <a:p>
            <a:pPr lvl="1"/>
            <a:r>
              <a:t>Current estimate of flow </a:t>
            </a:r>
            <a:br/>
            <a:r>
              <a:t>(2D vector field)</a:t>
            </a:r>
          </a:p>
          <a:p>
            <a:pPr lvl="1"/>
            <a:r>
              <a:t>At each step, update flow estimate based on data similarity and neighbors (regularization)</a:t>
            </a:r>
          </a:p>
        </p:txBody>
      </p:sp>
      <p:sp>
        <p:nvSpPr>
          <p:cNvPr id="949" name="RAFT idea : Neuralize old approach"/>
          <p:cNvSpPr txBox="1"/>
          <p:nvPr>
            <p:ph type="title"/>
          </p:nvPr>
        </p:nvSpPr>
        <p:spPr>
          <a:prstGeom prst="rect">
            <a:avLst/>
          </a:prstGeom>
        </p:spPr>
        <p:txBody>
          <a:bodyPr/>
          <a:lstStyle/>
          <a:p>
            <a:pPr/>
            <a:r>
              <a:t>RAFT idea : Neuralize old approach</a:t>
            </a:r>
          </a:p>
        </p:txBody>
      </p:sp>
      <p:sp>
        <p:nvSpPr>
          <p:cNvPr id="950" name="Replace RGB  by learned features"/>
          <p:cNvSpPr txBox="1"/>
          <p:nvPr/>
        </p:nvSpPr>
        <p:spPr>
          <a:xfrm>
            <a:off x="10637402" y="2676476"/>
            <a:ext cx="5713477" cy="15571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solidFill>
                  <a:schemeClr val="accent1">
                    <a:hueOff val="114395"/>
                    <a:lumOff val="-24975"/>
                  </a:schemeClr>
                </a:solidFill>
              </a:defRPr>
            </a:pPr>
            <a:r>
              <a:t>Replace RGB </a:t>
            </a:r>
            <a:br/>
            <a:r>
              <a:t>by learned features</a:t>
            </a:r>
          </a:p>
        </p:txBody>
      </p:sp>
      <p:sp>
        <p:nvSpPr>
          <p:cNvPr id="951" name="Iterations with serialized recurrent network  (shared weights)"/>
          <p:cNvSpPr txBox="1"/>
          <p:nvPr/>
        </p:nvSpPr>
        <p:spPr>
          <a:xfrm>
            <a:off x="10485750" y="4852755"/>
            <a:ext cx="12789104" cy="15571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solidFill>
                  <a:schemeClr val="accent1">
                    <a:hueOff val="114395"/>
                    <a:lumOff val="-24975"/>
                  </a:schemeClr>
                </a:solidFill>
              </a:defRPr>
            </a:pPr>
            <a:r>
              <a:t>Iterations with serialized recurrent network </a:t>
            </a:r>
            <a:br/>
            <a:r>
              <a:t>(shared weights)</a:t>
            </a:r>
          </a:p>
        </p:txBody>
      </p:sp>
      <p:sp>
        <p:nvSpPr>
          <p:cNvPr id="952" name="Unchanged!"/>
          <p:cNvSpPr txBox="1"/>
          <p:nvPr/>
        </p:nvSpPr>
        <p:spPr>
          <a:xfrm>
            <a:off x="12852086" y="6651216"/>
            <a:ext cx="3614624" cy="8205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chemeClr val="accent1">
                    <a:hueOff val="114395"/>
                    <a:lumOff val="-24975"/>
                  </a:schemeClr>
                </a:solidFill>
              </a:defRPr>
            </a:lvl1pPr>
          </a:lstStyle>
          <a:p>
            <a:pPr/>
            <a:r>
              <a:t>Unchanged!</a:t>
            </a:r>
          </a:p>
        </p:txBody>
      </p:sp>
      <p:sp>
        <p:nvSpPr>
          <p:cNvPr id="953" name="+ precompute  all similarities  (2Dx2D -&gt; 4D)"/>
          <p:cNvSpPr txBox="1"/>
          <p:nvPr/>
        </p:nvSpPr>
        <p:spPr>
          <a:xfrm>
            <a:off x="18087615" y="2059160"/>
            <a:ext cx="4340658" cy="22937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solidFill>
                  <a:schemeClr val="accent1">
                    <a:hueOff val="114395"/>
                    <a:lumOff val="-24975"/>
                  </a:schemeClr>
                </a:solidFill>
              </a:defRPr>
            </a:pPr>
            <a:r>
              <a:t>+ precompute </a:t>
            </a:r>
            <a:br/>
            <a:r>
              <a:t>all similarities </a:t>
            </a:r>
            <a:br/>
            <a:r>
              <a:t>(2Dx2D -&gt; 4D)</a:t>
            </a:r>
          </a:p>
        </p:txBody>
      </p:sp>
      <p:sp>
        <p:nvSpPr>
          <p:cNvPr id="954" name="Look up precomputed correlations"/>
          <p:cNvSpPr txBox="1"/>
          <p:nvPr/>
        </p:nvSpPr>
        <p:spPr>
          <a:xfrm>
            <a:off x="12975134" y="9226282"/>
            <a:ext cx="10183064" cy="8205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chemeClr val="accent1">
                    <a:hueOff val="114395"/>
                    <a:lumOff val="-24975"/>
                  </a:schemeClr>
                </a:solidFill>
              </a:defRPr>
            </a:lvl1pPr>
          </a:lstStyle>
          <a:p>
            <a:pPr/>
            <a:r>
              <a:t>Look up precomputed correlations</a:t>
            </a:r>
          </a:p>
        </p:txBody>
      </p:sp>
      <p:sp>
        <p:nvSpPr>
          <p:cNvPr id="955" name="Learn update"/>
          <p:cNvSpPr txBox="1"/>
          <p:nvPr/>
        </p:nvSpPr>
        <p:spPr>
          <a:xfrm>
            <a:off x="12913867" y="8270922"/>
            <a:ext cx="3975507" cy="8205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solidFill>
                  <a:schemeClr val="accent1">
                    <a:hueOff val="114395"/>
                    <a:lumOff val="-24975"/>
                  </a:schemeClr>
                </a:solidFill>
              </a:defRPr>
            </a:lvl1pPr>
          </a:lstStyle>
          <a:p>
            <a:pPr/>
            <a:r>
              <a:t>Learn update</a:t>
            </a:r>
          </a:p>
        </p:txBody>
      </p:sp>
      <p:sp>
        <p:nvSpPr>
          <p:cNvPr id="956" name="Provide image context  so that update can regularize based  on edges and the such"/>
          <p:cNvSpPr txBox="1"/>
          <p:nvPr/>
        </p:nvSpPr>
        <p:spPr>
          <a:xfrm>
            <a:off x="12997615" y="10181643"/>
            <a:ext cx="10703662" cy="22937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solidFill>
                  <a:schemeClr val="accent1">
                    <a:hueOff val="114395"/>
                    <a:lumOff val="-24975"/>
                  </a:schemeClr>
                </a:solidFill>
              </a:defRPr>
            </a:pPr>
            <a:r>
              <a:t>Provide image context </a:t>
            </a:r>
            <a:br/>
            <a:r>
              <a:t>so that update can regularize based </a:t>
            </a:r>
            <a:br/>
            <a:r>
              <a:t>on edges and the such</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59" name="RAFT: Recurrent All-pairs Field Transforms"/>
          <p:cNvSpPr txBox="1"/>
          <p:nvPr>
            <p:ph type="title"/>
          </p:nvPr>
        </p:nvSpPr>
        <p:spPr>
          <a:prstGeom prst="rect">
            <a:avLst/>
          </a:prstGeom>
        </p:spPr>
        <p:txBody>
          <a:bodyPr/>
          <a:lstStyle/>
          <a:p>
            <a:pPr/>
            <a:r>
              <a:t>RAFT: Recurrent All-pairs Field Transforms</a:t>
            </a:r>
          </a:p>
        </p:txBody>
      </p:sp>
      <p:pic>
        <p:nvPicPr>
          <p:cNvPr id="960" name="pasted-movie.png" descr="pasted-movie.png"/>
          <p:cNvPicPr>
            <a:picLocks noChangeAspect="1"/>
          </p:cNvPicPr>
          <p:nvPr/>
        </p:nvPicPr>
        <p:blipFill>
          <a:blip r:embed="rId2">
            <a:extLst/>
          </a:blip>
          <a:stretch>
            <a:fillRect/>
          </a:stretch>
        </p:blipFill>
        <p:spPr>
          <a:xfrm>
            <a:off x="121997" y="3541366"/>
            <a:ext cx="24036334" cy="8018965"/>
          </a:xfrm>
          <a:prstGeom prst="rect">
            <a:avLst/>
          </a:prstGeom>
          <a:ln w="12700">
            <a:miter lim="400000"/>
          </a:ln>
        </p:spPr>
      </p:pic>
      <p:sp>
        <p:nvSpPr>
          <p:cNvPr id="961" name="Rectangle 7"/>
          <p:cNvSpPr txBox="1"/>
          <p:nvPr/>
        </p:nvSpPr>
        <p:spPr>
          <a:xfrm>
            <a:off x="15008742" y="-40597"/>
            <a:ext cx="9365854" cy="758082"/>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1016000">
              <a:spcBef>
                <a:spcPts val="0"/>
              </a:spcBef>
              <a:defRPr sz="4000">
                <a:latin typeface="Arial"/>
                <a:ea typeface="Arial"/>
                <a:cs typeface="Arial"/>
                <a:sym typeface="Arial"/>
              </a:defRPr>
            </a:pPr>
            <a:r>
              <a:t>[Teed and Deng ECCV 2020 </a:t>
            </a:r>
            <a:r>
              <a:rPr>
                <a:solidFill>
                  <a:srgbClr val="FF0000"/>
                </a:solidFill>
              </a:rPr>
              <a:t>Best paper</a:t>
            </a:r>
            <a:r>
              <a:t>]</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64" name="RAFT: Recurrent All-pairs Field Transforms"/>
          <p:cNvSpPr txBox="1"/>
          <p:nvPr>
            <p:ph type="title"/>
          </p:nvPr>
        </p:nvSpPr>
        <p:spPr>
          <a:prstGeom prst="rect">
            <a:avLst/>
          </a:prstGeom>
        </p:spPr>
        <p:txBody>
          <a:bodyPr/>
          <a:lstStyle/>
          <a:p>
            <a:pPr/>
            <a:r>
              <a:t>RAFT: Recurrent All-pairs Field Transforms</a:t>
            </a:r>
          </a:p>
        </p:txBody>
      </p:sp>
      <p:pic>
        <p:nvPicPr>
          <p:cNvPr id="965" name="pasted-movie.png" descr="pasted-movie.png"/>
          <p:cNvPicPr>
            <a:picLocks noChangeAspect="1"/>
          </p:cNvPicPr>
          <p:nvPr/>
        </p:nvPicPr>
        <p:blipFill>
          <a:blip r:embed="rId2">
            <a:extLst/>
          </a:blip>
          <a:stretch>
            <a:fillRect/>
          </a:stretch>
        </p:blipFill>
        <p:spPr>
          <a:xfrm>
            <a:off x="121997" y="3541366"/>
            <a:ext cx="24036334" cy="8018965"/>
          </a:xfrm>
          <a:prstGeom prst="rect">
            <a:avLst/>
          </a:prstGeom>
          <a:ln w="12700">
            <a:miter lim="400000"/>
          </a:ln>
        </p:spPr>
      </p:pic>
      <p:sp>
        <p:nvSpPr>
          <p:cNvPr id="966" name="Learn  features"/>
          <p:cNvSpPr txBox="1"/>
          <p:nvPr/>
        </p:nvSpPr>
        <p:spPr>
          <a:xfrm>
            <a:off x="4294485" y="2294924"/>
            <a:ext cx="2030807" cy="13566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200">
                <a:solidFill>
                  <a:schemeClr val="accent1">
                    <a:hueOff val="114395"/>
                    <a:lumOff val="-24975"/>
                  </a:schemeClr>
                </a:solidFill>
              </a:defRPr>
            </a:pPr>
            <a:r>
              <a:t>Learn </a:t>
            </a:r>
            <a:br/>
            <a:r>
              <a:t>features</a:t>
            </a:r>
          </a:p>
        </p:txBody>
      </p:sp>
      <p:sp>
        <p:nvSpPr>
          <p:cNvPr id="967" name="Context (~ for smart regularization)"/>
          <p:cNvSpPr txBox="1"/>
          <p:nvPr/>
        </p:nvSpPr>
        <p:spPr>
          <a:xfrm>
            <a:off x="3408229" y="11594742"/>
            <a:ext cx="9566783" cy="721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200">
                <a:solidFill>
                  <a:schemeClr val="accent1">
                    <a:hueOff val="114395"/>
                    <a:lumOff val="-24975"/>
                  </a:schemeClr>
                </a:solidFill>
              </a:defRPr>
            </a:lvl1pPr>
          </a:lstStyle>
          <a:p>
            <a:pPr/>
            <a:r>
              <a:t>Context (~ for smart regularization)</a:t>
            </a:r>
          </a:p>
        </p:txBody>
      </p:sp>
      <p:sp>
        <p:nvSpPr>
          <p:cNvPr id="968" name="Correlation 4D Volume / pyramids (~precompute similarity for performance)"/>
          <p:cNvSpPr txBox="1"/>
          <p:nvPr/>
        </p:nvSpPr>
        <p:spPr>
          <a:xfrm>
            <a:off x="7935318" y="1761848"/>
            <a:ext cx="9418106" cy="1991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200">
                <a:solidFill>
                  <a:schemeClr val="accent1">
                    <a:hueOff val="114395"/>
                    <a:lumOff val="-24975"/>
                  </a:schemeClr>
                </a:solidFill>
              </a:defRPr>
            </a:pPr>
            <a:r>
              <a:t>Correlation 4D Volume / pyramids</a:t>
            </a:r>
            <a:br/>
            <a:r>
              <a:t>(~precompute similarity for performance)</a:t>
            </a:r>
          </a:p>
        </p:txBody>
      </p:sp>
      <p:sp>
        <p:nvSpPr>
          <p:cNvPr id="969" name="Update operator:  Learn to minimize Update flow vector field + hidden state"/>
          <p:cNvSpPr txBox="1"/>
          <p:nvPr/>
        </p:nvSpPr>
        <p:spPr>
          <a:xfrm>
            <a:off x="13915589" y="3059214"/>
            <a:ext cx="10825242" cy="1991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200">
                <a:solidFill>
                  <a:schemeClr val="accent1">
                    <a:hueOff val="114395"/>
                    <a:lumOff val="-24975"/>
                  </a:schemeClr>
                </a:solidFill>
              </a:defRPr>
            </a:pPr>
            <a:r>
              <a:t>Update operator: </a:t>
            </a:r>
            <a:br/>
            <a:r>
              <a:t>Learn to minimize</a:t>
            </a:r>
            <a:br/>
            <a:r>
              <a:t>Update flow vector field + hidden state</a:t>
            </a:r>
          </a:p>
        </p:txBody>
      </p:sp>
      <p:sp>
        <p:nvSpPr>
          <p:cNvPr id="970" name="Rectangle 7"/>
          <p:cNvSpPr txBox="1"/>
          <p:nvPr/>
        </p:nvSpPr>
        <p:spPr>
          <a:xfrm>
            <a:off x="15008742" y="-40597"/>
            <a:ext cx="9365854" cy="758082"/>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1016000">
              <a:spcBef>
                <a:spcPts val="0"/>
              </a:spcBef>
              <a:defRPr sz="4000">
                <a:latin typeface="Arial"/>
                <a:ea typeface="Arial"/>
                <a:cs typeface="Arial"/>
                <a:sym typeface="Arial"/>
              </a:defRPr>
            </a:pPr>
            <a:r>
              <a:t>[Teed and Deng ECCV 2020 </a:t>
            </a:r>
            <a:r>
              <a:rPr>
                <a:solidFill>
                  <a:srgbClr val="FF0000"/>
                </a:solidFill>
              </a:rPr>
              <a:t>Best paper</a:t>
            </a:r>
            <a:r>
              <a:t>]</a:t>
            </a:r>
          </a:p>
        </p:txBody>
      </p:sp>
      <p:sp>
        <p:nvSpPr>
          <p:cNvPr id="971" name="All differentiable and learned end-to-end"/>
          <p:cNvSpPr txBox="1"/>
          <p:nvPr/>
        </p:nvSpPr>
        <p:spPr>
          <a:xfrm>
            <a:off x="12985681" y="12229430"/>
            <a:ext cx="11635429" cy="8084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All differentiable and learned end-to-end</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3" name="RAFT: Recurrent All-pairs Field Transforms"/>
          <p:cNvSpPr txBox="1"/>
          <p:nvPr>
            <p:ph type="title"/>
          </p:nvPr>
        </p:nvSpPr>
        <p:spPr>
          <a:prstGeom prst="rect">
            <a:avLst/>
          </a:prstGeom>
        </p:spPr>
        <p:txBody>
          <a:bodyPr/>
          <a:lstStyle/>
          <a:p>
            <a:pPr/>
            <a:r>
              <a:t>RAFT: Recurrent All-pairs Field Transforms</a:t>
            </a:r>
          </a:p>
        </p:txBody>
      </p:sp>
      <p:sp>
        <p:nvSpPr>
          <p:cNvPr id="974" name="Rectangle 7"/>
          <p:cNvSpPr txBox="1"/>
          <p:nvPr/>
        </p:nvSpPr>
        <p:spPr>
          <a:xfrm>
            <a:off x="15008742" y="-40597"/>
            <a:ext cx="9365854" cy="758082"/>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1016000">
              <a:spcBef>
                <a:spcPts val="0"/>
              </a:spcBef>
              <a:defRPr sz="4000">
                <a:latin typeface="Arial"/>
                <a:ea typeface="Arial"/>
                <a:cs typeface="Arial"/>
                <a:sym typeface="Arial"/>
              </a:defRPr>
            </a:pPr>
            <a:r>
              <a:t>[Teed and Deng ECCV 2020 </a:t>
            </a:r>
            <a:r>
              <a:rPr>
                <a:solidFill>
                  <a:srgbClr val="FF0000"/>
                </a:solidFill>
              </a:rPr>
              <a:t>Best paper</a:t>
            </a:r>
            <a:r>
              <a:t>]</a:t>
            </a:r>
          </a:p>
        </p:txBody>
      </p:sp>
      <p:pic>
        <p:nvPicPr>
          <p:cNvPr id="975" name="pasted-movie.png" descr="pasted-movie.png"/>
          <p:cNvPicPr>
            <a:picLocks noChangeAspect="1"/>
          </p:cNvPicPr>
          <p:nvPr/>
        </p:nvPicPr>
        <p:blipFill>
          <a:blip r:embed="rId2">
            <a:extLst/>
          </a:blip>
          <a:stretch>
            <a:fillRect/>
          </a:stretch>
        </p:blipFill>
        <p:spPr>
          <a:xfrm>
            <a:off x="691638" y="1905000"/>
            <a:ext cx="18103457" cy="11767247"/>
          </a:xfrm>
          <a:prstGeom prst="rect">
            <a:avLst/>
          </a:prstGeom>
          <a:ln w="12700">
            <a:miter lim="400000"/>
          </a:ln>
        </p:spPr>
      </p:pic>
      <p:sp>
        <p:nvSpPr>
          <p:cNvPr id="976" name="In the authors’ words:"/>
          <p:cNvSpPr txBox="1"/>
          <p:nvPr/>
        </p:nvSpPr>
        <p:spPr>
          <a:xfrm>
            <a:off x="885581" y="7925470"/>
            <a:ext cx="11635429" cy="8084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In the authors’ words:</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8"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79" name="Title 2"/>
          <p:cNvSpPr txBox="1"/>
          <p:nvPr>
            <p:ph type="title"/>
          </p:nvPr>
        </p:nvSpPr>
        <p:spPr>
          <a:prstGeom prst="rect">
            <a:avLst/>
          </a:prstGeom>
        </p:spPr>
        <p:txBody>
          <a:bodyPr/>
          <a:lstStyle/>
          <a:p>
            <a:pPr/>
            <a:r>
              <a:t>RAFT: Recurrent All-pairs Field Transforms</a:t>
            </a:r>
          </a:p>
        </p:txBody>
      </p:sp>
      <p:pic>
        <p:nvPicPr>
          <p:cNvPr id="980" name="Google Shape;62;p14" descr="Google Shape;62;p14"/>
          <p:cNvPicPr>
            <a:picLocks noChangeAspect="1"/>
          </p:cNvPicPr>
          <p:nvPr/>
        </p:nvPicPr>
        <p:blipFill>
          <a:blip r:embed="rId2">
            <a:extLst/>
          </a:blip>
          <a:srcRect l="0" t="19817" r="0" b="0"/>
          <a:stretch>
            <a:fillRect/>
          </a:stretch>
        </p:blipFill>
        <p:spPr>
          <a:xfrm>
            <a:off x="1146723" y="2185888"/>
            <a:ext cx="16052150" cy="7198385"/>
          </a:xfrm>
          <a:prstGeom prst="rect">
            <a:avLst/>
          </a:prstGeom>
          <a:ln w="12700">
            <a:miter lim="400000"/>
          </a:ln>
        </p:spPr>
      </p:pic>
      <p:sp>
        <p:nvSpPr>
          <p:cNvPr id="981" name="Google Shape;64;p14"/>
          <p:cNvSpPr txBox="1"/>
          <p:nvPr/>
        </p:nvSpPr>
        <p:spPr>
          <a:xfrm>
            <a:off x="-1" y="12732719"/>
            <a:ext cx="8735334" cy="789228"/>
          </a:xfrm>
          <a:prstGeom prst="rect">
            <a:avLst/>
          </a:prstGeom>
          <a:ln w="12700">
            <a:miter lim="400000"/>
          </a:ln>
          <a:extLst>
            <a:ext uri="{C572A759-6A51-4108-AA02-DFA0A04FC94B}">
              <ma14:wrappingTextBoxFlag xmlns:ma14="http://schemas.microsoft.com/office/mac/drawingml/2011/main" val="1"/>
            </a:ext>
          </a:extLst>
        </p:spPr>
        <p:txBody>
          <a:bodyPr lIns="203164" tIns="203164" rIns="203164" bIns="203164">
            <a:spAutoFit/>
          </a:bodyPr>
          <a:lstStyle>
            <a:lvl1pPr defTabSz="1016000">
              <a:spcBef>
                <a:spcPts val="0"/>
              </a:spcBef>
              <a:defRPr sz="2600">
                <a:latin typeface="Arial"/>
                <a:ea typeface="Arial"/>
                <a:cs typeface="Arial"/>
                <a:sym typeface="Arial"/>
              </a:defRPr>
            </a:lvl1pPr>
          </a:lstStyle>
          <a:p>
            <a:pPr/>
            <a:r>
              <a:t>Slide credit: Teed and Deng </a:t>
            </a:r>
          </a:p>
        </p:txBody>
      </p:sp>
      <p:sp>
        <p:nvSpPr>
          <p:cNvPr id="982" name="Rectangle 7"/>
          <p:cNvSpPr txBox="1"/>
          <p:nvPr/>
        </p:nvSpPr>
        <p:spPr>
          <a:xfrm>
            <a:off x="14266205" y="1875631"/>
            <a:ext cx="9365854" cy="75808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1016000">
              <a:spcBef>
                <a:spcPts val="0"/>
              </a:spcBef>
              <a:defRPr sz="4000">
                <a:latin typeface="Arial"/>
                <a:ea typeface="Arial"/>
                <a:cs typeface="Arial"/>
                <a:sym typeface="Arial"/>
              </a:defRPr>
            </a:pPr>
            <a:r>
              <a:t>[Teed and Deng ECCV 2020 </a:t>
            </a:r>
            <a:r>
              <a:rPr>
                <a:solidFill>
                  <a:srgbClr val="FF0000"/>
                </a:solidFill>
              </a:rPr>
              <a:t>Best paper</a:t>
            </a:r>
            <a:r>
              <a:t>]</a:t>
            </a:r>
          </a:p>
        </p:txBody>
      </p:sp>
      <p:sp>
        <p:nvSpPr>
          <p:cNvPr id="983" name="TextBox 9"/>
          <p:cNvSpPr txBox="1"/>
          <p:nvPr/>
        </p:nvSpPr>
        <p:spPr>
          <a:xfrm>
            <a:off x="1540932" y="9034870"/>
            <a:ext cx="21302135" cy="3530601"/>
          </a:xfrm>
          <a:prstGeom prst="rect">
            <a:avLst/>
          </a:prstGeom>
          <a:ln w="12700">
            <a:miter lim="400000"/>
          </a:ln>
          <a:extLst>
            <a:ext uri="{C572A759-6A51-4108-AA02-DFA0A04FC94B}">
              <ma14:wrappingTextBoxFlag xmlns:ma14="http://schemas.microsoft.com/office/mac/drawingml/2011/main" val="1"/>
            </a:ext>
          </a:extLst>
        </p:spPr>
        <p:txBody>
          <a:bodyPr lIns="101600" tIns="101600" rIns="101600" bIns="101600">
            <a:spAutoFit/>
          </a:bodyPr>
          <a:lstStyle/>
          <a:p>
            <a:pPr defTabSz="1016000">
              <a:spcBef>
                <a:spcPts val="0"/>
              </a:spcBef>
              <a:defRPr sz="4400">
                <a:latin typeface="Helvetica"/>
                <a:ea typeface="Helvetica"/>
                <a:cs typeface="Helvetica"/>
                <a:sym typeface="Helvetica"/>
              </a:defRPr>
            </a:pPr>
            <a:r>
              <a:t>Key ideas</a:t>
            </a:r>
            <a:endParaRPr>
              <a:solidFill>
                <a:srgbClr val="FFFFFF"/>
              </a:solidFill>
              <a:latin typeface="Arial"/>
              <a:ea typeface="Arial"/>
              <a:cs typeface="Arial"/>
              <a:sym typeface="Arial"/>
            </a:endParaRPr>
          </a:p>
          <a:p>
            <a:pPr marL="628650" indent="-628650" defTabSz="1016000">
              <a:spcBef>
                <a:spcPts val="0"/>
              </a:spcBef>
              <a:buSzPct val="100000"/>
              <a:buFont typeface="Arial"/>
              <a:buChar char="•"/>
              <a:defRPr sz="4400">
                <a:latin typeface="Helvetica"/>
                <a:ea typeface="Helvetica"/>
                <a:cs typeface="Helvetica"/>
                <a:sym typeface="Helvetica"/>
              </a:defRPr>
            </a:pPr>
            <a:r>
              <a:rPr>
                <a:latin typeface="Arial"/>
                <a:ea typeface="Arial"/>
                <a:cs typeface="Arial"/>
                <a:sym typeface="Arial"/>
              </a:rPr>
              <a:t>Learned features</a:t>
            </a:r>
            <a:endParaRPr>
              <a:solidFill>
                <a:srgbClr val="FFFFFF"/>
              </a:solidFill>
              <a:latin typeface="Arial"/>
              <a:ea typeface="Arial"/>
              <a:cs typeface="Arial"/>
              <a:sym typeface="Arial"/>
            </a:endParaRPr>
          </a:p>
          <a:p>
            <a:pPr marL="628650" indent="-628650" defTabSz="1016000">
              <a:spcBef>
                <a:spcPts val="0"/>
              </a:spcBef>
              <a:buSzPct val="100000"/>
              <a:buFont typeface="Arial"/>
              <a:buChar char="•"/>
              <a:defRPr sz="4400">
                <a:latin typeface="Helvetica"/>
                <a:ea typeface="Helvetica"/>
                <a:cs typeface="Helvetica"/>
                <a:sym typeface="Helvetica"/>
              </a:defRPr>
            </a:pPr>
            <a:r>
              <a:t>All-pairs cost volume (4D) across scales</a:t>
            </a:r>
            <a:endParaRPr>
              <a:solidFill>
                <a:srgbClr val="FFFFFF"/>
              </a:solidFill>
              <a:latin typeface="Arial"/>
              <a:ea typeface="Arial"/>
              <a:cs typeface="Arial"/>
              <a:sym typeface="Arial"/>
            </a:endParaRPr>
          </a:p>
          <a:p>
            <a:pPr marL="628650" indent="-628650" defTabSz="1016000">
              <a:spcBef>
                <a:spcPts val="0"/>
              </a:spcBef>
              <a:buSzPct val="100000"/>
              <a:buFont typeface="Arial"/>
              <a:buChar char="•"/>
              <a:defRPr sz="4400">
                <a:latin typeface="Helvetica"/>
                <a:ea typeface="Helvetica"/>
                <a:cs typeface="Helvetica"/>
                <a:sym typeface="Helvetica"/>
              </a:defRPr>
            </a:pPr>
            <a:r>
              <a:t>Recurrent module for iterative refinement of flow</a:t>
            </a:r>
            <a:endParaRPr>
              <a:solidFill>
                <a:srgbClr val="FFFFFF"/>
              </a:solidFill>
              <a:latin typeface="Arial"/>
              <a:ea typeface="Arial"/>
              <a:cs typeface="Arial"/>
              <a:sym typeface="Arial"/>
            </a:endParaRPr>
          </a:p>
          <a:p>
            <a:pPr marL="628650" indent="-628650" defTabSz="1016000">
              <a:spcBef>
                <a:spcPts val="0"/>
              </a:spcBef>
              <a:buSzPct val="100000"/>
              <a:buFont typeface="Arial"/>
              <a:buChar char="•"/>
              <a:defRPr sz="4400">
                <a:latin typeface="Helvetica"/>
                <a:ea typeface="Helvetica"/>
                <a:cs typeface="Helvetica"/>
                <a:sym typeface="Helvetica"/>
              </a:defRPr>
            </a:pPr>
            <a:r>
              <a:t>Better training schemes</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85" name="Picture 4" descr="Picture 4"/>
          <p:cNvPicPr>
            <a:picLocks noChangeAspect="1"/>
          </p:cNvPicPr>
          <p:nvPr/>
        </p:nvPicPr>
        <p:blipFill>
          <a:blip r:embed="rId2">
            <a:extLst/>
          </a:blip>
          <a:srcRect l="0" t="6838" r="37110" b="0"/>
          <a:stretch>
            <a:fillRect/>
          </a:stretch>
        </p:blipFill>
        <p:spPr>
          <a:xfrm>
            <a:off x="511450" y="4772115"/>
            <a:ext cx="13281519" cy="6028879"/>
          </a:xfrm>
          <a:prstGeom prst="rect">
            <a:avLst/>
          </a:prstGeom>
          <a:ln w="12700">
            <a:miter lim="400000"/>
          </a:ln>
        </p:spPr>
      </p:pic>
      <p:sp>
        <p:nvSpPr>
          <p:cNvPr id="986"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87" name="Title 5"/>
          <p:cNvSpPr txBox="1"/>
          <p:nvPr>
            <p:ph type="title"/>
          </p:nvPr>
        </p:nvSpPr>
        <p:spPr>
          <a:prstGeom prst="rect">
            <a:avLst/>
          </a:prstGeom>
        </p:spPr>
        <p:txBody>
          <a:bodyPr/>
          <a:lstStyle/>
          <a:p>
            <a:pPr/>
            <a:r>
              <a:t>All-pairs visual similarity (cost volume)</a:t>
            </a:r>
          </a:p>
        </p:txBody>
      </p:sp>
      <p:sp>
        <p:nvSpPr>
          <p:cNvPr id="988" name="Text Placeholder 9"/>
          <p:cNvSpPr txBox="1"/>
          <p:nvPr>
            <p:ph type="body" idx="1"/>
          </p:nvPr>
        </p:nvSpPr>
        <p:spPr>
          <a:xfrm>
            <a:off x="831199" y="2351359"/>
            <a:ext cx="22721602" cy="9110402"/>
          </a:xfrm>
          <a:prstGeom prst="rect">
            <a:avLst/>
          </a:prstGeom>
        </p:spPr>
        <p:txBody>
          <a:bodyPr/>
          <a:lstStyle>
            <a:lvl1pPr marL="0" indent="137160">
              <a:buSzTx/>
              <a:buNone/>
            </a:lvl1pPr>
          </a:lstStyle>
          <a:p>
            <a:pPr/>
            <a:r>
              <a:t>Inner product/correlation between features</a:t>
            </a:r>
          </a:p>
        </p:txBody>
      </p:sp>
      <p:pic>
        <p:nvPicPr>
          <p:cNvPr id="989" name="Google Shape;62;p14" descr="Google Shape;62;p14"/>
          <p:cNvPicPr>
            <a:picLocks noChangeAspect="1"/>
          </p:cNvPicPr>
          <p:nvPr/>
        </p:nvPicPr>
        <p:blipFill>
          <a:blip r:embed="rId3">
            <a:extLst/>
          </a:blip>
          <a:srcRect l="0" t="19817" r="0" b="0"/>
          <a:stretch>
            <a:fillRect/>
          </a:stretch>
        </p:blipFill>
        <p:spPr>
          <a:xfrm>
            <a:off x="14146048" y="2369304"/>
            <a:ext cx="10009636" cy="4488696"/>
          </a:xfrm>
          <a:prstGeom prst="rect">
            <a:avLst/>
          </a:prstGeom>
          <a:ln w="12700">
            <a:miter lim="400000"/>
          </a:ln>
        </p:spPr>
      </p:pic>
      <p:sp>
        <p:nvSpPr>
          <p:cNvPr id="990" name="Rectangle 8"/>
          <p:cNvSpPr/>
          <p:nvPr/>
        </p:nvSpPr>
        <p:spPr>
          <a:xfrm>
            <a:off x="16986611" y="2899595"/>
            <a:ext cx="1027416" cy="981754"/>
          </a:xfrm>
          <a:prstGeom prst="rect">
            <a:avLst/>
          </a:prstGeom>
          <a:ln w="50800">
            <a:solidFill>
              <a:srgbClr val="FF0000"/>
            </a:solidFill>
            <a:prstDash val="dash"/>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2" name="Picture 4" descr="Picture 4"/>
          <p:cNvPicPr>
            <a:picLocks noChangeAspect="1"/>
          </p:cNvPicPr>
          <p:nvPr/>
        </p:nvPicPr>
        <p:blipFill>
          <a:blip r:embed="rId2">
            <a:extLst/>
          </a:blip>
          <a:srcRect l="0" t="6838" r="0" b="0"/>
          <a:stretch>
            <a:fillRect/>
          </a:stretch>
        </p:blipFill>
        <p:spPr>
          <a:xfrm>
            <a:off x="511450" y="4772115"/>
            <a:ext cx="21118743" cy="6028879"/>
          </a:xfrm>
          <a:prstGeom prst="rect">
            <a:avLst/>
          </a:prstGeom>
          <a:ln w="12700">
            <a:miter lim="400000"/>
          </a:ln>
        </p:spPr>
      </p:pic>
      <p:sp>
        <p:nvSpPr>
          <p:cNvPr id="993"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94" name="Title 2"/>
          <p:cNvSpPr txBox="1"/>
          <p:nvPr>
            <p:ph type="title"/>
          </p:nvPr>
        </p:nvSpPr>
        <p:spPr>
          <a:prstGeom prst="rect">
            <a:avLst/>
          </a:prstGeom>
        </p:spPr>
        <p:txBody>
          <a:bodyPr/>
          <a:lstStyle/>
          <a:p>
            <a:pPr/>
            <a:r>
              <a:t>Cost volume pyramid</a:t>
            </a:r>
          </a:p>
        </p:txBody>
      </p:sp>
      <p:sp>
        <p:nvSpPr>
          <p:cNvPr id="995" name="Text Placeholder 7"/>
          <p:cNvSpPr txBox="1"/>
          <p:nvPr>
            <p:ph type="body" idx="1"/>
          </p:nvPr>
        </p:nvSpPr>
        <p:spPr>
          <a:xfrm>
            <a:off x="831199" y="2351359"/>
            <a:ext cx="22721602" cy="9110402"/>
          </a:xfrm>
          <a:prstGeom prst="rect">
            <a:avLst/>
          </a:prstGeom>
        </p:spPr>
        <p:txBody>
          <a:bodyPr/>
          <a:lstStyle>
            <a:lvl1pPr marL="0" indent="137160">
              <a:buSzTx/>
              <a:buNone/>
            </a:lvl1pPr>
          </a:lstStyle>
          <a:p>
            <a:pPr/>
            <a:r>
              <a:t>Spatial pooling</a:t>
            </a:r>
          </a:p>
        </p:txBody>
      </p:sp>
      <p:pic>
        <p:nvPicPr>
          <p:cNvPr id="996" name="Google Shape;62;p14" descr="Google Shape;62;p14"/>
          <p:cNvPicPr>
            <a:picLocks noChangeAspect="1"/>
          </p:cNvPicPr>
          <p:nvPr/>
        </p:nvPicPr>
        <p:blipFill>
          <a:blip r:embed="rId3">
            <a:extLst/>
          </a:blip>
          <a:srcRect l="0" t="19817" r="0" b="0"/>
          <a:stretch>
            <a:fillRect/>
          </a:stretch>
        </p:blipFill>
        <p:spPr>
          <a:xfrm>
            <a:off x="14146048" y="2369304"/>
            <a:ext cx="10009636" cy="4488696"/>
          </a:xfrm>
          <a:prstGeom prst="rect">
            <a:avLst/>
          </a:prstGeom>
          <a:ln w="12700">
            <a:miter lim="400000"/>
          </a:ln>
        </p:spPr>
      </p:pic>
      <p:sp>
        <p:nvSpPr>
          <p:cNvPr id="997" name="Rectangle 6"/>
          <p:cNvSpPr/>
          <p:nvPr/>
        </p:nvSpPr>
        <p:spPr>
          <a:xfrm>
            <a:off x="16986611" y="2899595"/>
            <a:ext cx="1027416" cy="981754"/>
          </a:xfrm>
          <a:prstGeom prst="rect">
            <a:avLst/>
          </a:prstGeom>
          <a:ln w="50800">
            <a:solidFill>
              <a:srgbClr val="FF0000"/>
            </a:solidFill>
            <a:prstDash val="dash"/>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9"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00" name="Title 2"/>
          <p:cNvSpPr txBox="1"/>
          <p:nvPr>
            <p:ph type="title"/>
          </p:nvPr>
        </p:nvSpPr>
        <p:spPr>
          <a:prstGeom prst="rect">
            <a:avLst/>
          </a:prstGeom>
        </p:spPr>
        <p:txBody>
          <a:bodyPr/>
          <a:lstStyle/>
          <a:p>
            <a:pPr/>
            <a:r>
              <a:t>Look up cost volume</a:t>
            </a:r>
          </a:p>
        </p:txBody>
      </p:sp>
      <p:sp>
        <p:nvSpPr>
          <p:cNvPr id="1001" name="Text Placeholder 7"/>
          <p:cNvSpPr txBox="1"/>
          <p:nvPr>
            <p:ph type="body" idx="1"/>
          </p:nvPr>
        </p:nvSpPr>
        <p:spPr>
          <a:xfrm>
            <a:off x="831199" y="2351359"/>
            <a:ext cx="22721602" cy="9110402"/>
          </a:xfrm>
          <a:prstGeom prst="rect">
            <a:avLst/>
          </a:prstGeom>
        </p:spPr>
        <p:txBody>
          <a:bodyPr/>
          <a:lstStyle>
            <a:lvl1pPr marL="0" indent="137160">
              <a:buSzTx/>
              <a:buNone/>
            </a:lvl1pPr>
          </a:lstStyle>
          <a:p>
            <a:pPr/>
            <a:r>
              <a:t>Retrieve using current motion estimates</a:t>
            </a:r>
          </a:p>
        </p:txBody>
      </p:sp>
      <p:pic>
        <p:nvPicPr>
          <p:cNvPr id="1002" name="Picture 8" descr="Picture 8"/>
          <p:cNvPicPr>
            <a:picLocks noChangeAspect="1"/>
          </p:cNvPicPr>
          <p:nvPr/>
        </p:nvPicPr>
        <p:blipFill>
          <a:blip r:embed="rId2">
            <a:extLst/>
          </a:blip>
          <a:stretch>
            <a:fillRect/>
          </a:stretch>
        </p:blipFill>
        <p:spPr>
          <a:xfrm>
            <a:off x="831199" y="4640220"/>
            <a:ext cx="19593886" cy="7333214"/>
          </a:xfrm>
          <a:prstGeom prst="rect">
            <a:avLst/>
          </a:prstGeom>
          <a:ln w="12700">
            <a:miter lim="400000"/>
          </a:ln>
        </p:spPr>
      </p:pic>
      <p:pic>
        <p:nvPicPr>
          <p:cNvPr id="1003" name="Google Shape;62;p14" descr="Google Shape;62;p14"/>
          <p:cNvPicPr>
            <a:picLocks noChangeAspect="1"/>
          </p:cNvPicPr>
          <p:nvPr/>
        </p:nvPicPr>
        <p:blipFill>
          <a:blip r:embed="rId3">
            <a:extLst/>
          </a:blip>
          <a:srcRect l="0" t="19817" r="0" b="0"/>
          <a:stretch>
            <a:fillRect/>
          </a:stretch>
        </p:blipFill>
        <p:spPr>
          <a:xfrm>
            <a:off x="14146048" y="2369304"/>
            <a:ext cx="10009636" cy="4488696"/>
          </a:xfrm>
          <a:prstGeom prst="rect">
            <a:avLst/>
          </a:prstGeom>
          <a:ln w="12700">
            <a:miter lim="400000"/>
          </a:ln>
        </p:spPr>
      </p:pic>
      <p:sp>
        <p:nvSpPr>
          <p:cNvPr id="1004" name="Rectangle 10"/>
          <p:cNvSpPr/>
          <p:nvPr/>
        </p:nvSpPr>
        <p:spPr>
          <a:xfrm>
            <a:off x="17716498" y="3429000"/>
            <a:ext cx="3238503" cy="452349"/>
          </a:xfrm>
          <a:prstGeom prst="rect">
            <a:avLst/>
          </a:prstGeom>
          <a:ln w="50800">
            <a:solidFill>
              <a:srgbClr val="FF0000"/>
            </a:solidFill>
            <a:prstDash val="dash"/>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6"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07" name="Title 2"/>
          <p:cNvSpPr txBox="1"/>
          <p:nvPr>
            <p:ph type="title"/>
          </p:nvPr>
        </p:nvSpPr>
        <p:spPr>
          <a:prstGeom prst="rect">
            <a:avLst/>
          </a:prstGeom>
        </p:spPr>
        <p:txBody>
          <a:bodyPr/>
          <a:lstStyle/>
          <a:p>
            <a:pPr/>
            <a:r>
              <a:t>Recurrent update</a:t>
            </a:r>
          </a:p>
        </p:txBody>
      </p:sp>
      <p:sp>
        <p:nvSpPr>
          <p:cNvPr id="1008" name="Text Placeholder 6"/>
          <p:cNvSpPr txBox="1"/>
          <p:nvPr>
            <p:ph type="body" idx="1"/>
          </p:nvPr>
        </p:nvSpPr>
        <p:spPr>
          <a:xfrm>
            <a:off x="831199" y="2351359"/>
            <a:ext cx="22721602" cy="9110402"/>
          </a:xfrm>
          <a:prstGeom prst="rect">
            <a:avLst/>
          </a:prstGeom>
        </p:spPr>
        <p:txBody>
          <a:bodyPr/>
          <a:lstStyle>
            <a:lvl1pPr marL="0" indent="137160">
              <a:buSzTx/>
              <a:buNone/>
            </a:lvl1pPr>
          </a:lstStyle>
          <a:p>
            <a:pPr/>
            <a:r>
              <a:t>Like classical optimization algorithms</a:t>
            </a:r>
          </a:p>
        </p:txBody>
      </p:sp>
      <p:pic>
        <p:nvPicPr>
          <p:cNvPr id="1009" name="Google Shape;62;p14" descr="Google Shape;62;p14"/>
          <p:cNvPicPr>
            <a:picLocks noChangeAspect="1"/>
          </p:cNvPicPr>
          <p:nvPr/>
        </p:nvPicPr>
        <p:blipFill>
          <a:blip r:embed="rId2">
            <a:extLst/>
          </a:blip>
          <a:srcRect l="0" t="19817" r="0" b="0"/>
          <a:stretch>
            <a:fillRect/>
          </a:stretch>
        </p:blipFill>
        <p:spPr>
          <a:xfrm>
            <a:off x="14146048" y="2369304"/>
            <a:ext cx="10009636" cy="4488696"/>
          </a:xfrm>
          <a:prstGeom prst="rect">
            <a:avLst/>
          </a:prstGeom>
          <a:ln w="12700">
            <a:miter lim="400000"/>
          </a:ln>
        </p:spPr>
      </p:pic>
      <p:sp>
        <p:nvSpPr>
          <p:cNvPr id="1010" name="Rectangle 5"/>
          <p:cNvSpPr/>
          <p:nvPr/>
        </p:nvSpPr>
        <p:spPr>
          <a:xfrm>
            <a:off x="18470649" y="3442811"/>
            <a:ext cx="799105" cy="1968243"/>
          </a:xfrm>
          <a:prstGeom prst="rect">
            <a:avLst/>
          </a:prstGeom>
          <a:ln w="50800">
            <a:solidFill>
              <a:srgbClr val="FF0000"/>
            </a:solidFill>
            <a:prstDash val="dash"/>
          </a:ln>
        </p:spPr>
        <p:txBody>
          <a:bodyPr lIns="101600" tIns="101600" rIns="101600" bIns="101600" anchor="ctr"/>
          <a:lstStyle/>
          <a:p>
            <a:pPr defTabSz="1016000">
              <a:spcBef>
                <a:spcPts val="0"/>
              </a:spcBef>
              <a:defRPr sz="4000">
                <a:latin typeface="Helvetica"/>
                <a:ea typeface="Helvetica"/>
                <a:cs typeface="Helvetica"/>
                <a:sym typeface="Helvetica"/>
              </a:defRPr>
            </a:pPr>
          </a:p>
        </p:txBody>
      </p:sp>
      <p:pic>
        <p:nvPicPr>
          <p:cNvPr id="1011" name="Picture 7" descr="Picture 7"/>
          <p:cNvPicPr>
            <a:picLocks noChangeAspect="1"/>
          </p:cNvPicPr>
          <p:nvPr/>
        </p:nvPicPr>
        <p:blipFill>
          <a:blip r:embed="rId3">
            <a:extLst/>
          </a:blip>
          <a:srcRect l="8787" t="13018" r="17733" b="16742"/>
          <a:stretch>
            <a:fillRect/>
          </a:stretch>
        </p:blipFill>
        <p:spPr>
          <a:xfrm>
            <a:off x="831199" y="5114246"/>
            <a:ext cx="14932123" cy="6430820"/>
          </a:xfrm>
          <a:prstGeom prst="rect">
            <a:avLst/>
          </a:prstGeom>
          <a:ln w="12700">
            <a:miter lim="400000"/>
          </a:ln>
        </p:spPr>
      </p:pic>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3"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14" name="Title 2"/>
          <p:cNvSpPr txBox="1"/>
          <p:nvPr>
            <p:ph type="title"/>
          </p:nvPr>
        </p:nvSpPr>
        <p:spPr>
          <a:prstGeom prst="rect">
            <a:avLst/>
          </a:prstGeom>
        </p:spPr>
        <p:txBody>
          <a:bodyPr/>
          <a:lstStyle/>
          <a:p>
            <a:pPr/>
            <a:r>
              <a:t>Recurrent update</a:t>
            </a:r>
          </a:p>
        </p:txBody>
      </p:sp>
      <p:pic>
        <p:nvPicPr>
          <p:cNvPr id="1015" name="Picture 4" descr="Picture 4"/>
          <p:cNvPicPr>
            <a:picLocks noChangeAspect="1"/>
          </p:cNvPicPr>
          <p:nvPr/>
        </p:nvPicPr>
        <p:blipFill>
          <a:blip r:embed="rId2">
            <a:extLst/>
          </a:blip>
          <a:stretch>
            <a:fillRect/>
          </a:stretch>
        </p:blipFill>
        <p:spPr>
          <a:xfrm>
            <a:off x="194857" y="4798675"/>
            <a:ext cx="22969943" cy="6206088"/>
          </a:xfrm>
          <a:prstGeom prst="rect">
            <a:avLst/>
          </a:prstGeom>
          <a:ln w="12700">
            <a:miter lim="400000"/>
          </a:ln>
        </p:spPr>
      </p:pic>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18" name="From the paper"/>
          <p:cNvSpPr txBox="1"/>
          <p:nvPr>
            <p:ph type="title"/>
          </p:nvPr>
        </p:nvSpPr>
        <p:spPr>
          <a:prstGeom prst="rect">
            <a:avLst/>
          </a:prstGeom>
        </p:spPr>
        <p:txBody>
          <a:bodyPr/>
          <a:lstStyle/>
          <a:p>
            <a:pPr/>
            <a:r>
              <a:t>From the paper</a:t>
            </a:r>
          </a:p>
        </p:txBody>
      </p:sp>
      <p:sp>
        <p:nvSpPr>
          <p:cNvPr id="1019" name="“The RAFT architecture  is motivated by traditional optimization-based approaches.…"/>
          <p:cNvSpPr txBox="1"/>
          <p:nvPr>
            <p:ph type="body" idx="1"/>
          </p:nvPr>
        </p:nvSpPr>
        <p:spPr>
          <a:prstGeom prst="rect">
            <a:avLst/>
          </a:prstGeom>
        </p:spPr>
        <p:txBody>
          <a:bodyPr/>
          <a:lstStyle/>
          <a:p>
            <a:pPr/>
            <a:r>
              <a:t>“The RAFT architecture </a:t>
            </a:r>
            <a:br/>
            <a:r>
              <a:t>is </a:t>
            </a:r>
            <a:r>
              <a:rPr b="1"/>
              <a:t>motivated by traditional optimization-based approaches</a:t>
            </a:r>
            <a:r>
              <a:t>. </a:t>
            </a:r>
          </a:p>
          <a:p>
            <a:pPr/>
            <a:r>
              <a:t>The feature encoder extracts per-pixel features. </a:t>
            </a:r>
          </a:p>
          <a:p>
            <a:pPr/>
            <a:r>
              <a:t>The correlation layer computes visual similarity between pixels. </a:t>
            </a:r>
          </a:p>
          <a:p>
            <a:pPr/>
            <a:r>
              <a:t>The update operator mimics the steps of an iterative optimization algorithm. But unlike traditional approaches, features and motion priors are not handcrafted but learned—learned by the feature encoder and the update operator respectively.”</a:t>
            </a:r>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1"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22" name="Title 2"/>
          <p:cNvSpPr txBox="1"/>
          <p:nvPr>
            <p:ph type="title"/>
          </p:nvPr>
        </p:nvSpPr>
        <p:spPr>
          <a:prstGeom prst="rect">
            <a:avLst/>
          </a:prstGeom>
        </p:spPr>
        <p:txBody>
          <a:bodyPr/>
          <a:lstStyle/>
          <a:p>
            <a:pPr/>
            <a:r>
              <a:t>Significant improvement over prior art</a:t>
            </a:r>
          </a:p>
        </p:txBody>
      </p:sp>
      <p:pic>
        <p:nvPicPr>
          <p:cNvPr id="1023" name="Google Shape;73;p15" descr="Google Shape;73;p15"/>
          <p:cNvPicPr>
            <a:picLocks noChangeAspect="1"/>
          </p:cNvPicPr>
          <p:nvPr/>
        </p:nvPicPr>
        <p:blipFill>
          <a:blip r:embed="rId2">
            <a:extLst/>
          </a:blip>
          <a:stretch>
            <a:fillRect/>
          </a:stretch>
        </p:blipFill>
        <p:spPr>
          <a:xfrm>
            <a:off x="6745459" y="1972568"/>
            <a:ext cx="11066302" cy="11770012"/>
          </a:xfrm>
          <a:prstGeom prst="rect">
            <a:avLst/>
          </a:prstGeom>
          <a:ln w="12700">
            <a:miter lim="400000"/>
          </a:ln>
        </p:spPr>
      </p:pic>
      <p:sp>
        <p:nvSpPr>
          <p:cNvPr id="1024" name="Google Shape;64;p14"/>
          <p:cNvSpPr txBox="1"/>
          <p:nvPr/>
        </p:nvSpPr>
        <p:spPr>
          <a:xfrm>
            <a:off x="-1" y="12732719"/>
            <a:ext cx="8735334" cy="789228"/>
          </a:xfrm>
          <a:prstGeom prst="rect">
            <a:avLst/>
          </a:prstGeom>
          <a:ln w="12700">
            <a:miter lim="400000"/>
          </a:ln>
          <a:extLst>
            <a:ext uri="{C572A759-6A51-4108-AA02-DFA0A04FC94B}">
              <ma14:wrappingTextBoxFlag xmlns:ma14="http://schemas.microsoft.com/office/mac/drawingml/2011/main" val="1"/>
            </a:ext>
          </a:extLst>
        </p:spPr>
        <p:txBody>
          <a:bodyPr lIns="203164" tIns="203164" rIns="203164" bIns="203164">
            <a:spAutoFit/>
          </a:bodyPr>
          <a:lstStyle>
            <a:lvl1pPr defTabSz="1016000">
              <a:spcBef>
                <a:spcPts val="0"/>
              </a:spcBef>
              <a:defRPr sz="2600">
                <a:latin typeface="Arial"/>
                <a:ea typeface="Arial"/>
                <a:cs typeface="Arial"/>
                <a:sym typeface="Arial"/>
              </a:defRPr>
            </a:lvl1pPr>
          </a:lstStyle>
          <a:p>
            <a:pPr/>
            <a:r>
              <a:t>Slide credit: Teed and Deng </a:t>
            </a:r>
          </a:p>
        </p:txBody>
      </p:sp>
      <p:sp>
        <p:nvSpPr>
          <p:cNvPr id="1025" name="Rectangle 5"/>
          <p:cNvSpPr txBox="1"/>
          <p:nvPr/>
        </p:nvSpPr>
        <p:spPr>
          <a:xfrm>
            <a:off x="14266205" y="1875631"/>
            <a:ext cx="9365854" cy="75808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1016000">
              <a:spcBef>
                <a:spcPts val="0"/>
              </a:spcBef>
              <a:defRPr sz="4000">
                <a:latin typeface="Arial"/>
                <a:ea typeface="Arial"/>
                <a:cs typeface="Arial"/>
                <a:sym typeface="Arial"/>
              </a:defRPr>
            </a:pPr>
            <a:r>
              <a:t>[Teed and Deng ECCV 2020 </a:t>
            </a:r>
            <a:r>
              <a:rPr>
                <a:solidFill>
                  <a:srgbClr val="FF0000"/>
                </a:solidFill>
              </a:rPr>
              <a:t>Best paper</a:t>
            </a:r>
            <a:r>
              <a:t>]</a:t>
            </a:r>
          </a:p>
        </p:txBody>
      </p:sp>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7" name="Slide Number Placeholder 1"/>
          <p:cNvSpPr txBox="1"/>
          <p:nvPr>
            <p:ph type="sldNum" sz="quarter" idx="2"/>
          </p:nvPr>
        </p:nvSpPr>
        <p:spPr>
          <a:xfrm>
            <a:off x="22638123" y="12815696"/>
            <a:ext cx="526679" cy="52426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28" name="Title 2"/>
          <p:cNvSpPr txBox="1"/>
          <p:nvPr>
            <p:ph type="title"/>
          </p:nvPr>
        </p:nvSpPr>
        <p:spPr>
          <a:prstGeom prst="rect">
            <a:avLst/>
          </a:prstGeom>
        </p:spPr>
        <p:txBody>
          <a:bodyPr/>
          <a:lstStyle/>
          <a:p>
            <a:pPr/>
            <a:r>
              <a:t>Visual results on Davis (real-world)</a:t>
            </a:r>
          </a:p>
        </p:txBody>
      </p:sp>
      <p:pic>
        <p:nvPicPr>
          <p:cNvPr id="1029" name="Picture 3" descr="Picture 3"/>
          <p:cNvPicPr>
            <a:picLocks noChangeAspect="1"/>
          </p:cNvPicPr>
          <p:nvPr/>
        </p:nvPicPr>
        <p:blipFill>
          <a:blip r:embed="rId2">
            <a:extLst/>
          </a:blip>
          <a:srcRect l="2179" t="0" r="3686" b="0"/>
          <a:stretch>
            <a:fillRect/>
          </a:stretch>
        </p:blipFill>
        <p:spPr>
          <a:xfrm>
            <a:off x="-1" y="4611955"/>
            <a:ext cx="24251535" cy="6961788"/>
          </a:xfrm>
          <a:prstGeom prst="rect">
            <a:avLst/>
          </a:prstGeom>
          <a:ln w="12700">
            <a:miter lim="400000"/>
          </a:ln>
        </p:spPr>
      </p:pic>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1" name="Specific architecture hand-crafted for the problem…"/>
          <p:cNvSpPr txBox="1"/>
          <p:nvPr>
            <p:ph type="body" idx="1"/>
          </p:nvPr>
        </p:nvSpPr>
        <p:spPr>
          <a:prstGeom prst="rect">
            <a:avLst/>
          </a:prstGeom>
        </p:spPr>
        <p:txBody>
          <a:bodyPr/>
          <a:lstStyle/>
          <a:p>
            <a:pPr/>
            <a:r>
              <a:t>Specific architecture hand-crafted for the problem</a:t>
            </a:r>
          </a:p>
          <a:p>
            <a:pPr/>
            <a:r>
              <a:t>Still largely feed-forward (well, unrolled recurrence)</a:t>
            </a:r>
          </a:p>
          <a:p>
            <a:pPr/>
            <a:r>
              <a:t>Scaffolding with traditional methods and inductive bias</a:t>
            </a:r>
          </a:p>
          <a:p>
            <a:pPr lvl="1"/>
            <a:r>
              <a:t>Historically it all happened progressively in the span of multiple papers : traditional pieces of the approach got replaced with learnable ones</a:t>
            </a:r>
          </a:p>
          <a:p>
            <a:pPr/>
            <a:r>
              <a:t>Non-local matching is hard and requires specialized architectures</a:t>
            </a:r>
          </a:p>
        </p:txBody>
      </p:sp>
      <p:sp>
        <p:nvSpPr>
          <p:cNvPr id="1032" name="Discussion"/>
          <p:cNvSpPr txBox="1"/>
          <p:nvPr>
            <p:ph type="title"/>
          </p:nvPr>
        </p:nvSpPr>
        <p:spPr>
          <a:prstGeom prst="rect">
            <a:avLst/>
          </a:prstGeom>
        </p:spPr>
        <p:txBody>
          <a:bodyPr/>
          <a:lstStyle/>
          <a:p>
            <a:pPr/>
            <a:r>
              <a:t>Discussion</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4" name="Is the hand-crafted structure (cost-volume, unrolled optimization on cost volume) really necessary?"/>
          <p:cNvSpPr txBox="1"/>
          <p:nvPr>
            <p:ph type="title"/>
          </p:nvPr>
        </p:nvSpPr>
        <p:spPr>
          <a:xfrm>
            <a:off x="4958831" y="4311253"/>
            <a:ext cx="14466338" cy="4517883"/>
          </a:xfrm>
          <a:prstGeom prst="rect">
            <a:avLst/>
          </a:prstGeom>
        </p:spPr>
        <p:txBody>
          <a:bodyPr/>
          <a:lstStyle>
            <a:lvl1pPr defTabSz="520065">
              <a:defRPr sz="7056"/>
            </a:lvl1pPr>
          </a:lstStyle>
          <a:p>
            <a:pPr/>
            <a:r>
              <a:t>Is the hand-crafted structure (cost-volume, unrolled optimization on cost volume) really necessary?</a:t>
            </a: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6" name="Is the hand-crafted structure (cost-volume, unrolled optimization on cost volume) really necessary?"/>
          <p:cNvSpPr txBox="1"/>
          <p:nvPr>
            <p:ph type="title"/>
          </p:nvPr>
        </p:nvSpPr>
        <p:spPr>
          <a:xfrm>
            <a:off x="9665315" y="4311253"/>
            <a:ext cx="14466338" cy="4517883"/>
          </a:xfrm>
          <a:prstGeom prst="rect">
            <a:avLst/>
          </a:prstGeom>
        </p:spPr>
        <p:txBody>
          <a:bodyPr/>
          <a:lstStyle>
            <a:lvl1pPr defTabSz="520065">
              <a:defRPr sz="7056"/>
            </a:lvl1pPr>
          </a:lstStyle>
          <a:p>
            <a:pPr/>
            <a:r>
              <a:t>Is the hand-crafted structure (cost-volume, unrolled optimization on cost volume) really necessary?</a:t>
            </a:r>
          </a:p>
        </p:txBody>
      </p:sp>
      <p:pic>
        <p:nvPicPr>
          <p:cNvPr id="1037" name="pasted-movie.png" descr="pasted-movie.png"/>
          <p:cNvPicPr>
            <a:picLocks noChangeAspect="1"/>
          </p:cNvPicPr>
          <p:nvPr/>
        </p:nvPicPr>
        <p:blipFill>
          <a:blip r:embed="rId2">
            <a:extLst/>
          </a:blip>
          <a:stretch>
            <a:fillRect/>
          </a:stretch>
        </p:blipFill>
        <p:spPr>
          <a:xfrm>
            <a:off x="647513" y="270810"/>
            <a:ext cx="8829510" cy="12786192"/>
          </a:xfrm>
          <a:prstGeom prst="rect">
            <a:avLst/>
          </a:prstGeom>
          <a:ln w="12700">
            <a:miter lim="400000"/>
          </a:ln>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9" name="Use generative approach (diffusion)…"/>
          <p:cNvSpPr txBox="1"/>
          <p:nvPr>
            <p:ph type="body" sz="half" idx="1"/>
          </p:nvPr>
        </p:nvSpPr>
        <p:spPr>
          <a:xfrm>
            <a:off x="10079718" y="3450223"/>
            <a:ext cx="13376416" cy="8702677"/>
          </a:xfrm>
          <a:prstGeom prst="rect">
            <a:avLst/>
          </a:prstGeom>
        </p:spPr>
        <p:txBody>
          <a:bodyPr/>
          <a:lstStyle/>
          <a:p>
            <a:pPr marL="688975" indent="-688975" defTabSz="1700783">
              <a:spcBef>
                <a:spcPts val="1800"/>
              </a:spcBef>
              <a:buSzPct val="125000"/>
              <a:buChar char="•"/>
              <a:defRPr sz="5208"/>
            </a:pPr>
            <a:r>
              <a:t>Use generative approach (diffusion)</a:t>
            </a:r>
          </a:p>
          <a:p>
            <a:pPr lvl="1" marL="1279524" indent="-688974" defTabSz="1700783">
              <a:spcBef>
                <a:spcPts val="1800"/>
              </a:spcBef>
              <a:buSzPct val="125000"/>
              <a:buChar char="•"/>
              <a:defRPr sz="5208"/>
            </a:pPr>
            <a:r>
              <a:t>Conditioned on two frames, </a:t>
            </a:r>
            <a:br/>
            <a:r>
              <a:t>denoise flow</a:t>
            </a:r>
          </a:p>
          <a:p>
            <a:pPr marL="688975" indent="-688975" defTabSz="1700783">
              <a:spcBef>
                <a:spcPts val="1800"/>
              </a:spcBef>
              <a:buSzPct val="125000"/>
              <a:buChar char="•"/>
              <a:defRPr sz="5208"/>
            </a:pPr>
            <a:r>
              <a:t>Still supervised (ground truth flow)</a:t>
            </a:r>
          </a:p>
          <a:p>
            <a:pPr lvl="1" marL="1279524" indent="-688974" defTabSz="1700783">
              <a:spcBef>
                <a:spcPts val="1800"/>
              </a:spcBef>
              <a:buSzPct val="125000"/>
              <a:buChar char="•"/>
              <a:defRPr sz="5208"/>
            </a:pPr>
            <a:r>
              <a:t>Existing data not good enough</a:t>
            </a:r>
          </a:p>
          <a:p>
            <a:pPr lvl="1" marL="1279524" indent="-688974" defTabSz="1700783">
              <a:spcBef>
                <a:spcPts val="1800"/>
              </a:spcBef>
              <a:buSzPct val="125000"/>
              <a:buChar char="•"/>
              <a:defRPr sz="5208"/>
            </a:pPr>
            <a:r>
              <a:t>Merge four large synthetic flow dataset for pre-training:</a:t>
            </a:r>
            <a:br/>
            <a:r>
              <a:t>FlyingThings3D, AutoFlow, Kubric, TartanAir</a:t>
            </a:r>
          </a:p>
          <a:p>
            <a:pPr marL="688975" indent="-688975" defTabSz="1700783">
              <a:spcBef>
                <a:spcPts val="1800"/>
              </a:spcBef>
              <a:buSzPct val="125000"/>
              <a:buChar char="•"/>
              <a:defRPr sz="5208"/>
            </a:pPr>
            <a:r>
              <a:t>Also applied to depth prediction</a:t>
            </a:r>
          </a:p>
        </p:txBody>
      </p:sp>
      <p:pic>
        <p:nvPicPr>
          <p:cNvPr id="1040" name="pasted-movie.png" descr="pasted-movie.png"/>
          <p:cNvPicPr>
            <a:picLocks noChangeAspect="1"/>
          </p:cNvPicPr>
          <p:nvPr/>
        </p:nvPicPr>
        <p:blipFill>
          <a:blip r:embed="rId2">
            <a:extLst/>
          </a:blip>
          <a:stretch>
            <a:fillRect/>
          </a:stretch>
        </p:blipFill>
        <p:spPr>
          <a:xfrm>
            <a:off x="647513" y="270810"/>
            <a:ext cx="8829510" cy="12786192"/>
          </a:xfrm>
          <a:prstGeom prst="rect">
            <a:avLst/>
          </a:prstGeom>
          <a:ln w="12700">
            <a:miter lim="400000"/>
          </a:ln>
        </p:spPr>
      </p:pic>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42" name="pasted-movie.png" descr="pasted-movie.png"/>
          <p:cNvPicPr>
            <a:picLocks noChangeAspect="1"/>
          </p:cNvPicPr>
          <p:nvPr/>
        </p:nvPicPr>
        <p:blipFill>
          <a:blip r:embed="rId2">
            <a:extLst/>
          </a:blip>
          <a:stretch>
            <a:fillRect/>
          </a:stretch>
        </p:blipFill>
        <p:spPr>
          <a:xfrm>
            <a:off x="647513" y="270810"/>
            <a:ext cx="8829510" cy="12786192"/>
          </a:xfrm>
          <a:prstGeom prst="rect">
            <a:avLst/>
          </a:prstGeom>
          <a:ln w="12700">
            <a:miter lim="400000"/>
          </a:ln>
        </p:spPr>
      </p:pic>
      <p:pic>
        <p:nvPicPr>
          <p:cNvPr id="1043" name="pasted-movie.png" descr="pasted-movie.png"/>
          <p:cNvPicPr>
            <a:picLocks noChangeAspect="1"/>
          </p:cNvPicPr>
          <p:nvPr/>
        </p:nvPicPr>
        <p:blipFill>
          <a:blip r:embed="rId3">
            <a:extLst/>
          </a:blip>
          <a:stretch>
            <a:fillRect/>
          </a:stretch>
        </p:blipFill>
        <p:spPr>
          <a:xfrm>
            <a:off x="9515507" y="6741605"/>
            <a:ext cx="14504838" cy="6406657"/>
          </a:xfrm>
          <a:prstGeom prst="rect">
            <a:avLst/>
          </a:prstGeom>
          <a:ln w="12700">
            <a:miter lim="400000"/>
          </a:ln>
        </p:spPr>
      </p:pic>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45" name="pasted-movie.png" descr="pasted-movie.png"/>
          <p:cNvPicPr>
            <a:picLocks noChangeAspect="1"/>
          </p:cNvPicPr>
          <p:nvPr/>
        </p:nvPicPr>
        <p:blipFill>
          <a:blip r:embed="rId2">
            <a:extLst/>
          </a:blip>
          <a:stretch>
            <a:fillRect/>
          </a:stretch>
        </p:blipFill>
        <p:spPr>
          <a:xfrm>
            <a:off x="-95847" y="5093589"/>
            <a:ext cx="24028050" cy="7786093"/>
          </a:xfrm>
          <a:prstGeom prst="rect">
            <a:avLst/>
          </a:prstGeom>
          <a:ln w="12700">
            <a:miter lim="400000"/>
          </a:ln>
        </p:spPr>
      </p:pic>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7" name="Key contributions:…"/>
          <p:cNvSpPr txBox="1"/>
          <p:nvPr>
            <p:ph type="body" sz="half" idx="1"/>
          </p:nvPr>
        </p:nvSpPr>
        <p:spPr>
          <a:xfrm>
            <a:off x="10079718" y="771722"/>
            <a:ext cx="13376416" cy="8702676"/>
          </a:xfrm>
          <a:prstGeom prst="rect">
            <a:avLst/>
          </a:prstGeom>
        </p:spPr>
        <p:txBody>
          <a:bodyPr/>
          <a:lstStyle/>
          <a:p>
            <a:pPr/>
            <a:r>
              <a:t>Key contributions:</a:t>
            </a:r>
          </a:p>
          <a:p>
            <a:pPr marL="740833" indent="-740833">
              <a:buSzPct val="125000"/>
              <a:buChar char="•"/>
            </a:pPr>
            <a:r>
              <a:t>Merge four large synthetic flow dataset:</a:t>
            </a:r>
            <a:br/>
            <a:r>
              <a:t>FlyingThings3D, AutoFlow, Kubric, TartanAir</a:t>
            </a:r>
          </a:p>
          <a:p>
            <a:pPr marL="740833" indent="-740833">
              <a:buSzPct val="125000"/>
              <a:buChar char="•"/>
            </a:pPr>
            <a:r>
              <a:t>Training with real data is tricky: Has holes! Diffusion model would generate optical flow maps with holes as well… </a:t>
            </a:r>
          </a:p>
          <a:p>
            <a:pPr marL="740833" indent="-740833">
              <a:buSzPct val="125000"/>
              <a:buChar char="•"/>
            </a:pPr>
            <a:r>
              <a:t>Coarse-to-fine training strategy</a:t>
            </a:r>
          </a:p>
        </p:txBody>
      </p:sp>
      <p:pic>
        <p:nvPicPr>
          <p:cNvPr id="1048" name="pasted-movie.png" descr="pasted-movie.png"/>
          <p:cNvPicPr>
            <a:picLocks noChangeAspect="1"/>
          </p:cNvPicPr>
          <p:nvPr/>
        </p:nvPicPr>
        <p:blipFill>
          <a:blip r:embed="rId2">
            <a:extLst/>
          </a:blip>
          <a:stretch>
            <a:fillRect/>
          </a:stretch>
        </p:blipFill>
        <p:spPr>
          <a:xfrm>
            <a:off x="647513" y="270810"/>
            <a:ext cx="8829510" cy="12786192"/>
          </a:xfrm>
          <a:prstGeom prst="rect">
            <a:avLst/>
          </a:prstGeom>
          <a:ln w="12700">
            <a:miter lim="400000"/>
          </a:ln>
        </p:spPr>
      </p:pic>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50" name="pasted-movie.png" descr="pasted-movie.png"/>
          <p:cNvPicPr>
            <a:picLocks noChangeAspect="1"/>
          </p:cNvPicPr>
          <p:nvPr/>
        </p:nvPicPr>
        <p:blipFill>
          <a:blip r:embed="rId2">
            <a:extLst/>
          </a:blip>
          <a:stretch>
            <a:fillRect/>
          </a:stretch>
        </p:blipFill>
        <p:spPr>
          <a:xfrm>
            <a:off x="647513" y="270810"/>
            <a:ext cx="8829510" cy="12786192"/>
          </a:xfrm>
          <a:prstGeom prst="rect">
            <a:avLst/>
          </a:prstGeom>
          <a:ln w="12700">
            <a:miter lim="400000"/>
          </a:ln>
        </p:spPr>
      </p:pic>
      <p:pic>
        <p:nvPicPr>
          <p:cNvPr id="1051" name="pasted-movie.png" descr="pasted-movie.png"/>
          <p:cNvPicPr>
            <a:picLocks noChangeAspect="1"/>
          </p:cNvPicPr>
          <p:nvPr/>
        </p:nvPicPr>
        <p:blipFill>
          <a:blip r:embed="rId3">
            <a:extLst/>
          </a:blip>
          <a:stretch>
            <a:fillRect/>
          </a:stretch>
        </p:blipFill>
        <p:spPr>
          <a:xfrm>
            <a:off x="8993530" y="2057221"/>
            <a:ext cx="15645295" cy="9601558"/>
          </a:xfrm>
          <a:prstGeom prst="rect">
            <a:avLst/>
          </a:prstGeom>
          <a:ln w="12700">
            <a:miter lim="400000"/>
          </a:ln>
        </p:spPr>
      </p:pic>
      <p:sp>
        <p:nvSpPr>
          <p:cNvPr id="1052" name="Fully supervised… Any self-supervised models out there?"/>
          <p:cNvSpPr/>
          <p:nvPr/>
        </p:nvSpPr>
        <p:spPr>
          <a:xfrm>
            <a:off x="1137259" y="5597801"/>
            <a:ext cx="22109482" cy="4399998"/>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Fully supervised… Any self-supervised models out there?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52" grpId="1"/>
    </p:bldLst>
  </p:timing>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056" name="Group"/>
          <p:cNvGrpSpPr/>
          <p:nvPr/>
        </p:nvGrpSpPr>
        <p:grpSpPr>
          <a:xfrm>
            <a:off x="-686298" y="3923659"/>
            <a:ext cx="14159422" cy="6854442"/>
            <a:chOff x="0" y="0"/>
            <a:chExt cx="14159420" cy="6854441"/>
          </a:xfrm>
        </p:grpSpPr>
        <p:pic>
          <p:nvPicPr>
            <p:cNvPr id="1054" name="Google Shape;62;p14" descr="Google Shape;62;p14"/>
            <p:cNvPicPr>
              <a:picLocks noChangeAspect="1"/>
            </p:cNvPicPr>
            <p:nvPr/>
          </p:nvPicPr>
          <p:blipFill>
            <a:blip r:embed="rId2">
              <a:extLst/>
            </a:blip>
            <a:srcRect l="50582" t="19817" r="0" b="0"/>
            <a:stretch>
              <a:fillRect/>
            </a:stretch>
          </p:blipFill>
          <p:spPr>
            <a:xfrm>
              <a:off x="6605879" y="0"/>
              <a:ext cx="7553542" cy="6854442"/>
            </a:xfrm>
            <a:prstGeom prst="rect">
              <a:avLst/>
            </a:prstGeom>
            <a:ln w="12700" cap="flat">
              <a:noFill/>
              <a:miter lim="400000"/>
            </a:ln>
            <a:effectLst/>
          </p:spPr>
        </p:pic>
        <p:pic>
          <p:nvPicPr>
            <p:cNvPr id="1055" name="Google Shape;62;p14" descr="Google Shape;62;p14"/>
            <p:cNvPicPr>
              <a:picLocks noChangeAspect="1"/>
            </p:cNvPicPr>
            <p:nvPr/>
          </p:nvPicPr>
          <p:blipFill>
            <a:blip r:embed="rId2">
              <a:extLst/>
            </a:blip>
            <a:srcRect l="0" t="19817" r="56797" b="0"/>
            <a:stretch>
              <a:fillRect/>
            </a:stretch>
          </p:blipFill>
          <p:spPr>
            <a:xfrm>
              <a:off x="0" y="0"/>
              <a:ext cx="6603591" cy="6854442"/>
            </a:xfrm>
            <a:prstGeom prst="rect">
              <a:avLst/>
            </a:prstGeom>
            <a:ln w="12700" cap="flat">
              <a:noFill/>
              <a:miter lim="400000"/>
            </a:ln>
            <a:effectLst/>
          </p:spPr>
        </p:pic>
      </p:grpSp>
      <p:sp>
        <p:nvSpPr>
          <p:cNvPr id="1057" name="Self-Supervised Optical Flow"/>
          <p:cNvSpPr txBox="1"/>
          <p:nvPr>
            <p:ph type="title"/>
          </p:nvPr>
        </p:nvSpPr>
        <p:spPr>
          <a:prstGeom prst="rect">
            <a:avLst/>
          </a:prstGeom>
        </p:spPr>
        <p:txBody>
          <a:bodyPr/>
          <a:lstStyle/>
          <a:p>
            <a:pPr/>
            <a:r>
              <a:t>Self-Supervised Optical Flow</a:t>
            </a:r>
          </a:p>
        </p:txBody>
      </p:sp>
      <p:sp>
        <p:nvSpPr>
          <p:cNvPr id="1058" name="Estimate flow with Neural Network…"/>
          <p:cNvSpPr txBox="1"/>
          <p:nvPr>
            <p:ph type="body" sz="quarter" idx="1"/>
          </p:nvPr>
        </p:nvSpPr>
        <p:spPr>
          <a:xfrm>
            <a:off x="514658" y="10111935"/>
            <a:ext cx="10739564" cy="1365571"/>
          </a:xfrm>
          <a:prstGeom prst="rect">
            <a:avLst/>
          </a:prstGeom>
        </p:spPr>
        <p:txBody>
          <a:bodyPr/>
          <a:lstStyle>
            <a:lvl1pPr defTabSz="1664208">
              <a:spcBef>
                <a:spcPts val="1800"/>
              </a:spcBef>
              <a:defRPr sz="5096"/>
            </a:lvl1pPr>
          </a:lstStyle>
          <a:p>
            <a:pPr/>
            <a:r>
              <a:t>Estimate flow with Neural Network…</a:t>
            </a:r>
          </a:p>
        </p:txBody>
      </p:sp>
      <p:sp>
        <p:nvSpPr>
          <p:cNvPr id="1059" name="Rectangle 7"/>
          <p:cNvSpPr txBox="1"/>
          <p:nvPr/>
        </p:nvSpPr>
        <p:spPr>
          <a:xfrm>
            <a:off x="563144" y="1875631"/>
            <a:ext cx="17553386" cy="1329581"/>
          </a:xfrm>
          <a:prstGeom prst="rect">
            <a:avLst/>
          </a:prstGeom>
          <a:ln w="12700">
            <a:miter lim="400000"/>
          </a:ln>
          <a:extLst>
            <a:ext uri="{C572A759-6A51-4108-AA02-DFA0A04FC94B}">
              <ma14:wrappingTextBoxFlag xmlns:ma14="http://schemas.microsoft.com/office/mac/drawingml/2011/main" val="1"/>
            </a:ext>
          </a:extLst>
        </p:spPr>
        <p:txBody>
          <a:bodyPr wrap="none" lIns="101600" tIns="101600" rIns="101600" bIns="101600">
            <a:spAutoFit/>
          </a:bodyPr>
          <a:lstStyle/>
          <a:p>
            <a:pPr defTabSz="1016000">
              <a:spcBef>
                <a:spcPts val="0"/>
              </a:spcBef>
              <a:defRPr sz="4000">
                <a:latin typeface="Arial"/>
                <a:ea typeface="Arial"/>
                <a:cs typeface="Arial"/>
                <a:sym typeface="Arial"/>
              </a:defRPr>
            </a:pPr>
            <a:r>
              <a:t>[Stone, Maurer et al. 2021, Jonschkowski et al. 2020, Meister et al. 2018, …] </a:t>
            </a:r>
            <a:br/>
            <a:r>
              <a:t>(see SMURF for good discussion!)</a:t>
            </a:r>
          </a:p>
        </p:txBody>
      </p:sp>
      <p:grpSp>
        <p:nvGrpSpPr>
          <p:cNvPr id="1064" name="Group"/>
          <p:cNvGrpSpPr/>
          <p:nvPr/>
        </p:nvGrpSpPr>
        <p:grpSpPr>
          <a:xfrm>
            <a:off x="12625285" y="4954932"/>
            <a:ext cx="11329249" cy="7387607"/>
            <a:chOff x="0" y="0"/>
            <a:chExt cx="11329248" cy="7387605"/>
          </a:xfrm>
        </p:grpSpPr>
        <p:sp>
          <p:nvSpPr>
            <p:cNvPr id="1060" name="Rectangle"/>
            <p:cNvSpPr/>
            <p:nvPr/>
          </p:nvSpPr>
          <p:spPr>
            <a:xfrm>
              <a:off x="5777827" y="0"/>
              <a:ext cx="5551422" cy="4012911"/>
            </a:xfrm>
            <a:prstGeom prst="rect">
              <a:avLst/>
            </a:prstGeom>
            <a:solidFill>
              <a:srgbClr val="FFFFFF"/>
            </a:solidFill>
            <a:ln w="25400" cap="flat">
              <a:solidFill>
                <a:srgbClr val="000000"/>
              </a:solidFill>
              <a:prstDash val="solid"/>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1061" name="Equation"/>
            <p:cNvSpPr txBox="1"/>
            <p:nvPr/>
          </p:nvSpPr>
          <p:spPr>
            <a:xfrm>
              <a:off x="6029065" y="339944"/>
              <a:ext cx="5048948" cy="333302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m>
                      <m:mPr>
                        <m:ctrlPr>
                          <a:rPr xmlns:a="http://schemas.openxmlformats.org/drawingml/2006/main" sz="3500" i="1">
                            <a:solidFill>
                              <a:srgbClr val="000000"/>
                            </a:solidFill>
                            <a:latin typeface="Cambria Math" panose="02040503050406030204" pitchFamily="18" charset="0"/>
                          </a:rPr>
                        </m:ctrlPr>
                        <m:baseJc m:val="center"/>
                        <m:plcHide m:val="on"/>
                        <m:mcs>
                          <m:mc>
                            <m:mcPr>
                              <m:count m:val="2"/>
                              <m:mcJc m:val="center"/>
                            </m:mcPr>
                          </m:mc>
                        </m:mcs>
                      </m:mPr>
                      <m:mr>
                        <m:e/>
                        <m:e>
                          <m:limLow>
                            <m:e>
                              <m:argPr>
                                <m:scrLvl m:val="0"/>
                              </m:argPr>
                              <m:r>
                                <a:rPr xmlns:a="http://schemas.openxmlformats.org/drawingml/2006/main" sz="3500" i="1">
                                  <a:solidFill>
                                    <a:srgbClr val="000000"/>
                                  </a:solidFill>
                                  <a:latin typeface="Cambria Math" panose="02040503050406030204" pitchFamily="18" charset="0"/>
                                </a:rPr>
                                <m:t>∑</m:t>
                              </m:r>
                            </m:e>
                            <m:lim>
                              <m:argPr>
                                <m:scrLvl m:val="0"/>
                              </m:argPr>
                              <m:r>
                                <m:rPr>
                                  <m:sty m:val="b"/>
                                </m:rPr>
                                <a:rPr xmlns:a="http://schemas.openxmlformats.org/drawingml/2006/main" sz="3500" i="1">
                                  <a:solidFill>
                                    <a:srgbClr val="000000"/>
                                  </a:solidFill>
                                  <a:latin typeface="Cambria Math" panose="02040503050406030204" pitchFamily="18" charset="0"/>
                                </a:rPr>
                                <m:t>p</m:t>
                              </m:r>
                            </m:lim>
                          </m:limLow>
                          <m:sSup>
                            <m:e>
                              <m:argPr>
                                <m:scrLvl m:val="0"/>
                              </m:argPr>
                              <m:d>
                                <m:dPr>
                                  <m:ctrlPr>
                                    <a:rPr xmlns:a="http://schemas.openxmlformats.org/drawingml/2006/main" sz="3500" i="1">
                                      <a:solidFill>
                                        <a:srgbClr val="000000"/>
                                      </a:solidFill>
                                      <a:latin typeface="Cambria Math" panose="02040503050406030204" pitchFamily="18" charset="0"/>
                                    </a:rPr>
                                  </m:ctrlPr>
                                  <m:begChr m:val="|"/>
                                  <m:endChr m:val="|"/>
                                </m:dPr>
                                <m:e>
                                  <m:argPr>
                                    <m:scrLvl m:val="0"/>
                                  </m:argPr>
                                  <m:sSub>
                                    <m:e>
                                      <m:argPr>
                                        <m:scrLvl m:val="0"/>
                                      </m:argPr>
                                      <m:r>
                                        <a:rPr xmlns:a="http://schemas.openxmlformats.org/drawingml/2006/main" sz="3500" i="1">
                                          <a:solidFill>
                                            <a:srgbClr val="000000"/>
                                          </a:solidFill>
                                          <a:latin typeface="Cambria Math" panose="02040503050406030204" pitchFamily="18" charset="0"/>
                                        </a:rPr>
                                        <m:t>I</m:t>
                                      </m:r>
                                    </m:e>
                                    <m:sub>
                                      <m:argPr>
                                        <m:scrLvl m:val="0"/>
                                      </m:argPr>
                                      <m:r>
                                        <a:rPr xmlns:a="http://schemas.openxmlformats.org/drawingml/2006/main" sz="3500" i="1">
                                          <a:solidFill>
                                            <a:srgbClr val="000000"/>
                                          </a:solidFill>
                                          <a:latin typeface="Cambria Math" panose="02040503050406030204" pitchFamily="18" charset="0"/>
                                        </a:rPr>
                                        <m:t>t</m:t>
                                      </m:r>
                                    </m:sub>
                                  </m:sSub>
                                  <m:r>
                                    <a:rPr xmlns:a="http://schemas.openxmlformats.org/drawingml/2006/main" sz="3500" i="1">
                                      <a:solidFill>
                                        <a:srgbClr val="000000"/>
                                      </a:solidFill>
                                      <a:latin typeface="Cambria Math" panose="02040503050406030204" pitchFamily="18" charset="0"/>
                                    </a:rPr>
                                    <m:t>(</m:t>
                                  </m:r>
                                  <m:r>
                                    <m:rPr>
                                      <m:sty m:val="b"/>
                                    </m:rPr>
                                    <a:rPr xmlns:a="http://schemas.openxmlformats.org/drawingml/2006/main" sz="3500" i="1">
                                      <a:solidFill>
                                        <a:srgbClr val="000000"/>
                                      </a:solidFill>
                                      <a:latin typeface="Cambria Math" panose="02040503050406030204" pitchFamily="18" charset="0"/>
                                    </a:rPr>
                                    <m:t>p</m:t>
                                  </m:r>
                                  <m:r>
                                    <a:rPr xmlns:a="http://schemas.openxmlformats.org/drawingml/2006/main" sz="3500" i="1">
                                      <a:solidFill>
                                        <a:srgbClr val="000000"/>
                                      </a:solidFill>
                                      <a:latin typeface="Cambria Math" panose="02040503050406030204" pitchFamily="18" charset="0"/>
                                    </a:rPr>
                                    <m:t>)</m:t>
                                  </m:r>
                                  <m:r>
                                    <a:rPr xmlns:a="http://schemas.openxmlformats.org/drawingml/2006/main" sz="3500" i="1">
                                      <a:solidFill>
                                        <a:srgbClr val="000000"/>
                                      </a:solidFill>
                                      <a:latin typeface="Cambria Math" panose="02040503050406030204" pitchFamily="18" charset="0"/>
                                    </a:rPr>
                                    <m:t>-</m:t>
                                  </m:r>
                                  <m:sSub>
                                    <m:e>
                                      <m:argPr>
                                        <m:scrLvl m:val="0"/>
                                      </m:argPr>
                                      <m:r>
                                        <a:rPr xmlns:a="http://schemas.openxmlformats.org/drawingml/2006/main" sz="3500" i="1">
                                          <a:solidFill>
                                            <a:srgbClr val="000000"/>
                                          </a:solidFill>
                                          <a:latin typeface="Cambria Math" panose="02040503050406030204" pitchFamily="18" charset="0"/>
                                        </a:rPr>
                                        <m:t>I</m:t>
                                      </m:r>
                                    </m:e>
                                    <m:sub>
                                      <m:argPr>
                                        <m:scrLvl m:val="0"/>
                                      </m:argPr>
                                      <m:r>
                                        <a:rPr xmlns:a="http://schemas.openxmlformats.org/drawingml/2006/main" sz="3500" i="1">
                                          <a:solidFill>
                                            <a:srgbClr val="000000"/>
                                          </a:solidFill>
                                          <a:latin typeface="Cambria Math" panose="02040503050406030204" pitchFamily="18" charset="0"/>
                                        </a:rPr>
                                        <m:t>t</m:t>
                                      </m:r>
                                      <m:r>
                                        <a:rPr xmlns:a="http://schemas.openxmlformats.org/drawingml/2006/main" sz="3500" i="1">
                                          <a:solidFill>
                                            <a:srgbClr val="000000"/>
                                          </a:solidFill>
                                          <a:latin typeface="Cambria Math" panose="02040503050406030204" pitchFamily="18" charset="0"/>
                                        </a:rPr>
                                        <m:t>+</m:t>
                                      </m:r>
                                      <m:r>
                                        <a:rPr xmlns:a="http://schemas.openxmlformats.org/drawingml/2006/main" sz="3500" i="1">
                                          <a:solidFill>
                                            <a:srgbClr val="000000"/>
                                          </a:solidFill>
                                          <a:latin typeface="Cambria Math" panose="02040503050406030204" pitchFamily="18" charset="0"/>
                                        </a:rPr>
                                        <m:t>1</m:t>
                                      </m:r>
                                    </m:sub>
                                  </m:sSub>
                                  <m:d>
                                    <m:dPr>
                                      <m:ctrlPr>
                                        <a:rPr xmlns:a="http://schemas.openxmlformats.org/drawingml/2006/main" sz="3500" i="1">
                                          <a:solidFill>
                                            <a:srgbClr val="000000"/>
                                          </a:solidFill>
                                          <a:latin typeface="Cambria Math" panose="02040503050406030204" pitchFamily="18" charset="0"/>
                                        </a:rPr>
                                      </m:ctrlPr>
                                    </m:dPr>
                                    <m:e>
                                      <m:argPr>
                                        <m:scrLvl m:val="0"/>
                                      </m:argPr>
                                      <m:r>
                                        <m:rPr>
                                          <m:sty m:val="b"/>
                                        </m:rPr>
                                        <a:rPr xmlns:a="http://schemas.openxmlformats.org/drawingml/2006/main" sz="3500" i="1">
                                          <a:solidFill>
                                            <a:srgbClr val="000000"/>
                                          </a:solidFill>
                                          <a:latin typeface="Cambria Math" panose="02040503050406030204" pitchFamily="18" charset="0"/>
                                        </a:rPr>
                                        <m:t>p</m:t>
                                      </m:r>
                                      <m:r>
                                        <a:rPr xmlns:a="http://schemas.openxmlformats.org/drawingml/2006/main" sz="3500" i="1">
                                          <a:solidFill>
                                            <a:srgbClr val="000000"/>
                                          </a:solidFill>
                                          <a:latin typeface="Cambria Math" panose="02040503050406030204" pitchFamily="18" charset="0"/>
                                        </a:rPr>
                                        <m:t>+</m:t>
                                      </m:r>
                                      <m:sSub>
                                        <m:e>
                                          <m:argPr>
                                            <m:scrLvl m:val="0"/>
                                          </m:argPr>
                                          <m:r>
                                            <m:rPr>
                                              <m:sty m:val="b"/>
                                            </m:rPr>
                                            <a:rPr xmlns:a="http://schemas.openxmlformats.org/drawingml/2006/main" sz="3500" i="1">
                                              <a:solidFill>
                                                <a:srgbClr val="000000"/>
                                              </a:solidFill>
                                              <a:latin typeface="Cambria Math" panose="02040503050406030204" pitchFamily="18" charset="0"/>
                                            </a:rPr>
                                            <m:t>w</m:t>
                                          </m:r>
                                        </m:e>
                                        <m:sub>
                                          <m:argPr>
                                            <m:scrLvl m:val="0"/>
                                          </m:argPr>
                                          <m:r>
                                            <m:rPr>
                                              <m:sty m:val="b"/>
                                            </m:rPr>
                                            <a:rPr xmlns:a="http://schemas.openxmlformats.org/drawingml/2006/main" sz="3500" i="1">
                                              <a:solidFill>
                                                <a:srgbClr val="000000"/>
                                              </a:solidFill>
                                              <a:latin typeface="Cambria Math" panose="02040503050406030204" pitchFamily="18" charset="0"/>
                                            </a:rPr>
                                            <m:t>p</m:t>
                                          </m:r>
                                        </m:sub>
                                      </m:sSub>
                                    </m:e>
                                  </m:d>
                                </m:e>
                              </m:d>
                            </m:e>
                            <m:sup>
                              <m:argPr>
                                <m:scrLvl m:val="0"/>
                              </m:argPr>
                              <m:r>
                                <a:rPr xmlns:a="http://schemas.openxmlformats.org/drawingml/2006/main" sz="3500" i="1">
                                  <a:solidFill>
                                    <a:srgbClr val="000000"/>
                                  </a:solidFill>
                                  <a:latin typeface="Cambria Math" panose="02040503050406030204" pitchFamily="18" charset="0"/>
                                </a:rPr>
                                <m:t>2</m:t>
                              </m:r>
                            </m:sup>
                          </m:sSup>
                        </m:e>
                      </m:mr>
                      <m:mr>
                        <m:e/>
                        <m:e>
                          <m:r>
                            <a:rPr xmlns:a="http://schemas.openxmlformats.org/drawingml/2006/main" sz="3500" i="1">
                              <a:solidFill>
                                <a:srgbClr val="000000"/>
                              </a:solidFill>
                              <a:latin typeface="Cambria Math" panose="02040503050406030204" pitchFamily="18" charset="0"/>
                            </a:rPr>
                            <m:t>+</m:t>
                          </m:r>
                          <m:r>
                            <a:rPr xmlns:a="http://schemas.openxmlformats.org/drawingml/2006/main" sz="3500" i="1">
                              <a:solidFill>
                                <a:srgbClr val="000000"/>
                              </a:solidFill>
                              <a:latin typeface="Cambria Math" panose="02040503050406030204" pitchFamily="18" charset="0"/>
                            </a:rPr>
                            <m:t>λ</m:t>
                          </m:r>
                          <m:limLow>
                            <m:e>
                              <m:argPr>
                                <m:scrLvl m:val="0"/>
                              </m:argPr>
                              <m:r>
                                <a:rPr xmlns:a="http://schemas.openxmlformats.org/drawingml/2006/main" sz="3500" i="1">
                                  <a:solidFill>
                                    <a:srgbClr val="000000"/>
                                  </a:solidFill>
                                  <a:latin typeface="Cambria Math" panose="02040503050406030204" pitchFamily="18" charset="0"/>
                                </a:rPr>
                                <m:t>∑</m:t>
                              </m:r>
                            </m:e>
                            <m:lim>
                              <m:argPr>
                                <m:scrLvl m:val="0"/>
                              </m:argPr>
                              <m:r>
                                <m:rPr>
                                  <m:sty m:val="b"/>
                                </m:rPr>
                                <a:rPr xmlns:a="http://schemas.openxmlformats.org/drawingml/2006/main" sz="3500" i="1">
                                  <a:solidFill>
                                    <a:srgbClr val="000000"/>
                                  </a:solidFill>
                                  <a:latin typeface="Cambria Math" panose="02040503050406030204" pitchFamily="18" charset="0"/>
                                </a:rPr>
                                <m:t>q</m:t>
                              </m:r>
                              <m:r>
                                <a:rPr xmlns:a="http://schemas.openxmlformats.org/drawingml/2006/main" sz="3500" i="1">
                                  <a:solidFill>
                                    <a:srgbClr val="000000"/>
                                  </a:solidFill>
                                  <a:latin typeface="Cambria Math" panose="02040503050406030204" pitchFamily="18" charset="0"/>
                                </a:rPr>
                                <m:t>∈</m:t>
                              </m:r>
                              <m:sSub>
                                <m:e>
                                  <m:argPr>
                                    <m:scrLvl m:val="0"/>
                                  </m:argPr>
                                  <m:r>
                                    <a:rPr xmlns:a="http://schemas.openxmlformats.org/drawingml/2006/main" sz="3500" i="1">
                                      <a:solidFill>
                                        <a:srgbClr val="000000"/>
                                      </a:solidFill>
                                      <a:latin typeface="Cambria Math" panose="02040503050406030204" pitchFamily="18" charset="0"/>
                                    </a:rPr>
                                    <m:t>N</m:t>
                                  </m:r>
                                </m:e>
                                <m:sub>
                                  <m:argPr>
                                    <m:scrLvl m:val="0"/>
                                  </m:argPr>
                                  <m:r>
                                    <a:rPr xmlns:a="http://schemas.openxmlformats.org/drawingml/2006/main" sz="3500" i="1">
                                      <a:solidFill>
                                        <a:srgbClr val="000000"/>
                                      </a:solidFill>
                                      <a:latin typeface="Cambria Math" panose="02040503050406030204" pitchFamily="18" charset="0"/>
                                    </a:rPr>
                                    <m:t>p</m:t>
                                  </m:r>
                                </m:sub>
                              </m:sSub>
                            </m:lim>
                          </m:limLow>
                          <m:sSup>
                            <m:e>
                              <m:argPr>
                                <m:scrLvl m:val="0"/>
                              </m:argPr>
                              <m:d>
                                <m:dPr>
                                  <m:ctrlPr>
                                    <a:rPr xmlns:a="http://schemas.openxmlformats.org/drawingml/2006/main" sz="3500" i="1">
                                      <a:solidFill>
                                        <a:srgbClr val="000000"/>
                                      </a:solidFill>
                                      <a:latin typeface="Cambria Math" panose="02040503050406030204" pitchFamily="18" charset="0"/>
                                    </a:rPr>
                                  </m:ctrlPr>
                                  <m:begChr m:val="|"/>
                                  <m:endChr m:val="|"/>
                                </m:dPr>
                                <m:e>
                                  <m:argPr>
                                    <m:scrLvl m:val="0"/>
                                  </m:argPr>
                                  <m:sSub>
                                    <m:e>
                                      <m:argPr>
                                        <m:scrLvl m:val="0"/>
                                      </m:argPr>
                                      <m:r>
                                        <m:rPr>
                                          <m:sty m:val="b"/>
                                        </m:rPr>
                                        <a:rPr xmlns:a="http://schemas.openxmlformats.org/drawingml/2006/main" sz="3500" i="1">
                                          <a:solidFill>
                                            <a:srgbClr val="000000"/>
                                          </a:solidFill>
                                          <a:latin typeface="Cambria Math" panose="02040503050406030204" pitchFamily="18" charset="0"/>
                                        </a:rPr>
                                        <m:t>w</m:t>
                                      </m:r>
                                    </m:e>
                                    <m:sub>
                                      <m:argPr>
                                        <m:scrLvl m:val="0"/>
                                      </m:argPr>
                                      <m:r>
                                        <m:rPr>
                                          <m:sty m:val="b"/>
                                        </m:rPr>
                                        <a:rPr xmlns:a="http://schemas.openxmlformats.org/drawingml/2006/main" sz="3500" i="1">
                                          <a:solidFill>
                                            <a:srgbClr val="000000"/>
                                          </a:solidFill>
                                          <a:latin typeface="Cambria Math" panose="02040503050406030204" pitchFamily="18" charset="0"/>
                                        </a:rPr>
                                        <m:t>p</m:t>
                                      </m:r>
                                    </m:sub>
                                  </m:sSub>
                                  <m:r>
                                    <a:rPr xmlns:a="http://schemas.openxmlformats.org/drawingml/2006/main" sz="3500" i="1">
                                      <a:solidFill>
                                        <a:srgbClr val="000000"/>
                                      </a:solidFill>
                                      <a:latin typeface="Cambria Math" panose="02040503050406030204" pitchFamily="18" charset="0"/>
                                    </a:rPr>
                                    <m:t>-</m:t>
                                  </m:r>
                                  <m:sSub>
                                    <m:e>
                                      <m:argPr>
                                        <m:scrLvl m:val="0"/>
                                      </m:argPr>
                                      <m:r>
                                        <m:rPr>
                                          <m:sty m:val="b"/>
                                        </m:rPr>
                                        <a:rPr xmlns:a="http://schemas.openxmlformats.org/drawingml/2006/main" sz="3500" i="1">
                                          <a:solidFill>
                                            <a:srgbClr val="000000"/>
                                          </a:solidFill>
                                          <a:latin typeface="Cambria Math" panose="02040503050406030204" pitchFamily="18" charset="0"/>
                                        </a:rPr>
                                        <m:t>w</m:t>
                                      </m:r>
                                    </m:e>
                                    <m:sub>
                                      <m:argPr>
                                        <m:scrLvl m:val="0"/>
                                      </m:argPr>
                                      <m:r>
                                        <m:rPr>
                                          <m:sty m:val="b"/>
                                        </m:rPr>
                                        <a:rPr xmlns:a="http://schemas.openxmlformats.org/drawingml/2006/main" sz="3500" i="1">
                                          <a:solidFill>
                                            <a:srgbClr val="000000"/>
                                          </a:solidFill>
                                          <a:latin typeface="Cambria Math" panose="02040503050406030204" pitchFamily="18" charset="0"/>
                                        </a:rPr>
                                        <m:t>q</m:t>
                                      </m:r>
                                    </m:sub>
                                  </m:sSub>
                                </m:e>
                              </m:d>
                            </m:e>
                            <m:sup>
                              <m:argPr>
                                <m:scrLvl m:val="0"/>
                              </m:argPr>
                              <m:r>
                                <a:rPr xmlns:a="http://schemas.openxmlformats.org/drawingml/2006/main" sz="3500" i="1">
                                  <a:solidFill>
                                    <a:srgbClr val="000000"/>
                                  </a:solidFill>
                                  <a:latin typeface="Cambria Math" panose="02040503050406030204" pitchFamily="18" charset="0"/>
                                </a:rPr>
                                <m:t>2</m:t>
                              </m:r>
                            </m:sup>
                          </m:sSup>
                        </m:e>
                      </m:mr>
                      <m:mr>
                        <m:e/>
                        <m:e>
                          <m:r>
                            <a:rPr xmlns:a="http://schemas.openxmlformats.org/drawingml/2006/main" sz="3500" i="1">
                              <a:solidFill>
                                <a:srgbClr val="000000"/>
                              </a:solidFill>
                              <a:latin typeface="Cambria Math" panose="02040503050406030204" pitchFamily="18" charset="0"/>
                            </a:rPr>
                            <m:t>+</m:t>
                          </m:r>
                          <m:r>
                            <a:rPr xmlns:a="http://schemas.openxmlformats.org/drawingml/2006/main" sz="3500" i="1">
                              <a:solidFill>
                                <a:srgbClr val="000000"/>
                              </a:solidFill>
                              <a:latin typeface="Cambria Math" panose="02040503050406030204" pitchFamily="18" charset="0"/>
                            </a:rPr>
                            <m:t>.</m:t>
                          </m:r>
                          <m:r>
                            <a:rPr xmlns:a="http://schemas.openxmlformats.org/drawingml/2006/main" sz="3500" i="1">
                              <a:solidFill>
                                <a:srgbClr val="000000"/>
                              </a:solidFill>
                              <a:latin typeface="Cambria Math" panose="02040503050406030204" pitchFamily="18" charset="0"/>
                            </a:rPr>
                            <m:t>.</m:t>
                          </m:r>
                          <m:r>
                            <a:rPr xmlns:a="http://schemas.openxmlformats.org/drawingml/2006/main" sz="3500" i="1">
                              <a:solidFill>
                                <a:srgbClr val="000000"/>
                              </a:solidFill>
                              <a:latin typeface="Cambria Math" panose="02040503050406030204" pitchFamily="18" charset="0"/>
                            </a:rPr>
                            <m:t>.</m:t>
                          </m:r>
                        </m:e>
                      </m:mr>
                    </m:m>
                  </m:oMath>
                </m:oMathPara>
              </a14:m>
              <a:endParaRPr sz="3500"/>
            </a:p>
          </p:txBody>
        </p:sp>
        <p:sp>
          <p:nvSpPr>
            <p:cNvPr id="1062" name="…but supervise flow with warping-based losses &amp; regularizers!"/>
            <p:cNvSpPr txBox="1"/>
            <p:nvPr/>
          </p:nvSpPr>
          <p:spPr>
            <a:xfrm>
              <a:off x="0" y="5140355"/>
              <a:ext cx="11244815" cy="22472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t">
              <a:normAutofit fontScale="100000" lnSpcReduction="0"/>
            </a:bodyPr>
            <a:lstStyle/>
            <a:p>
              <a:pPr algn="r" defTabSz="1828800">
                <a:lnSpc>
                  <a:spcPct val="90000"/>
                </a:lnSpc>
                <a:spcBef>
                  <a:spcPts val="2000"/>
                </a:spcBef>
                <a:defRPr sz="5600">
                  <a:latin typeface="Adobe Garamond Pro"/>
                  <a:ea typeface="Adobe Garamond Pro"/>
                  <a:cs typeface="Adobe Garamond Pro"/>
                  <a:sym typeface="Adobe Garamond Pro"/>
                </a:defRPr>
              </a:pPr>
              <a:r>
                <a:t>…but </a:t>
              </a:r>
              <a:r>
                <a:rPr i="1"/>
                <a:t>supervise </a:t>
              </a:r>
              <a:r>
                <a:t>flow with warping-based losses &amp; regularizers!</a:t>
              </a:r>
            </a:p>
          </p:txBody>
        </p:sp>
        <p:sp>
          <p:nvSpPr>
            <p:cNvPr id="1063" name="Arrow"/>
            <p:cNvSpPr/>
            <p:nvPr/>
          </p:nvSpPr>
          <p:spPr>
            <a:xfrm>
              <a:off x="4807643" y="1547519"/>
              <a:ext cx="713446" cy="713445"/>
            </a:xfrm>
            <a:prstGeom prst="rightArrow">
              <a:avLst>
                <a:gd name="adj1" fmla="val 32000"/>
                <a:gd name="adj2" fmla="val 64000"/>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grpSp>
      <p:grpSp>
        <p:nvGrpSpPr>
          <p:cNvPr id="1068" name="Group"/>
          <p:cNvGrpSpPr/>
          <p:nvPr/>
        </p:nvGrpSpPr>
        <p:grpSpPr>
          <a:xfrm>
            <a:off x="10377988" y="4818858"/>
            <a:ext cx="6811083" cy="4285040"/>
            <a:chOff x="0" y="0"/>
            <a:chExt cx="6811082" cy="4285039"/>
          </a:xfrm>
        </p:grpSpPr>
        <p:pic>
          <p:nvPicPr>
            <p:cNvPr id="1065" name="Image" descr="Image"/>
            <p:cNvPicPr>
              <a:picLocks noChangeAspect="1"/>
            </p:cNvPicPr>
            <p:nvPr/>
          </p:nvPicPr>
          <p:blipFill>
            <a:blip r:embed="rId3">
              <a:extLst/>
            </a:blip>
            <a:srcRect l="0" t="0" r="82324" b="46676"/>
            <a:stretch>
              <a:fillRect/>
            </a:stretch>
          </p:blipFill>
          <p:spPr>
            <a:xfrm>
              <a:off x="2966372" y="0"/>
              <a:ext cx="3844711" cy="4285040"/>
            </a:xfrm>
            <a:prstGeom prst="rect">
              <a:avLst/>
            </a:prstGeom>
            <a:ln w="12700" cap="flat">
              <a:noFill/>
              <a:miter lim="400000"/>
            </a:ln>
            <a:effectLst/>
          </p:spPr>
        </p:pic>
        <p:sp>
          <p:nvSpPr>
            <p:cNvPr id="1069" name="Connection Line"/>
            <p:cNvSpPr/>
            <p:nvPr/>
          </p:nvSpPr>
          <p:spPr>
            <a:xfrm>
              <a:off x="2361684" y="1240118"/>
              <a:ext cx="566689" cy="2116535"/>
            </a:xfrm>
            <a:custGeom>
              <a:avLst/>
              <a:gdLst/>
              <a:ahLst/>
              <a:cxnLst>
                <a:cxn ang="0">
                  <a:pos x="wd2" y="hd2"/>
                </a:cxn>
                <a:cxn ang="5400000">
                  <a:pos x="wd2" y="hd2"/>
                </a:cxn>
                <a:cxn ang="10800000">
                  <a:pos x="wd2" y="hd2"/>
                </a:cxn>
                <a:cxn ang="16200000">
                  <a:pos x="wd2" y="hd2"/>
                </a:cxn>
              </a:cxnLst>
              <a:rect l="0" t="0" r="r" b="b"/>
              <a:pathLst>
                <a:path w="16210" h="21600" fill="norm" stroke="1" extrusionOk="0">
                  <a:moveTo>
                    <a:pt x="16210" y="21600"/>
                  </a:moveTo>
                  <a:cubicBezTo>
                    <a:pt x="-4862" y="14592"/>
                    <a:pt x="-5390" y="7392"/>
                    <a:pt x="14625" y="0"/>
                  </a:cubicBezTo>
                </a:path>
              </a:pathLst>
            </a:custGeom>
            <a:noFill/>
            <a:ln w="63500" cap="flat">
              <a:solidFill>
                <a:srgbClr val="000000"/>
              </a:solidFill>
              <a:prstDash val="solid"/>
              <a:miter lim="400000"/>
              <a:tailEnd type="triangle" w="med" len="med"/>
            </a:ln>
            <a:effectLst/>
          </p:spPr>
          <p:txBody>
            <a:bodyPr/>
            <a:lstStyle/>
            <a:p>
              <a:pPr/>
            </a:p>
          </p:txBody>
        </p:sp>
        <p:sp>
          <p:nvSpPr>
            <p:cNvPr id="1067" name="Warp using flow,…"/>
            <p:cNvSpPr txBox="1"/>
            <p:nvPr/>
          </p:nvSpPr>
          <p:spPr>
            <a:xfrm>
              <a:off x="0" y="1748757"/>
              <a:ext cx="2178787" cy="11224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a:spcBef>
                  <a:spcPts val="0"/>
                </a:spcBef>
                <a:defRPr sz="2200"/>
              </a:pPr>
              <a:r>
                <a:t>Warp using flow,</a:t>
              </a:r>
            </a:p>
            <a:p>
              <a:pPr algn="ctr">
                <a:spcBef>
                  <a:spcPts val="0"/>
                </a:spcBef>
                <a:defRPr sz="2200"/>
              </a:pPr>
              <a:r>
                <a:t>Multiscale,</a:t>
              </a:r>
            </a:p>
            <a:p>
              <a:pPr algn="ctr">
                <a:spcBef>
                  <a:spcPts val="0"/>
                </a:spcBef>
                <a:defRPr sz="2200"/>
              </a:pPr>
              <a:r>
                <a: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56"/>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05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106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10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58" grpId="2"/>
      <p:bldP build="whole" bldLvl="1" animBg="1" rev="0" advAuto="0" spid="1056" grpId="1"/>
      <p:bldP build="whole" bldLvl="1" animBg="1" rev="0" advAuto="0" spid="1064" grpId="4"/>
      <p:bldP build="whole" bldLvl="1" animBg="1" rev="0" advAuto="0" spid="1068" grpId="3"/>
    </p:bldLst>
  </p:timing>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1" name="SMURF"/>
          <p:cNvSpPr txBox="1"/>
          <p:nvPr>
            <p:ph type="title"/>
          </p:nvPr>
        </p:nvSpPr>
        <p:spPr>
          <a:prstGeom prst="rect">
            <a:avLst/>
          </a:prstGeom>
        </p:spPr>
        <p:txBody>
          <a:bodyPr/>
          <a:lstStyle/>
          <a:p>
            <a:pPr/>
            <a:r>
              <a:t>SMURF</a:t>
            </a:r>
          </a:p>
        </p:txBody>
      </p:sp>
      <p:pic>
        <p:nvPicPr>
          <p:cNvPr id="1072" name="pasted-movie.png" descr="pasted-movie.png"/>
          <p:cNvPicPr>
            <a:picLocks noChangeAspect="1"/>
          </p:cNvPicPr>
          <p:nvPr/>
        </p:nvPicPr>
        <p:blipFill>
          <a:blip r:embed="rId2">
            <a:extLst/>
          </a:blip>
          <a:stretch>
            <a:fillRect/>
          </a:stretch>
        </p:blipFill>
        <p:spPr>
          <a:xfrm>
            <a:off x="-557364" y="3002235"/>
            <a:ext cx="12897639" cy="8930594"/>
          </a:xfrm>
          <a:prstGeom prst="rect">
            <a:avLst/>
          </a:prstGeom>
          <a:ln w="12700">
            <a:miter lim="400000"/>
          </a:ln>
        </p:spPr>
      </p:pic>
      <p:pic>
        <p:nvPicPr>
          <p:cNvPr id="1073" name="pasted-movie.png" descr="pasted-movie.png"/>
          <p:cNvPicPr>
            <a:picLocks noChangeAspect="1"/>
          </p:cNvPicPr>
          <p:nvPr/>
        </p:nvPicPr>
        <p:blipFill>
          <a:blip r:embed="rId3">
            <a:extLst/>
          </a:blip>
          <a:stretch>
            <a:fillRect/>
          </a:stretch>
        </p:blipFill>
        <p:spPr>
          <a:xfrm>
            <a:off x="12221141" y="2880057"/>
            <a:ext cx="11868675" cy="5883531"/>
          </a:xfrm>
          <a:prstGeom prst="rect">
            <a:avLst/>
          </a:prstGeom>
          <a:ln w="12700">
            <a:miter lim="400000"/>
          </a:ln>
        </p:spPr>
      </p:pic>
      <p:sp>
        <p:nvSpPr>
          <p:cNvPr id="1074" name="Motivation:…"/>
          <p:cNvSpPr txBox="1"/>
          <p:nvPr>
            <p:ph type="body" sz="quarter" idx="1"/>
          </p:nvPr>
        </p:nvSpPr>
        <p:spPr>
          <a:xfrm>
            <a:off x="12447059" y="9064072"/>
            <a:ext cx="11183485" cy="2990935"/>
          </a:xfrm>
          <a:prstGeom prst="rect">
            <a:avLst/>
          </a:prstGeom>
        </p:spPr>
        <p:txBody>
          <a:bodyPr/>
          <a:lstStyle/>
          <a:p>
            <a:pPr defTabSz="914400">
              <a:spcBef>
                <a:spcPts val="1000"/>
              </a:spcBef>
              <a:defRPr b="1" sz="2800"/>
            </a:pPr>
            <a:r>
              <a:t>Motivation:</a:t>
            </a:r>
          </a:p>
          <a:p>
            <a:pPr marL="518583" indent="-518583" defTabSz="914400">
              <a:spcBef>
                <a:spcPts val="1000"/>
              </a:spcBef>
              <a:buSzPct val="100000"/>
              <a:buAutoNum type="arabicPeriod" startAt="1"/>
              <a:defRPr sz="2800"/>
            </a:pPr>
            <a:r>
              <a:t>The model learns to ignore photometric augmentations</a:t>
            </a:r>
          </a:p>
          <a:p>
            <a:pPr marL="518583" indent="-518583" defTabSz="914400">
              <a:spcBef>
                <a:spcPts val="1000"/>
              </a:spcBef>
              <a:buSzPct val="100000"/>
              <a:buAutoNum type="arabicPeriod" startAt="1"/>
              <a:defRPr sz="2800"/>
            </a:pPr>
            <a:r>
              <a:t>The model learns to make better predictions at the borders and in occluded areas of the image (with other tricks, see paper)</a:t>
            </a:r>
          </a:p>
          <a:p>
            <a:pPr marL="518583" indent="-518583" defTabSz="914400">
              <a:spcBef>
                <a:spcPts val="1000"/>
              </a:spcBef>
              <a:buSzPct val="100000"/>
              <a:buAutoNum type="arabicPeriod" startAt="1"/>
              <a:defRPr sz="2800"/>
            </a:pPr>
            <a:r>
              <a:t>Early iterations of the recurrent model learn from the output at the final iteration</a:t>
            </a: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76" name="Bag of tricks"/>
          <p:cNvSpPr txBox="1"/>
          <p:nvPr>
            <p:ph type="title"/>
          </p:nvPr>
        </p:nvSpPr>
        <p:spPr>
          <a:prstGeom prst="rect">
            <a:avLst/>
          </a:prstGeom>
        </p:spPr>
        <p:txBody>
          <a:bodyPr/>
          <a:lstStyle/>
          <a:p>
            <a:pPr/>
            <a:r>
              <a:t>Bag of tricks</a:t>
            </a:r>
          </a:p>
        </p:txBody>
      </p:sp>
      <p:sp>
        <p:nvSpPr>
          <p:cNvPr id="1077" name="Range-map based occlusion reasoning…"/>
          <p:cNvSpPr txBox="1"/>
          <p:nvPr>
            <p:ph type="body" idx="1"/>
          </p:nvPr>
        </p:nvSpPr>
        <p:spPr>
          <a:prstGeom prst="rect">
            <a:avLst/>
          </a:prstGeom>
        </p:spPr>
        <p:txBody>
          <a:bodyPr/>
          <a:lstStyle/>
          <a:p>
            <a:pPr/>
            <a:r>
              <a:t>Range-map based occlusion reasoning </a:t>
            </a:r>
          </a:p>
          <a:p>
            <a:pPr/>
            <a:r>
              <a:t>the Census loss for photometric consistency </a:t>
            </a:r>
          </a:p>
          <a:p>
            <a:pPr/>
            <a:r>
              <a:t>edge aware smoothness</a:t>
            </a:r>
          </a:p>
          <a:p>
            <a:pPr/>
            <a:r>
              <a:t>and self supervision </a:t>
            </a:r>
          </a:p>
          <a:p>
            <a:pPr/>
          </a:p>
          <a:p>
            <a:pPr/>
            <a:r>
              <a:t>Use crops at training time to make sure boundaries are correct</a:t>
            </a:r>
          </a:p>
          <a:p>
            <a:pPr/>
            <a:r>
              <a:t>Multiple frame refinement </a:t>
            </a:r>
          </a:p>
        </p:txBody>
      </p:sp>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9" name="Loss"/>
          <p:cNvSpPr txBox="1"/>
          <p:nvPr>
            <p:ph type="title"/>
          </p:nvPr>
        </p:nvSpPr>
        <p:spPr>
          <a:prstGeom prst="rect">
            <a:avLst/>
          </a:prstGeom>
        </p:spPr>
        <p:txBody>
          <a:bodyPr/>
          <a:lstStyle/>
          <a:p>
            <a:pPr/>
            <a:r>
              <a:t>Loss</a:t>
            </a:r>
          </a:p>
        </p:txBody>
      </p:sp>
      <p:pic>
        <p:nvPicPr>
          <p:cNvPr id="1080" name="pasted-movie.png" descr="pasted-movie.png"/>
          <p:cNvPicPr>
            <a:picLocks noChangeAspect="1"/>
          </p:cNvPicPr>
          <p:nvPr/>
        </p:nvPicPr>
        <p:blipFill>
          <a:blip r:embed="rId2">
            <a:extLst/>
          </a:blip>
          <a:stretch>
            <a:fillRect/>
          </a:stretch>
        </p:blipFill>
        <p:spPr>
          <a:xfrm>
            <a:off x="4527198" y="37554"/>
            <a:ext cx="13103797" cy="1906638"/>
          </a:xfrm>
          <a:prstGeom prst="rect">
            <a:avLst/>
          </a:prstGeom>
          <a:ln w="12700">
            <a:miter lim="400000"/>
          </a:ln>
        </p:spPr>
      </p:pic>
      <p:pic>
        <p:nvPicPr>
          <p:cNvPr id="1081" name="pasted-movie.png" descr="pasted-movie.png"/>
          <p:cNvPicPr>
            <a:picLocks noChangeAspect="1"/>
          </p:cNvPicPr>
          <p:nvPr/>
        </p:nvPicPr>
        <p:blipFill>
          <a:blip r:embed="rId3">
            <a:extLst/>
          </a:blip>
          <a:stretch>
            <a:fillRect/>
          </a:stretch>
        </p:blipFill>
        <p:spPr>
          <a:xfrm>
            <a:off x="27027" y="3258379"/>
            <a:ext cx="12871827" cy="1794724"/>
          </a:xfrm>
          <a:prstGeom prst="rect">
            <a:avLst/>
          </a:prstGeom>
          <a:ln w="12700">
            <a:miter lim="400000"/>
          </a:ln>
        </p:spPr>
      </p:pic>
      <p:pic>
        <p:nvPicPr>
          <p:cNvPr id="1082" name="pasted-movie.png" descr="pasted-movie.png"/>
          <p:cNvPicPr>
            <a:picLocks noChangeAspect="1"/>
          </p:cNvPicPr>
          <p:nvPr/>
        </p:nvPicPr>
        <p:blipFill>
          <a:blip r:embed="rId4">
            <a:extLst/>
          </a:blip>
          <a:stretch>
            <a:fillRect/>
          </a:stretch>
        </p:blipFill>
        <p:spPr>
          <a:xfrm>
            <a:off x="171386" y="7785100"/>
            <a:ext cx="14128560" cy="3552893"/>
          </a:xfrm>
          <a:prstGeom prst="rect">
            <a:avLst/>
          </a:prstGeom>
          <a:ln w="12700">
            <a:miter lim="400000"/>
          </a:ln>
        </p:spPr>
      </p:pic>
      <p:pic>
        <p:nvPicPr>
          <p:cNvPr id="1083" name="pasted-movie.png" descr="pasted-movie.png"/>
          <p:cNvPicPr>
            <a:picLocks noChangeAspect="1"/>
          </p:cNvPicPr>
          <p:nvPr/>
        </p:nvPicPr>
        <p:blipFill>
          <a:blip r:embed="rId5">
            <a:extLst/>
          </a:blip>
          <a:stretch>
            <a:fillRect/>
          </a:stretch>
        </p:blipFill>
        <p:spPr>
          <a:xfrm>
            <a:off x="534277" y="11442859"/>
            <a:ext cx="12504791" cy="1906638"/>
          </a:xfrm>
          <a:prstGeom prst="rect">
            <a:avLst/>
          </a:prstGeom>
          <a:ln w="12700">
            <a:miter lim="400000"/>
          </a:ln>
        </p:spPr>
      </p:pic>
      <p:sp>
        <p:nvSpPr>
          <p:cNvPr id="1084" name="Essentially the loss is where the inductive bias is"/>
          <p:cNvSpPr txBox="1"/>
          <p:nvPr/>
        </p:nvSpPr>
        <p:spPr>
          <a:xfrm>
            <a:off x="19130624" y="108504"/>
            <a:ext cx="4899569" cy="17647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3600"/>
            </a:lvl1pPr>
          </a:lstStyle>
          <a:p>
            <a:pPr/>
            <a:r>
              <a:t>Essentially the loss is where the inductive bias is</a:t>
            </a:r>
          </a:p>
        </p:txBody>
      </p:sp>
      <p:pic>
        <p:nvPicPr>
          <p:cNvPr id="1085" name="pasted-movie.png" descr="pasted-movie.png"/>
          <p:cNvPicPr>
            <a:picLocks noChangeAspect="1"/>
          </p:cNvPicPr>
          <p:nvPr/>
        </p:nvPicPr>
        <p:blipFill>
          <a:blip r:embed="rId6">
            <a:extLst/>
          </a:blip>
          <a:stretch>
            <a:fillRect/>
          </a:stretch>
        </p:blipFill>
        <p:spPr>
          <a:xfrm>
            <a:off x="16396732" y="2513792"/>
            <a:ext cx="7693084" cy="3813610"/>
          </a:xfrm>
          <a:prstGeom prst="rect">
            <a:avLst/>
          </a:prstGeom>
          <a:ln w="12700">
            <a:miter lim="400000"/>
          </a:ln>
        </p:spPr>
      </p:pic>
      <p:sp>
        <p:nvSpPr>
          <p:cNvPr id="1086" name="Architecture itself mostly RAFT"/>
          <p:cNvSpPr txBox="1"/>
          <p:nvPr/>
        </p:nvSpPr>
        <p:spPr>
          <a:xfrm>
            <a:off x="17793490" y="6524757"/>
            <a:ext cx="4899570" cy="12059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3600"/>
            </a:lvl1pPr>
          </a:lstStyle>
          <a:p>
            <a:pPr/>
            <a:r>
              <a:t>Architecture itself mostly RAFT</a:t>
            </a:r>
          </a:p>
        </p:txBody>
      </p:sp>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8" name="Loss"/>
          <p:cNvSpPr txBox="1"/>
          <p:nvPr>
            <p:ph type="title"/>
          </p:nvPr>
        </p:nvSpPr>
        <p:spPr>
          <a:prstGeom prst="rect">
            <a:avLst/>
          </a:prstGeom>
        </p:spPr>
        <p:txBody>
          <a:bodyPr/>
          <a:lstStyle/>
          <a:p>
            <a:pPr/>
            <a:r>
              <a:t>Loss</a:t>
            </a:r>
          </a:p>
        </p:txBody>
      </p:sp>
      <p:pic>
        <p:nvPicPr>
          <p:cNvPr id="1089" name="pasted-movie.png" descr="pasted-movie.png"/>
          <p:cNvPicPr>
            <a:picLocks noChangeAspect="1"/>
          </p:cNvPicPr>
          <p:nvPr/>
        </p:nvPicPr>
        <p:blipFill>
          <a:blip r:embed="rId2">
            <a:extLst/>
          </a:blip>
          <a:stretch>
            <a:fillRect/>
          </a:stretch>
        </p:blipFill>
        <p:spPr>
          <a:xfrm>
            <a:off x="4527198" y="37554"/>
            <a:ext cx="13103797" cy="1906638"/>
          </a:xfrm>
          <a:prstGeom prst="rect">
            <a:avLst/>
          </a:prstGeom>
          <a:ln w="12700">
            <a:miter lim="400000"/>
          </a:ln>
        </p:spPr>
      </p:pic>
      <p:pic>
        <p:nvPicPr>
          <p:cNvPr id="1090" name="pasted-movie.png" descr="pasted-movie.png"/>
          <p:cNvPicPr>
            <a:picLocks noChangeAspect="1"/>
          </p:cNvPicPr>
          <p:nvPr/>
        </p:nvPicPr>
        <p:blipFill>
          <a:blip r:embed="rId3">
            <a:extLst/>
          </a:blip>
          <a:stretch>
            <a:fillRect/>
          </a:stretch>
        </p:blipFill>
        <p:spPr>
          <a:xfrm>
            <a:off x="27027" y="3258379"/>
            <a:ext cx="12871827" cy="1794724"/>
          </a:xfrm>
          <a:prstGeom prst="rect">
            <a:avLst/>
          </a:prstGeom>
          <a:ln w="12700">
            <a:miter lim="400000"/>
          </a:ln>
        </p:spPr>
      </p:pic>
      <p:sp>
        <p:nvSpPr>
          <p:cNvPr id="1091" name="Occlusion mask based on off-the-shelf inferred depth"/>
          <p:cNvSpPr txBox="1"/>
          <p:nvPr/>
        </p:nvSpPr>
        <p:spPr>
          <a:xfrm>
            <a:off x="4013156" y="5106089"/>
            <a:ext cx="4899569" cy="17270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600">
                <a:solidFill>
                  <a:schemeClr val="accent1">
                    <a:hueOff val="114395"/>
                    <a:lumOff val="-24975"/>
                  </a:schemeClr>
                </a:solidFill>
              </a:defRPr>
            </a:pPr>
            <a:r>
              <a:t>Occlusion mask</a:t>
            </a:r>
            <a:br/>
            <a:r>
              <a:t>based on off-the-shelf inferred depth</a:t>
            </a:r>
          </a:p>
        </p:txBody>
      </p:sp>
      <p:sp>
        <p:nvSpPr>
          <p:cNvPr id="1092" name="Warp"/>
          <p:cNvSpPr txBox="1"/>
          <p:nvPr/>
        </p:nvSpPr>
        <p:spPr>
          <a:xfrm>
            <a:off x="9584995" y="3194258"/>
            <a:ext cx="1189635" cy="6348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600">
                <a:solidFill>
                  <a:schemeClr val="accent1">
                    <a:hueOff val="114395"/>
                    <a:lumOff val="-24975"/>
                  </a:schemeClr>
                </a:solidFill>
              </a:defRPr>
            </a:lvl1pPr>
          </a:lstStyle>
          <a:p>
            <a:pPr/>
            <a:r>
              <a:t>Warp</a:t>
            </a:r>
          </a:p>
        </p:txBody>
      </p:sp>
      <p:sp>
        <p:nvSpPr>
          <p:cNvPr id="1093" name="Flow field"/>
          <p:cNvSpPr txBox="1"/>
          <p:nvPr/>
        </p:nvSpPr>
        <p:spPr>
          <a:xfrm>
            <a:off x="11438301" y="2980183"/>
            <a:ext cx="2069289" cy="634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600">
                <a:solidFill>
                  <a:schemeClr val="accent1">
                    <a:hueOff val="114395"/>
                    <a:lumOff val="-24975"/>
                  </a:schemeClr>
                </a:solidFill>
              </a:defRPr>
            </a:lvl1pPr>
          </a:lstStyle>
          <a:p>
            <a:pPr/>
            <a:r>
              <a:t>Flow field</a:t>
            </a:r>
          </a:p>
        </p:txBody>
      </p:sp>
      <p:sp>
        <p:nvSpPr>
          <p:cNvPr id="1094" name="Fancy photometric (pixel) loss based on census transform (brightness ordering rather than value)"/>
          <p:cNvSpPr txBox="1"/>
          <p:nvPr/>
        </p:nvSpPr>
        <p:spPr>
          <a:xfrm>
            <a:off x="9166422" y="5167191"/>
            <a:ext cx="5854896" cy="2273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600">
                <a:solidFill>
                  <a:schemeClr val="accent1">
                    <a:hueOff val="114395"/>
                    <a:lumOff val="-24975"/>
                  </a:schemeClr>
                </a:solidFill>
              </a:defRPr>
            </a:lvl1pPr>
          </a:lstStyle>
          <a:p>
            <a:pPr/>
            <a:r>
              <a:t>Fancy photometric (pixel) loss based on census transform (brightness ordering rather than value)</a:t>
            </a:r>
          </a:p>
        </p:txBody>
      </p:sp>
      <p:pic>
        <p:nvPicPr>
          <p:cNvPr id="1095" name="pasted-movie.png" descr="pasted-movie.png"/>
          <p:cNvPicPr>
            <a:picLocks noChangeAspect="1"/>
          </p:cNvPicPr>
          <p:nvPr/>
        </p:nvPicPr>
        <p:blipFill>
          <a:blip r:embed="rId4">
            <a:extLst/>
          </a:blip>
          <a:stretch>
            <a:fillRect/>
          </a:stretch>
        </p:blipFill>
        <p:spPr>
          <a:xfrm>
            <a:off x="171386" y="7785100"/>
            <a:ext cx="14128560" cy="3552893"/>
          </a:xfrm>
          <a:prstGeom prst="rect">
            <a:avLst/>
          </a:prstGeom>
          <a:ln w="12700">
            <a:miter lim="400000"/>
          </a:ln>
        </p:spPr>
      </p:pic>
      <p:sp>
        <p:nvSpPr>
          <p:cNvPr id="1096" name="Element-wise multiplication"/>
          <p:cNvSpPr txBox="1"/>
          <p:nvPr/>
        </p:nvSpPr>
        <p:spPr>
          <a:xfrm>
            <a:off x="6613578" y="2124666"/>
            <a:ext cx="4899569" cy="11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600">
                <a:solidFill>
                  <a:schemeClr val="accent1">
                    <a:hueOff val="114395"/>
                    <a:lumOff val="-24975"/>
                  </a:schemeClr>
                </a:solidFill>
              </a:defRPr>
            </a:lvl1pPr>
          </a:lstStyle>
          <a:p>
            <a:pPr/>
            <a:r>
              <a:t>Element-wise multiplication</a:t>
            </a:r>
          </a:p>
        </p:txBody>
      </p:sp>
      <p:sp>
        <p:nvSpPr>
          <p:cNvPr id="1097" name="Edge-aware regularization based on image and flow derivatives"/>
          <p:cNvSpPr txBox="1"/>
          <p:nvPr/>
        </p:nvSpPr>
        <p:spPr>
          <a:xfrm>
            <a:off x="13647286" y="7822421"/>
            <a:ext cx="4079534" cy="281929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600">
                <a:solidFill>
                  <a:schemeClr val="accent1">
                    <a:hueOff val="114395"/>
                    <a:lumOff val="-24975"/>
                  </a:schemeClr>
                </a:solidFill>
              </a:defRPr>
            </a:lvl1pPr>
          </a:lstStyle>
          <a:p>
            <a:pPr/>
            <a:r>
              <a:t>Edge-aware regularization based on image and flow derivatives</a:t>
            </a:r>
          </a:p>
        </p:txBody>
      </p:sp>
      <p:pic>
        <p:nvPicPr>
          <p:cNvPr id="1098" name="pasted-movie.png" descr="pasted-movie.png"/>
          <p:cNvPicPr>
            <a:picLocks noChangeAspect="1"/>
          </p:cNvPicPr>
          <p:nvPr/>
        </p:nvPicPr>
        <p:blipFill>
          <a:blip r:embed="rId5">
            <a:extLst/>
          </a:blip>
          <a:stretch>
            <a:fillRect/>
          </a:stretch>
        </p:blipFill>
        <p:spPr>
          <a:xfrm>
            <a:off x="534277" y="11442859"/>
            <a:ext cx="12504791" cy="1906638"/>
          </a:xfrm>
          <a:prstGeom prst="rect">
            <a:avLst/>
          </a:prstGeom>
          <a:ln w="12700">
            <a:miter lim="400000"/>
          </a:ln>
        </p:spPr>
      </p:pic>
      <p:sp>
        <p:nvSpPr>
          <p:cNvPr id="1099" name="Leverage flow   computed on uncropped version of frame to improve things at frame boundary"/>
          <p:cNvSpPr txBox="1"/>
          <p:nvPr/>
        </p:nvSpPr>
        <p:spPr>
          <a:xfrm>
            <a:off x="16644656" y="11451899"/>
            <a:ext cx="7197237" cy="188855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600">
                <a:solidFill>
                  <a:schemeClr val="accent1">
                    <a:hueOff val="114395"/>
                    <a:lumOff val="-24975"/>
                  </a:schemeClr>
                </a:solidFill>
              </a:defRPr>
            </a:pPr>
            <a:r>
              <a:t>Leverage flow </a:t>
            </a:r>
            <a14:m>
              <m:oMath>
                <m:sSub>
                  <m:e>
                    <m:limUpp>
                      <m:e>
                        <m:r>
                          <a:rPr xmlns:a="http://schemas.openxmlformats.org/drawingml/2006/main" sz="4300" i="1">
                            <a:solidFill>
                              <a:srgbClr val="004C7F"/>
                            </a:solidFill>
                            <a:latin typeface="Cambria Math" panose="02040503050406030204" pitchFamily="18" charset="0"/>
                          </a:rPr>
                          <m:t>V</m:t>
                        </m:r>
                      </m:e>
                      <m:lim>
                        <m:r>
                          <a:rPr xmlns:a="http://schemas.openxmlformats.org/drawingml/2006/main" sz="4300" i="1">
                            <a:solidFill>
                              <a:srgbClr val="004C7F"/>
                            </a:solidFill>
                            <a:latin typeface="Cambria Math" panose="02040503050406030204" pitchFamily="18" charset="0"/>
                          </a:rPr>
                          <m:t>̂</m:t>
                        </m:r>
                      </m:lim>
                    </m:limUpp>
                  </m:e>
                  <m:sub>
                    <m:r>
                      <a:rPr xmlns:a="http://schemas.openxmlformats.org/drawingml/2006/main" sz="4300" i="1">
                        <a:solidFill>
                          <a:srgbClr val="004C7F"/>
                        </a:solidFill>
                        <a:latin typeface="Cambria Math" panose="02040503050406030204" pitchFamily="18" charset="0"/>
                      </a:rPr>
                      <m:t>1</m:t>
                    </m:r>
                  </m:sub>
                </m:sSub>
              </m:oMath>
            </a14:m>
            <a:r>
              <a:t> computed on uncropped version of frame to improve things at frame boundary</a:t>
            </a:r>
            <a:endParaRPr>
              <a:solidFill>
                <a:srgbClr val="004D80"/>
              </a:solidFill>
            </a:endParaRPr>
          </a:p>
        </p:txBody>
      </p:sp>
      <p:sp>
        <p:nvSpPr>
          <p:cNvPr id="1100" name="Still fair amount of inductive bias in loss and architecture"/>
          <p:cNvSpPr txBox="1"/>
          <p:nvPr/>
        </p:nvSpPr>
        <p:spPr>
          <a:xfrm>
            <a:off x="19130624" y="272298"/>
            <a:ext cx="4899569" cy="17647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3600"/>
            </a:lvl1pPr>
          </a:lstStyle>
          <a:p>
            <a:pPr/>
            <a:r>
              <a:t>Still fair amount of inductive bias in loss and architecture</a:t>
            </a:r>
          </a:p>
        </p:txBody>
      </p:sp>
      <p:pic>
        <p:nvPicPr>
          <p:cNvPr id="1101" name="pasted-movie.png" descr="pasted-movie.png"/>
          <p:cNvPicPr>
            <a:picLocks noChangeAspect="1"/>
          </p:cNvPicPr>
          <p:nvPr/>
        </p:nvPicPr>
        <p:blipFill>
          <a:blip r:embed="rId6">
            <a:extLst/>
          </a:blip>
          <a:stretch>
            <a:fillRect/>
          </a:stretch>
        </p:blipFill>
        <p:spPr>
          <a:xfrm>
            <a:off x="16396732" y="2513792"/>
            <a:ext cx="7693084" cy="3813610"/>
          </a:xfrm>
          <a:prstGeom prst="rect">
            <a:avLst/>
          </a:prstGeom>
          <a:ln w="12700">
            <a:miter lim="400000"/>
          </a:ln>
        </p:spPr>
      </p:pic>
      <p:sp>
        <p:nvSpPr>
          <p:cNvPr id="1102" name="Line"/>
          <p:cNvSpPr/>
          <p:nvPr/>
        </p:nvSpPr>
        <p:spPr>
          <a:xfrm flipV="1">
            <a:off x="20814159" y="3344093"/>
            <a:ext cx="2230745" cy="7996487"/>
          </a:xfrm>
          <a:prstGeom prst="line">
            <a:avLst/>
          </a:prstGeom>
          <a:ln w="25400">
            <a:solidFill>
              <a:srgbClr val="000000"/>
            </a:solidFill>
            <a:miter lim="400000"/>
            <a:tailEnd type="triangle"/>
          </a:ln>
        </p:spPr>
        <p:txBody>
          <a:bodyPr lIns="50800" tIns="50800" rIns="50800" bIns="50800" anchor="ctr"/>
          <a:lstStyle/>
          <a:p>
            <a:pPr/>
          </a:p>
        </p:txBody>
      </p:sp>
      <p:sp>
        <p:nvSpPr>
          <p:cNvPr id="1103" name="Line"/>
          <p:cNvSpPr/>
          <p:nvPr/>
        </p:nvSpPr>
        <p:spPr>
          <a:xfrm flipV="1">
            <a:off x="6478203" y="4619853"/>
            <a:ext cx="625919" cy="625919"/>
          </a:xfrm>
          <a:prstGeom prst="line">
            <a:avLst/>
          </a:prstGeom>
          <a:ln w="25400">
            <a:solidFill>
              <a:srgbClr val="000000"/>
            </a:solidFill>
            <a:miter lim="400000"/>
            <a:tailEnd type="triangle"/>
          </a:ln>
        </p:spPr>
        <p:txBody>
          <a:bodyPr lIns="50800" tIns="50800" rIns="50800" bIns="50800" anchor="ctr"/>
          <a:lstStyle/>
          <a:p>
            <a:pPr/>
          </a:p>
        </p:txBody>
      </p:sp>
      <p:sp>
        <p:nvSpPr>
          <p:cNvPr id="1104" name="Line"/>
          <p:cNvSpPr/>
          <p:nvPr/>
        </p:nvSpPr>
        <p:spPr>
          <a:xfrm flipH="1" flipV="1">
            <a:off x="17114830" y="3980291"/>
            <a:ext cx="656692" cy="8202183"/>
          </a:xfrm>
          <a:prstGeom prst="line">
            <a:avLst/>
          </a:prstGeom>
          <a:ln w="25400">
            <a:solidFill>
              <a:srgbClr val="000000"/>
            </a:solidFill>
            <a:miter lim="400000"/>
            <a:tailEnd type="triangle"/>
          </a:ln>
        </p:spPr>
        <p:txBody>
          <a:bodyPr lIns="50800" tIns="50800" rIns="50800" bIns="50800" anchor="ctr"/>
          <a:lstStyle/>
          <a:p>
            <a:pPr/>
          </a:p>
        </p:txBody>
      </p:sp>
      <p:sp>
        <p:nvSpPr>
          <p:cNvPr id="1105" name="Line"/>
          <p:cNvSpPr/>
          <p:nvPr/>
        </p:nvSpPr>
        <p:spPr>
          <a:xfrm flipH="1" flipV="1">
            <a:off x="8758313" y="4619853"/>
            <a:ext cx="601120" cy="601120"/>
          </a:xfrm>
          <a:prstGeom prst="line">
            <a:avLst/>
          </a:prstGeom>
          <a:ln w="25400">
            <a:solidFill>
              <a:srgbClr val="000000"/>
            </a:solidFill>
            <a:miter lim="400000"/>
            <a:tailEnd type="triangle"/>
          </a:ln>
        </p:spPr>
        <p:txBody>
          <a:bodyPr lIns="50800" tIns="50800" rIns="50800" bIns="50800" anchor="ctr"/>
          <a:lstStyle/>
          <a:p>
            <a:pPr/>
          </a:p>
        </p:txBody>
      </p:sp>
      <p:sp>
        <p:nvSpPr>
          <p:cNvPr id="1106" name="Architecture itself mostly RAFT"/>
          <p:cNvSpPr txBox="1"/>
          <p:nvPr/>
        </p:nvSpPr>
        <p:spPr>
          <a:xfrm>
            <a:off x="17793490" y="6524757"/>
            <a:ext cx="4899570" cy="12059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3600"/>
            </a:lvl1pPr>
          </a:lstStyle>
          <a:p>
            <a:pPr/>
            <a:r>
              <a:t>Architecture itself mostly RAFT</a:t>
            </a:r>
          </a:p>
        </p:txBody>
      </p:sp>
      <p:sp>
        <p:nvSpPr>
          <p:cNvPr id="1107" name="Data augmentation"/>
          <p:cNvSpPr txBox="1"/>
          <p:nvPr/>
        </p:nvSpPr>
        <p:spPr>
          <a:xfrm>
            <a:off x="13544388" y="3830097"/>
            <a:ext cx="3081563" cy="11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r">
              <a:defRPr sz="3600">
                <a:solidFill>
                  <a:schemeClr val="accent1">
                    <a:hueOff val="114395"/>
                    <a:lumOff val="-24975"/>
                  </a:schemeClr>
                </a:solidFill>
              </a:defRPr>
            </a:lvl1pPr>
          </a:lstStyle>
          <a:p>
            <a:pPr/>
            <a:r>
              <a:t>Data augmentation</a:t>
            </a:r>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9" name="Double-click to edit"/>
          <p:cNvSpPr txBox="1"/>
          <p:nvPr>
            <p:ph type="title"/>
          </p:nvPr>
        </p:nvSpPr>
        <p:spPr>
          <a:prstGeom prst="rect">
            <a:avLst/>
          </a:prstGeom>
        </p:spPr>
        <p:txBody>
          <a:bodyPr/>
          <a:lstStyle/>
          <a:p>
            <a:pPr/>
          </a:p>
        </p:txBody>
      </p:sp>
      <p:sp>
        <p:nvSpPr>
          <p:cNvPr id="1110" name="Double-click to edit"/>
          <p:cNvSpPr txBox="1"/>
          <p:nvPr>
            <p:ph type="body" idx="1"/>
          </p:nvPr>
        </p:nvSpPr>
        <p:spPr>
          <a:prstGeom prst="rect">
            <a:avLst/>
          </a:prstGeom>
        </p:spPr>
        <p:txBody>
          <a:bodyPr/>
          <a:lstStyle/>
          <a:p>
            <a:pPr/>
          </a:p>
        </p:txBody>
      </p:sp>
      <p:pic>
        <p:nvPicPr>
          <p:cNvPr id="1111" name="pasted-movie.png" descr="pasted-movie.png"/>
          <p:cNvPicPr>
            <a:picLocks noChangeAspect="1"/>
          </p:cNvPicPr>
          <p:nvPr/>
        </p:nvPicPr>
        <p:blipFill>
          <a:blip r:embed="rId2">
            <a:extLst/>
          </a:blip>
          <a:stretch>
            <a:fillRect/>
          </a:stretch>
        </p:blipFill>
        <p:spPr>
          <a:xfrm>
            <a:off x="5005044" y="685672"/>
            <a:ext cx="14924968" cy="12661378"/>
          </a:xfrm>
          <a:prstGeom prst="rect">
            <a:avLst/>
          </a:prstGeom>
          <a:ln w="12700">
            <a:miter lim="400000"/>
          </a:ln>
        </p:spPr>
      </p:pic>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3" name="SMURF results"/>
          <p:cNvSpPr txBox="1"/>
          <p:nvPr>
            <p:ph type="title"/>
          </p:nvPr>
        </p:nvSpPr>
        <p:spPr>
          <a:prstGeom prst="rect">
            <a:avLst/>
          </a:prstGeom>
        </p:spPr>
        <p:txBody>
          <a:bodyPr/>
          <a:lstStyle/>
          <a:p>
            <a:pPr/>
            <a:r>
              <a:t>SMURF results</a:t>
            </a:r>
          </a:p>
        </p:txBody>
      </p:sp>
      <p:sp>
        <p:nvSpPr>
          <p:cNvPr id="1114" name="Double-click to edit"/>
          <p:cNvSpPr txBox="1"/>
          <p:nvPr>
            <p:ph type="body" idx="1"/>
          </p:nvPr>
        </p:nvSpPr>
        <p:spPr>
          <a:prstGeom prst="rect">
            <a:avLst/>
          </a:prstGeom>
        </p:spPr>
        <p:txBody>
          <a:bodyPr/>
          <a:lstStyle/>
          <a:p>
            <a:pPr/>
          </a:p>
        </p:txBody>
      </p:sp>
      <p:pic>
        <p:nvPicPr>
          <p:cNvPr id="1115" name="pasted-movie.png" descr="pasted-movie.png"/>
          <p:cNvPicPr>
            <a:picLocks noChangeAspect="1"/>
          </p:cNvPicPr>
          <p:nvPr/>
        </p:nvPicPr>
        <p:blipFill>
          <a:blip r:embed="rId2">
            <a:extLst/>
          </a:blip>
          <a:stretch>
            <a:fillRect/>
          </a:stretch>
        </p:blipFill>
        <p:spPr>
          <a:xfrm>
            <a:off x="-5776" y="1918684"/>
            <a:ext cx="24611778" cy="11791635"/>
          </a:xfrm>
          <a:prstGeom prst="rect">
            <a:avLst/>
          </a:prstGeom>
          <a:ln w="12700">
            <a:miter lim="400000"/>
          </a:ln>
        </p:spPr>
      </p:pic>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7" name="Double-click to edit"/>
          <p:cNvSpPr txBox="1"/>
          <p:nvPr>
            <p:ph type="title"/>
          </p:nvPr>
        </p:nvSpPr>
        <p:spPr>
          <a:prstGeom prst="rect">
            <a:avLst/>
          </a:prstGeom>
        </p:spPr>
        <p:txBody>
          <a:bodyPr/>
          <a:lstStyle/>
          <a:p>
            <a:pPr/>
          </a:p>
        </p:txBody>
      </p:sp>
      <p:sp>
        <p:nvSpPr>
          <p:cNvPr id="1118" name="Double-click to edit"/>
          <p:cNvSpPr txBox="1"/>
          <p:nvPr>
            <p:ph type="body" idx="1"/>
          </p:nvPr>
        </p:nvSpPr>
        <p:spPr>
          <a:prstGeom prst="rect">
            <a:avLst/>
          </a:prstGeom>
        </p:spPr>
        <p:txBody>
          <a:bodyPr/>
          <a:lstStyle/>
          <a:p>
            <a:pPr/>
          </a:p>
        </p:txBody>
      </p:sp>
      <p:pic>
        <p:nvPicPr>
          <p:cNvPr id="1119" name="pasted-movie.png" descr="pasted-movie.png"/>
          <p:cNvPicPr>
            <a:picLocks noChangeAspect="1"/>
          </p:cNvPicPr>
          <p:nvPr/>
        </p:nvPicPr>
        <p:blipFill>
          <a:blip r:embed="rId2">
            <a:extLst/>
          </a:blip>
          <a:stretch>
            <a:fillRect/>
          </a:stretch>
        </p:blipFill>
        <p:spPr>
          <a:xfrm>
            <a:off x="-125724" y="3115680"/>
            <a:ext cx="24635448" cy="8325595"/>
          </a:xfrm>
          <a:prstGeom prst="rect">
            <a:avLst/>
          </a:prstGeom>
          <a:ln w="12700">
            <a:miter lim="400000"/>
          </a:ln>
        </p:spPr>
      </p:pic>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1" name="Transformers"/>
          <p:cNvSpPr txBox="1"/>
          <p:nvPr>
            <p:ph type="title"/>
          </p:nvPr>
        </p:nvSpPr>
        <p:spPr>
          <a:prstGeom prst="rect">
            <a:avLst/>
          </a:prstGeom>
        </p:spPr>
        <p:txBody>
          <a:bodyPr/>
          <a:lstStyle/>
          <a:p>
            <a:pPr/>
            <a:r>
              <a:t>Transformers</a:t>
            </a:r>
          </a:p>
        </p:txBody>
      </p:sp>
      <p:sp>
        <p:nvSpPr>
          <p:cNvPr id="1122" name="Transformers are good at non-local stuff…"/>
          <p:cNvSpPr txBox="1"/>
          <p:nvPr>
            <p:ph type="body" sz="half" idx="1"/>
          </p:nvPr>
        </p:nvSpPr>
        <p:spPr>
          <a:xfrm>
            <a:off x="500859" y="3463163"/>
            <a:ext cx="9261290" cy="8702677"/>
          </a:xfrm>
          <a:prstGeom prst="rect">
            <a:avLst/>
          </a:prstGeom>
        </p:spPr>
        <p:txBody>
          <a:bodyPr/>
          <a:lstStyle/>
          <a:p>
            <a:pPr/>
            <a:r>
              <a:t>Transformers are good at non-local stuff</a:t>
            </a:r>
          </a:p>
          <a:p>
            <a:pPr/>
            <a:r>
              <a:t>But quadratic cost makes them challenging with 4D cost volume</a:t>
            </a:r>
          </a:p>
          <a:p>
            <a:pPr/>
            <a:r>
              <a:t>Requires smart encoding</a:t>
            </a:r>
          </a:p>
        </p:txBody>
      </p:sp>
      <p:pic>
        <p:nvPicPr>
          <p:cNvPr id="1123" name="pasted-movie.png" descr="pasted-movie.png"/>
          <p:cNvPicPr>
            <a:picLocks noChangeAspect="1"/>
          </p:cNvPicPr>
          <p:nvPr/>
        </p:nvPicPr>
        <p:blipFill>
          <a:blip r:embed="rId2">
            <a:extLst/>
          </a:blip>
          <a:stretch>
            <a:fillRect/>
          </a:stretch>
        </p:blipFill>
        <p:spPr>
          <a:xfrm>
            <a:off x="10441414" y="9122301"/>
            <a:ext cx="14550017" cy="4433523"/>
          </a:xfrm>
          <a:prstGeom prst="rect">
            <a:avLst/>
          </a:prstGeom>
          <a:ln w="12700">
            <a:miter lim="400000"/>
          </a:ln>
        </p:spPr>
      </p:pic>
      <p:pic>
        <p:nvPicPr>
          <p:cNvPr id="1124" name="pasted-movie.png" descr="pasted-movie.png"/>
          <p:cNvPicPr>
            <a:picLocks noChangeAspect="1"/>
          </p:cNvPicPr>
          <p:nvPr/>
        </p:nvPicPr>
        <p:blipFill>
          <a:blip r:embed="rId3">
            <a:extLst/>
          </a:blip>
          <a:stretch>
            <a:fillRect/>
          </a:stretch>
        </p:blipFill>
        <p:spPr>
          <a:xfrm>
            <a:off x="9742909" y="5401712"/>
            <a:ext cx="13576301" cy="3327401"/>
          </a:xfrm>
          <a:prstGeom prst="rect">
            <a:avLst/>
          </a:prstGeom>
          <a:ln w="12700">
            <a:miter lim="400000"/>
          </a:ln>
        </p:spPr>
      </p:pic>
      <p:pic>
        <p:nvPicPr>
          <p:cNvPr id="1125" name="pasted-movie.png" descr="pasted-movie.png"/>
          <p:cNvPicPr>
            <a:picLocks noChangeAspect="1"/>
          </p:cNvPicPr>
          <p:nvPr/>
        </p:nvPicPr>
        <p:blipFill>
          <a:blip r:embed="rId4">
            <a:extLst/>
          </a:blip>
          <a:stretch>
            <a:fillRect/>
          </a:stretch>
        </p:blipFill>
        <p:spPr>
          <a:xfrm>
            <a:off x="11749797" y="728083"/>
            <a:ext cx="12307968" cy="4610542"/>
          </a:xfrm>
          <a:prstGeom prst="rect">
            <a:avLst/>
          </a:prstGeom>
          <a:ln w="12700">
            <a:miter lim="400000"/>
          </a:ln>
        </p:spPr>
      </p:pic>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7" name="Flowformer"/>
          <p:cNvSpPr txBox="1"/>
          <p:nvPr>
            <p:ph type="title"/>
          </p:nvPr>
        </p:nvSpPr>
        <p:spPr>
          <a:prstGeom prst="rect">
            <a:avLst/>
          </a:prstGeom>
        </p:spPr>
        <p:txBody>
          <a:bodyPr/>
          <a:lstStyle/>
          <a:p>
            <a:pPr/>
            <a:r>
              <a:t>Flowformer</a:t>
            </a:r>
          </a:p>
        </p:txBody>
      </p:sp>
      <p:sp>
        <p:nvSpPr>
          <p:cNvPr id="1128" name="Double-click to edit"/>
          <p:cNvSpPr txBox="1"/>
          <p:nvPr>
            <p:ph type="body" idx="1"/>
          </p:nvPr>
        </p:nvSpPr>
        <p:spPr>
          <a:xfrm>
            <a:off x="500859" y="2487433"/>
            <a:ext cx="23382282" cy="8702677"/>
          </a:xfrm>
          <a:prstGeom prst="rect">
            <a:avLst/>
          </a:prstGeom>
        </p:spPr>
        <p:txBody>
          <a:bodyPr/>
          <a:lstStyle/>
          <a:p>
            <a:pPr/>
          </a:p>
        </p:txBody>
      </p:sp>
      <p:pic>
        <p:nvPicPr>
          <p:cNvPr id="1129" name="pasted-movie.png" descr="pasted-movie.png"/>
          <p:cNvPicPr>
            <a:picLocks noChangeAspect="1"/>
          </p:cNvPicPr>
          <p:nvPr/>
        </p:nvPicPr>
        <p:blipFill>
          <a:blip r:embed="rId2">
            <a:extLst/>
          </a:blip>
          <a:stretch>
            <a:fillRect/>
          </a:stretch>
        </p:blipFill>
        <p:spPr>
          <a:xfrm>
            <a:off x="370473" y="1801485"/>
            <a:ext cx="17140364" cy="12026033"/>
          </a:xfrm>
          <a:prstGeom prst="rect">
            <a:avLst/>
          </a:prstGeom>
          <a:ln w="12700">
            <a:miter lim="400000"/>
          </a:ln>
        </p:spPr>
      </p:pic>
      <p:sp>
        <p:nvSpPr>
          <p:cNvPr id="1130" name="Cost volume…"/>
          <p:cNvSpPr txBox="1"/>
          <p:nvPr/>
        </p:nvSpPr>
        <p:spPr>
          <a:xfrm>
            <a:off x="16768472" y="1029484"/>
            <a:ext cx="7226961" cy="3035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2000"/>
              </a:spcBef>
              <a:defRPr sz="3600"/>
            </a:pPr>
            <a:r>
              <a:t>Cost volume</a:t>
            </a:r>
          </a:p>
          <a:p>
            <a:pPr>
              <a:spcBef>
                <a:spcPts val="2000"/>
              </a:spcBef>
              <a:defRPr sz="3600"/>
            </a:pPr>
            <a:r>
              <a:t>Patchification + tokenization</a:t>
            </a:r>
          </a:p>
          <a:p>
            <a:pPr>
              <a:spcBef>
                <a:spcPts val="2000"/>
              </a:spcBef>
              <a:defRPr sz="3600"/>
            </a:pPr>
            <a:r>
              <a:t>-&gt; latent 4D cost volume</a:t>
            </a:r>
          </a:p>
          <a:p>
            <a:pPr>
              <a:spcBef>
                <a:spcPts val="2000"/>
              </a:spcBef>
              <a:defRPr sz="3600"/>
            </a:pPr>
            <a:r>
              <a:t>Alternate-Group Transformer Layer</a:t>
            </a:r>
          </a:p>
        </p:txBody>
      </p:sp>
      <p:pic>
        <p:nvPicPr>
          <p:cNvPr id="1131" name="pasted-movie.png" descr="pasted-movie.png"/>
          <p:cNvPicPr>
            <a:picLocks noChangeAspect="1"/>
          </p:cNvPicPr>
          <p:nvPr/>
        </p:nvPicPr>
        <p:blipFill>
          <a:blip r:embed="rId3">
            <a:extLst/>
          </a:blip>
          <a:stretch>
            <a:fillRect/>
          </a:stretch>
        </p:blipFill>
        <p:spPr>
          <a:xfrm>
            <a:off x="16818219" y="4033111"/>
            <a:ext cx="6600007" cy="2538465"/>
          </a:xfrm>
          <a:prstGeom prst="rect">
            <a:avLst/>
          </a:prstGeom>
          <a:ln w="12700">
            <a:miter lim="400000"/>
          </a:ln>
        </p:spPr>
      </p:pic>
      <p:sp>
        <p:nvSpPr>
          <p:cNvPr id="1132" name="Memory, self attention"/>
          <p:cNvSpPr txBox="1"/>
          <p:nvPr/>
        </p:nvSpPr>
        <p:spPr>
          <a:xfrm>
            <a:off x="17013538" y="6395744"/>
            <a:ext cx="4645153" cy="634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spcBef>
                <a:spcPts val="2000"/>
              </a:spcBef>
              <a:defRPr sz="3600"/>
            </a:lvl1pPr>
          </a:lstStyle>
          <a:p>
            <a:pPr/>
            <a:r>
              <a:t>Memory, self attention</a:t>
            </a:r>
          </a:p>
        </p:txBody>
      </p:sp>
      <p:sp>
        <p:nvSpPr>
          <p:cNvPr id="1133" name="Decoder still recurrent"/>
          <p:cNvSpPr txBox="1"/>
          <p:nvPr/>
        </p:nvSpPr>
        <p:spPr>
          <a:xfrm>
            <a:off x="17013538" y="8647282"/>
            <a:ext cx="4619092" cy="634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spcBef>
                <a:spcPts val="2000"/>
              </a:spcBef>
              <a:defRPr sz="3600"/>
            </a:lvl1pPr>
          </a:lstStyle>
          <a:p>
            <a:pPr/>
            <a:r>
              <a:t>Decoder still recurrent</a:t>
            </a:r>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5" name="FlowFormer++"/>
          <p:cNvSpPr txBox="1"/>
          <p:nvPr>
            <p:ph type="title"/>
          </p:nvPr>
        </p:nvSpPr>
        <p:spPr>
          <a:prstGeom prst="rect">
            <a:avLst/>
          </a:prstGeom>
        </p:spPr>
        <p:txBody>
          <a:bodyPr/>
          <a:lstStyle/>
          <a:p>
            <a:pPr/>
            <a:r>
              <a:t>FlowFormer++</a:t>
            </a:r>
          </a:p>
        </p:txBody>
      </p:sp>
      <p:sp>
        <p:nvSpPr>
          <p:cNvPr id="1136" name="Better cost volume encoding with Masked AutoEncoder"/>
          <p:cNvSpPr txBox="1"/>
          <p:nvPr>
            <p:ph type="body" sz="half" idx="1"/>
          </p:nvPr>
        </p:nvSpPr>
        <p:spPr>
          <a:xfrm>
            <a:off x="500859" y="3463163"/>
            <a:ext cx="8173753" cy="8702677"/>
          </a:xfrm>
          <a:prstGeom prst="rect">
            <a:avLst/>
          </a:prstGeom>
        </p:spPr>
        <p:txBody>
          <a:bodyPr/>
          <a:lstStyle/>
          <a:p>
            <a:pPr/>
            <a:r>
              <a:t>Better cost volume encoding with Masked AutoEncoder</a:t>
            </a:r>
          </a:p>
        </p:txBody>
      </p:sp>
      <p:pic>
        <p:nvPicPr>
          <p:cNvPr id="1137" name="pasted-movie.png" descr="pasted-movie.png"/>
          <p:cNvPicPr>
            <a:picLocks noChangeAspect="1"/>
          </p:cNvPicPr>
          <p:nvPr/>
        </p:nvPicPr>
        <p:blipFill>
          <a:blip r:embed="rId2">
            <a:extLst/>
          </a:blip>
          <a:stretch>
            <a:fillRect/>
          </a:stretch>
        </p:blipFill>
        <p:spPr>
          <a:xfrm>
            <a:off x="9195469" y="622300"/>
            <a:ext cx="16929101" cy="12471400"/>
          </a:xfrm>
          <a:prstGeom prst="rect">
            <a:avLst/>
          </a:prstGeom>
          <a:ln w="12700">
            <a:miter lim="400000"/>
          </a:ln>
        </p:spPr>
      </p:pic>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9" name="Double-click to edit"/>
          <p:cNvSpPr txBox="1"/>
          <p:nvPr>
            <p:ph type="title"/>
          </p:nvPr>
        </p:nvSpPr>
        <p:spPr>
          <a:prstGeom prst="rect">
            <a:avLst/>
          </a:prstGeom>
        </p:spPr>
        <p:txBody>
          <a:bodyPr/>
          <a:lstStyle/>
          <a:p>
            <a:pPr/>
          </a:p>
        </p:txBody>
      </p:sp>
      <p:sp>
        <p:nvSpPr>
          <p:cNvPr id="1140" name="Double-click to edit"/>
          <p:cNvSpPr txBox="1"/>
          <p:nvPr>
            <p:ph type="body" idx="1"/>
          </p:nvPr>
        </p:nvSpPr>
        <p:spPr>
          <a:prstGeom prst="rect">
            <a:avLst/>
          </a:prstGeom>
        </p:spPr>
        <p:txBody>
          <a:bodyPr/>
          <a:lstStyle/>
          <a:p>
            <a:pPr/>
          </a:p>
        </p:txBody>
      </p:sp>
      <p:pic>
        <p:nvPicPr>
          <p:cNvPr id="1141" name="pasted-movie.png" descr="pasted-movie.png"/>
          <p:cNvPicPr>
            <a:picLocks noChangeAspect="1"/>
          </p:cNvPicPr>
          <p:nvPr/>
        </p:nvPicPr>
        <p:blipFill>
          <a:blip r:embed="rId2">
            <a:extLst/>
          </a:blip>
          <a:stretch>
            <a:fillRect/>
          </a:stretch>
        </p:blipFill>
        <p:spPr>
          <a:xfrm>
            <a:off x="139561" y="2698510"/>
            <a:ext cx="24104878" cy="10231982"/>
          </a:xfrm>
          <a:prstGeom prst="rect">
            <a:avLst/>
          </a:prstGeom>
          <a:ln w="12700">
            <a:miter lim="400000"/>
          </a:ln>
        </p:spPr>
      </p:pic>
    </p:spTree>
  </p:cSld>
  <p:clrMapOvr>
    <a:masterClrMapping/>
  </p:clrMapOvr>
  <p:transition xmlns:p14="http://schemas.microsoft.com/office/powerpoint/2010/main" spd="med" advClick="1"/>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3" name="Flowformer discussion"/>
          <p:cNvSpPr txBox="1"/>
          <p:nvPr>
            <p:ph type="title"/>
          </p:nvPr>
        </p:nvSpPr>
        <p:spPr>
          <a:prstGeom prst="rect">
            <a:avLst/>
          </a:prstGeom>
        </p:spPr>
        <p:txBody>
          <a:bodyPr/>
          <a:lstStyle/>
          <a:p>
            <a:pPr/>
            <a:r>
              <a:t>Flowformer discussion</a:t>
            </a:r>
          </a:p>
        </p:txBody>
      </p:sp>
      <p:sp>
        <p:nvSpPr>
          <p:cNvPr id="1144" name="Still specialized : cost volume, recurrence, special encoding…"/>
          <p:cNvSpPr txBox="1"/>
          <p:nvPr>
            <p:ph type="body" idx="1"/>
          </p:nvPr>
        </p:nvSpPr>
        <p:spPr>
          <a:prstGeom prst="rect">
            <a:avLst/>
          </a:prstGeom>
        </p:spPr>
        <p:txBody>
          <a:bodyPr/>
          <a:lstStyle/>
          <a:p>
            <a:pPr/>
            <a:r>
              <a:t>Still specialized : cost volume, recurrence, special encoding</a:t>
            </a:r>
          </a:p>
          <a:p>
            <a:pPr/>
            <a:r>
              <a:t>Transformers are great but memory is a huge challenge </a:t>
            </a:r>
            <a:br/>
            <a:r>
              <a:t>(especially with 4D data)</a:t>
            </a:r>
          </a:p>
        </p:txBody>
      </p:sp>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6" name="Optical Flow Discussion"/>
          <p:cNvSpPr txBox="1"/>
          <p:nvPr>
            <p:ph type="title"/>
          </p:nvPr>
        </p:nvSpPr>
        <p:spPr>
          <a:prstGeom prst="rect">
            <a:avLst/>
          </a:prstGeom>
        </p:spPr>
        <p:txBody>
          <a:bodyPr/>
          <a:lstStyle/>
          <a:p>
            <a:pPr/>
            <a:r>
              <a:t>Optical Flow Discussion</a:t>
            </a:r>
          </a:p>
        </p:txBody>
      </p:sp>
      <p:sp>
        <p:nvSpPr>
          <p:cNvPr id="1147" name="Challenge: non-local matching, Lagrangian nature…"/>
          <p:cNvSpPr txBox="1"/>
          <p:nvPr>
            <p:ph type="body" idx="1"/>
          </p:nvPr>
        </p:nvSpPr>
        <p:spPr>
          <a:prstGeom prst="rect">
            <a:avLst/>
          </a:prstGeom>
        </p:spPr>
        <p:txBody>
          <a:bodyPr/>
          <a:lstStyle/>
          <a:p>
            <a:pPr defTabSz="1773936">
              <a:spcBef>
                <a:spcPts val="1900"/>
              </a:spcBef>
              <a:defRPr sz="5432"/>
            </a:pPr>
            <a:r>
              <a:t>Challenge: non-local matching, Lagrangian nature</a:t>
            </a:r>
          </a:p>
          <a:p>
            <a:pPr lvl="1" indent="443484" defTabSz="1773936">
              <a:spcBef>
                <a:spcPts val="1900"/>
              </a:spcBef>
              <a:defRPr sz="3492"/>
            </a:pPr>
            <a:r>
              <a:t>Sometimes convergence with depth estimate, sometimes not</a:t>
            </a:r>
          </a:p>
          <a:p>
            <a:pPr defTabSz="1773936">
              <a:spcBef>
                <a:spcPts val="1900"/>
              </a:spcBef>
              <a:defRPr sz="5432"/>
            </a:pPr>
            <a:r>
              <a:t>Has moved from manually crafted to supervised to self-supervised</a:t>
            </a:r>
          </a:p>
          <a:p>
            <a:pPr defTabSz="1773936">
              <a:spcBef>
                <a:spcPts val="1900"/>
              </a:spcBef>
              <a:defRPr sz="5432"/>
            </a:pPr>
            <a:r>
              <a:t>Still requires some inductive biases and specialized architecture</a:t>
            </a:r>
          </a:p>
          <a:p>
            <a:pPr lvl="1" indent="443484" defTabSz="1773936">
              <a:spcBef>
                <a:spcPts val="1900"/>
              </a:spcBef>
              <a:defRPr sz="5432"/>
            </a:pPr>
            <a:r>
              <a:t>Not fully bitter-lessoned. </a:t>
            </a:r>
          </a:p>
          <a:p>
            <a:pPr defTabSz="1773936">
              <a:spcBef>
                <a:spcPts val="1900"/>
              </a:spcBef>
              <a:defRPr sz="5432"/>
            </a:pPr>
          </a:p>
          <a:p>
            <a:pPr defTabSz="1773936">
              <a:spcBef>
                <a:spcPts val="1900"/>
              </a:spcBef>
              <a:defRPr sz="5432"/>
            </a:pPr>
            <a:r>
              <a:t>Still a fair question whether it’s a real task</a:t>
            </a:r>
          </a:p>
          <a:p>
            <a:pPr defTabSz="1773936">
              <a:spcBef>
                <a:spcPts val="1900"/>
              </a:spcBef>
              <a:defRPr sz="5432"/>
            </a:pPr>
          </a:p>
          <a:p>
            <a:pPr defTabSz="1773936">
              <a:spcBef>
                <a:spcPts val="1900"/>
              </a:spcBef>
              <a:defRPr sz="5432"/>
            </a:pPr>
            <a:r>
              <a:t>How connected is it to generative video models? Their tokenization? </a:t>
            </a:r>
          </a:p>
        </p:txBody>
      </p:sp>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49" name="Summary"/>
          <p:cNvSpPr txBox="1"/>
          <p:nvPr>
            <p:ph type="title"/>
          </p:nvPr>
        </p:nvSpPr>
        <p:spPr>
          <a:prstGeom prst="rect">
            <a:avLst/>
          </a:prstGeom>
        </p:spPr>
        <p:txBody>
          <a:bodyPr/>
          <a:lstStyle/>
          <a:p>
            <a:pPr/>
            <a:r>
              <a:t>Summary</a:t>
            </a:r>
          </a:p>
        </p:txBody>
      </p:sp>
      <p:sp>
        <p:nvSpPr>
          <p:cNvPr id="1150" name="Discussed two key approaches to motion tracking: Optical flow and point tracking…"/>
          <p:cNvSpPr txBox="1"/>
          <p:nvPr>
            <p:ph type="body" idx="1"/>
          </p:nvPr>
        </p:nvSpPr>
        <p:spPr>
          <a:xfrm>
            <a:off x="500859" y="2737289"/>
            <a:ext cx="23382282" cy="10127120"/>
          </a:xfrm>
          <a:prstGeom prst="rect">
            <a:avLst/>
          </a:prstGeom>
        </p:spPr>
        <p:txBody>
          <a:bodyPr/>
          <a:lstStyle/>
          <a:p>
            <a:pPr/>
            <a:r>
              <a:t>Discussed two key approaches to motion tracking: Optical flow and point tracking</a:t>
            </a:r>
          </a:p>
          <a:p>
            <a:pPr/>
            <a:r>
              <a:t>Went in-depth on how to think about the motion estimation problem: infinitesimal perspective, finite perspective, cost volumes, smoothness, etc.</a:t>
            </a:r>
          </a:p>
          <a:p>
            <a:pPr/>
            <a:r>
              <a:t>Discussed SOTA supervised optical flow estimators.</a:t>
            </a:r>
          </a:p>
          <a:p>
            <a:pPr/>
            <a:r>
              <a:t>Discussed options for self-supervised methods.</a:t>
            </a:r>
          </a:p>
          <a:p>
            <a:pPr/>
            <a:r>
              <a:t>Discussed point tracking paradigm.</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