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media/image1.jpeg" ContentType="image/jpeg"/>
  <Override PartName="/ppt/theme/theme2.xml" ContentType="application/vnd.openxmlformats-officedocument.theme+xml"/>
  <Override PartName="/ppt/media/image2.jpeg" ContentType="image/jpeg"/>
  <Override PartName="/ppt/media/media1.mp4" ContentType="video/unknown"/>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media2.mp4" ContentType="video/unknown"/>
  <Override PartName="/ppt/media/media3.mp4" ContentType="video/unknown"/>
  <Override PartName="/ppt/media/image3.jpeg" ContentType="image/jpeg"/>
  <Override PartName="/ppt/media/media4.mp4" ContentType="video/unknown"/>
  <Override PartName="/ppt/media/media5.mp4"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 id="400" r:id="rId152"/>
    <p:sldId id="401" r:id="rId153"/>
    <p:sldId id="402" r:id="rId154"/>
    <p:sldId id="403" r:id="rId155"/>
    <p:sldId id="404" r:id="rId156"/>
    <p:sldId id="405" r:id="rId157"/>
    <p:sldId id="406" r:id="rId158"/>
    <p:sldId id="407" r:id="rId159"/>
    <p:sldId id="408" r:id="rId160"/>
    <p:sldId id="409" r:id="rId161"/>
    <p:sldId id="410" r:id="rId162"/>
    <p:sldId id="411" r:id="rId163"/>
    <p:sldId id="412" r:id="rId164"/>
    <p:sldId id="413" r:id="rId165"/>
    <p:sldId id="414" r:id="rId166"/>
    <p:sldId id="415" r:id="rId16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1pPr>
    <a:lvl2pPr marL="0" marR="0" indent="4572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2pPr>
    <a:lvl3pPr marL="0" marR="0" indent="9144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3pPr>
    <a:lvl4pPr marL="0" marR="0" indent="13716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4pPr>
    <a:lvl5pPr marL="0" marR="0" indent="18288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5pPr>
    <a:lvl6pPr marL="0" marR="0" indent="22860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6pPr>
    <a:lvl7pPr marL="0" marR="0" indent="27432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7pPr>
    <a:lvl8pPr marL="0" marR="0" indent="32004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8pPr>
    <a:lvl9pPr marL="0" marR="0" indent="365760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b="def" i="def"/>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b="def" i="def"/>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b="def" i="def"/>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 Id="rId152" Type="http://schemas.openxmlformats.org/officeDocument/2006/relationships/slide" Target="slides/slide145.xml"/><Relationship Id="rId153" Type="http://schemas.openxmlformats.org/officeDocument/2006/relationships/slide" Target="slides/slide146.xml"/><Relationship Id="rId154" Type="http://schemas.openxmlformats.org/officeDocument/2006/relationships/slide" Target="slides/slide147.xml"/><Relationship Id="rId155" Type="http://schemas.openxmlformats.org/officeDocument/2006/relationships/slide" Target="slides/slide148.xml"/><Relationship Id="rId156" Type="http://schemas.openxmlformats.org/officeDocument/2006/relationships/slide" Target="slides/slide149.xml"/><Relationship Id="rId157" Type="http://schemas.openxmlformats.org/officeDocument/2006/relationships/slide" Target="slides/slide150.xml"/><Relationship Id="rId158" Type="http://schemas.openxmlformats.org/officeDocument/2006/relationships/slide" Target="slides/slide151.xml"/><Relationship Id="rId159" Type="http://schemas.openxmlformats.org/officeDocument/2006/relationships/slide" Target="slides/slide152.xml"/><Relationship Id="rId160" Type="http://schemas.openxmlformats.org/officeDocument/2006/relationships/slide" Target="slides/slide153.xml"/><Relationship Id="rId161" Type="http://schemas.openxmlformats.org/officeDocument/2006/relationships/slide" Target="slides/slide154.xml"/><Relationship Id="rId162" Type="http://schemas.openxmlformats.org/officeDocument/2006/relationships/slide" Target="slides/slide155.xml"/><Relationship Id="rId163" Type="http://schemas.openxmlformats.org/officeDocument/2006/relationships/slide" Target="slides/slide156.xml"/><Relationship Id="rId164" Type="http://schemas.openxmlformats.org/officeDocument/2006/relationships/slide" Target="slides/slide157.xml"/><Relationship Id="rId165" Type="http://schemas.openxmlformats.org/officeDocument/2006/relationships/slide" Target="slides/slide158.xml"/><Relationship Id="rId166" Type="http://schemas.openxmlformats.org/officeDocument/2006/relationships/slide" Target="slides/slide159.xml"/><Relationship Id="rId167" Type="http://schemas.openxmlformats.org/officeDocument/2006/relationships/slide" Target="slides/slide16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04" name="Shape 204"/>
          <p:cNvSpPr/>
          <p:nvPr>
            <p:ph type="sldImg"/>
          </p:nvPr>
        </p:nvSpPr>
        <p:spPr>
          <a:xfrm>
            <a:off x="1143000" y="685800"/>
            <a:ext cx="4572000" cy="3429000"/>
          </a:xfrm>
          <a:prstGeom prst="rect">
            <a:avLst/>
          </a:prstGeom>
        </p:spPr>
        <p:txBody>
          <a:bodyPr/>
          <a:lstStyle/>
          <a:p>
            <a:pPr/>
          </a:p>
        </p:txBody>
      </p:sp>
      <p:sp>
        <p:nvSpPr>
          <p:cNvPr id="205" name="Shape 20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 name="Shape 302"/>
          <p:cNvSpPr/>
          <p:nvPr>
            <p:ph type="sldImg"/>
          </p:nvPr>
        </p:nvSpPr>
        <p:spPr>
          <a:prstGeom prst="rect">
            <a:avLst/>
          </a:prstGeom>
        </p:spPr>
        <p:txBody>
          <a:bodyPr/>
          <a:lstStyle/>
          <a:p>
            <a:pPr/>
          </a:p>
        </p:txBody>
      </p:sp>
      <p:sp>
        <p:nvSpPr>
          <p:cNvPr id="303" name="Shape 303"/>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2" name="Shape 342"/>
          <p:cNvSpPr/>
          <p:nvPr>
            <p:ph type="sldImg"/>
          </p:nvPr>
        </p:nvSpPr>
        <p:spPr>
          <a:prstGeom prst="rect">
            <a:avLst/>
          </a:prstGeom>
        </p:spPr>
        <p:txBody>
          <a:bodyPr/>
          <a:lstStyle/>
          <a:p>
            <a:pPr/>
          </a:p>
        </p:txBody>
      </p:sp>
      <p:sp>
        <p:nvSpPr>
          <p:cNvPr id="343" name="Shape 343"/>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6" name="Shape 396"/>
          <p:cNvSpPr/>
          <p:nvPr>
            <p:ph type="sldImg"/>
          </p:nvPr>
        </p:nvSpPr>
        <p:spPr>
          <a:prstGeom prst="rect">
            <a:avLst/>
          </a:prstGeom>
        </p:spPr>
        <p:txBody>
          <a:bodyPr/>
          <a:lstStyle/>
          <a:p>
            <a:pPr/>
          </a:p>
        </p:txBody>
      </p:sp>
      <p:sp>
        <p:nvSpPr>
          <p:cNvPr id="397" name="Shape 397"/>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8" name="Shape 458"/>
          <p:cNvSpPr/>
          <p:nvPr>
            <p:ph type="sldImg"/>
          </p:nvPr>
        </p:nvSpPr>
        <p:spPr>
          <a:prstGeom prst="rect">
            <a:avLst/>
          </a:prstGeom>
        </p:spPr>
        <p:txBody>
          <a:bodyPr/>
          <a:lstStyle/>
          <a:p>
            <a:pPr/>
          </a:p>
        </p:txBody>
      </p:sp>
      <p:sp>
        <p:nvSpPr>
          <p:cNvPr id="459" name="Shape 459"/>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22" name="Shape 522"/>
          <p:cNvSpPr/>
          <p:nvPr>
            <p:ph type="sldImg"/>
          </p:nvPr>
        </p:nvSpPr>
        <p:spPr>
          <a:prstGeom prst="rect">
            <a:avLst/>
          </a:prstGeom>
        </p:spPr>
        <p:txBody>
          <a:bodyPr/>
          <a:lstStyle/>
          <a:p>
            <a:pPr/>
          </a:p>
        </p:txBody>
      </p:sp>
      <p:sp>
        <p:nvSpPr>
          <p:cNvPr id="523" name="Shape 523"/>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9" name="Shape 599"/>
          <p:cNvSpPr/>
          <p:nvPr>
            <p:ph type="sldImg"/>
          </p:nvPr>
        </p:nvSpPr>
        <p:spPr>
          <a:prstGeom prst="rect">
            <a:avLst/>
          </a:prstGeom>
        </p:spPr>
        <p:txBody>
          <a:bodyPr/>
          <a:lstStyle/>
          <a:p>
            <a:pPr/>
          </a:p>
        </p:txBody>
      </p:sp>
      <p:sp>
        <p:nvSpPr>
          <p:cNvPr id="600" name="Shape 600"/>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7" name="Shape 677"/>
          <p:cNvSpPr/>
          <p:nvPr>
            <p:ph type="sldImg"/>
          </p:nvPr>
        </p:nvSpPr>
        <p:spPr>
          <a:prstGeom prst="rect">
            <a:avLst/>
          </a:prstGeom>
        </p:spPr>
        <p:txBody>
          <a:bodyPr/>
          <a:lstStyle/>
          <a:p>
            <a:pPr/>
          </a:p>
        </p:txBody>
      </p:sp>
      <p:sp>
        <p:nvSpPr>
          <p:cNvPr id="678" name="Shape 678"/>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46" name="Shape 746"/>
          <p:cNvSpPr/>
          <p:nvPr>
            <p:ph type="sldImg"/>
          </p:nvPr>
        </p:nvSpPr>
        <p:spPr>
          <a:prstGeom prst="rect">
            <a:avLst/>
          </a:prstGeom>
        </p:spPr>
        <p:txBody>
          <a:bodyPr/>
          <a:lstStyle/>
          <a:p>
            <a:pPr/>
          </a:p>
        </p:txBody>
      </p:sp>
      <p:sp>
        <p:nvSpPr>
          <p:cNvPr id="747" name="Shape 747"/>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0" name="Shape 820"/>
          <p:cNvSpPr/>
          <p:nvPr>
            <p:ph type="sldImg"/>
          </p:nvPr>
        </p:nvSpPr>
        <p:spPr>
          <a:prstGeom prst="rect">
            <a:avLst/>
          </a:prstGeom>
        </p:spPr>
        <p:txBody>
          <a:bodyPr/>
          <a:lstStyle/>
          <a:p>
            <a:pPr/>
          </a:p>
        </p:txBody>
      </p:sp>
      <p:sp>
        <p:nvSpPr>
          <p:cNvPr id="821" name="Shape 82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7" name="Shape 897"/>
          <p:cNvSpPr/>
          <p:nvPr>
            <p:ph type="sldImg"/>
          </p:nvPr>
        </p:nvSpPr>
        <p:spPr>
          <a:prstGeom prst="rect">
            <a:avLst/>
          </a:prstGeom>
        </p:spPr>
        <p:txBody>
          <a:bodyPr/>
          <a:lstStyle/>
          <a:p>
            <a:pPr/>
          </a:p>
        </p:txBody>
      </p:sp>
      <p:sp>
        <p:nvSpPr>
          <p:cNvPr id="898" name="Shape 898"/>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7" name="Shape 967"/>
          <p:cNvSpPr/>
          <p:nvPr>
            <p:ph type="sldImg"/>
          </p:nvPr>
        </p:nvSpPr>
        <p:spPr>
          <a:prstGeom prst="rect">
            <a:avLst/>
          </a:prstGeom>
        </p:spPr>
        <p:txBody>
          <a:bodyPr/>
          <a:lstStyle/>
          <a:p>
            <a:pPr/>
          </a:p>
        </p:txBody>
      </p:sp>
      <p:sp>
        <p:nvSpPr>
          <p:cNvPr id="968" name="Shape 968"/>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9" name="Shape 1039"/>
          <p:cNvSpPr/>
          <p:nvPr>
            <p:ph type="sldImg"/>
          </p:nvPr>
        </p:nvSpPr>
        <p:spPr>
          <a:prstGeom prst="rect">
            <a:avLst/>
          </a:prstGeom>
        </p:spPr>
        <p:txBody>
          <a:bodyPr/>
          <a:lstStyle/>
          <a:p>
            <a:pPr/>
          </a:p>
        </p:txBody>
      </p:sp>
      <p:sp>
        <p:nvSpPr>
          <p:cNvPr id="1040" name="Shape 1040"/>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3" name="Shape 1113"/>
          <p:cNvSpPr/>
          <p:nvPr>
            <p:ph type="sldImg"/>
          </p:nvPr>
        </p:nvSpPr>
        <p:spPr>
          <a:prstGeom prst="rect">
            <a:avLst/>
          </a:prstGeom>
        </p:spPr>
        <p:txBody>
          <a:bodyPr/>
          <a:lstStyle/>
          <a:p>
            <a:pPr/>
          </a:p>
        </p:txBody>
      </p:sp>
      <p:sp>
        <p:nvSpPr>
          <p:cNvPr id="1114" name="Shape 1114"/>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0" name="Shape 1190"/>
          <p:cNvSpPr/>
          <p:nvPr>
            <p:ph type="sldImg"/>
          </p:nvPr>
        </p:nvSpPr>
        <p:spPr>
          <a:prstGeom prst="rect">
            <a:avLst/>
          </a:prstGeom>
        </p:spPr>
        <p:txBody>
          <a:bodyPr/>
          <a:lstStyle/>
          <a:p>
            <a:pPr/>
          </a:p>
        </p:txBody>
      </p:sp>
      <p:sp>
        <p:nvSpPr>
          <p:cNvPr id="1191" name="Shape 119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9" name="Shape 1269"/>
          <p:cNvSpPr/>
          <p:nvPr>
            <p:ph type="sldImg"/>
          </p:nvPr>
        </p:nvSpPr>
        <p:spPr>
          <a:prstGeom prst="rect">
            <a:avLst/>
          </a:prstGeom>
        </p:spPr>
        <p:txBody>
          <a:bodyPr/>
          <a:lstStyle/>
          <a:p>
            <a:pPr/>
          </a:p>
        </p:txBody>
      </p:sp>
      <p:sp>
        <p:nvSpPr>
          <p:cNvPr id="1270" name="Shape 1270"/>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0" name="Shape 1350"/>
          <p:cNvSpPr/>
          <p:nvPr>
            <p:ph type="sldImg"/>
          </p:nvPr>
        </p:nvSpPr>
        <p:spPr>
          <a:prstGeom prst="rect">
            <a:avLst/>
          </a:prstGeom>
        </p:spPr>
        <p:txBody>
          <a:bodyPr/>
          <a:lstStyle/>
          <a:p>
            <a:pPr/>
          </a:p>
        </p:txBody>
      </p:sp>
      <p:sp>
        <p:nvSpPr>
          <p:cNvPr id="1351" name="Shape 1351"/>
          <p:cNvSpPr/>
          <p:nvPr>
            <p:ph type="body" sz="quarter" idx="1"/>
          </p:nvPr>
        </p:nvSpPr>
        <p:spPr>
          <a:prstGeom prst="rect">
            <a:avLst/>
          </a:prstGeom>
        </p:spPr>
        <p:txBody>
          <a:bodyPr/>
          <a:lstStyle>
            <a:lvl1pPr defTabSz="914400">
              <a:lnSpc>
                <a:spcPct val="100000"/>
              </a:lnSpc>
              <a:defRPr sz="1200">
                <a:latin typeface="Calibri"/>
                <a:ea typeface="Calibri"/>
                <a:cs typeface="Calibri"/>
                <a:sym typeface="Calibri"/>
              </a:defRPr>
            </a:lvl1pPr>
          </a:lstStyle>
          <a:p>
            <a:pPr/>
            <a:r>
              <a:t>To get some intuition, consider this 3D scene (click) and slice the scene along a plane containing a ray r, which hits the scene at a point p.  (second image) We can parameterize the rays in this plane by their intersections with two lines, with coodinates s and t, respectively. If we plot in this coordinate system the colors seen by the rays, we get an Epipolar Plane image, which has many striking properties. The family of lines through a point p in the scene gives rise to a line in the Epipolar Image, and for Lambertian scenes, the color is constant along that line. Moreover, the depth of p corresponds to the slope of this epipolar line. In our work, we show that we can access the gradients of the Epipolar Images encoded in an LFN, and thus efficiently extract sparse depth maps from an LFN encoding a scene. Please see the paper for details.</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1778000" y="2298700"/>
            <a:ext cx="20828000" cy="4648200"/>
          </a:xfrm>
          <a:prstGeom prst="rect">
            <a:avLst/>
          </a:prstGeom>
        </p:spPr>
        <p:txBody>
          <a:bodyPr anchor="b"/>
          <a:lstStyle/>
          <a:p>
            <a:pPr/>
            <a:r>
              <a:t>Title Text</a:t>
            </a:r>
          </a:p>
        </p:txBody>
      </p:sp>
      <p:sp>
        <p:nvSpPr>
          <p:cNvPr id="12" name="Body Level One…"/>
          <p:cNvSpPr txBox="1"/>
          <p:nvPr>
            <p:ph type="body" sz="quarter" idx="1"/>
          </p:nvPr>
        </p:nvSpPr>
        <p:spPr>
          <a:xfrm>
            <a:off x="1778000" y="7073900"/>
            <a:ext cx="20828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View of beach and sea from a grassy sand dune"/>
          <p:cNvSpPr/>
          <p:nvPr>
            <p:ph type="pic" idx="21"/>
          </p:nvPr>
        </p:nvSpPr>
        <p:spPr>
          <a:xfrm>
            <a:off x="3125968" y="-393700"/>
            <a:ext cx="18135601" cy="12090400"/>
          </a:xfrm>
          <a:prstGeom prst="rect">
            <a:avLst/>
          </a:prstGeom>
        </p:spPr>
        <p:txBody>
          <a:bodyPr lIns="91439" tIns="45719" rIns="91439" bIns="45719" anchor="t">
            <a:noAutofit/>
          </a:bodyPr>
          <a:lstStyle/>
          <a:p>
            <a:pPr/>
          </a:p>
        </p:txBody>
      </p:sp>
      <p:sp>
        <p:nvSpPr>
          <p:cNvPr id="21" name="Title Text"/>
          <p:cNvSpPr txBox="1"/>
          <p:nvPr>
            <p:ph type="title"/>
          </p:nvPr>
        </p:nvSpPr>
        <p:spPr>
          <a:xfrm>
            <a:off x="635000" y="9512300"/>
            <a:ext cx="23114000" cy="2006600"/>
          </a:xfrm>
          <a:prstGeom prst="rect">
            <a:avLst/>
          </a:prstGeom>
        </p:spPr>
        <p:txBody>
          <a:bodyPr anchor="b"/>
          <a:lstStyle/>
          <a:p>
            <a:pPr/>
            <a:r>
              <a:t>Title Text</a:t>
            </a:r>
          </a:p>
        </p:txBody>
      </p:sp>
      <p:sp>
        <p:nvSpPr>
          <p:cNvPr id="22" name="Body Level One…"/>
          <p:cNvSpPr txBox="1"/>
          <p:nvPr>
            <p:ph type="body" sz="quarter" idx="1"/>
          </p:nvPr>
        </p:nvSpPr>
        <p:spPr>
          <a:xfrm>
            <a:off x="635000" y="11442700"/>
            <a:ext cx="23114000" cy="15875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1778000" y="4533900"/>
            <a:ext cx="20828000" cy="46482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Heron flying low over a beach with a short fence in the foreground"/>
          <p:cNvSpPr/>
          <p:nvPr>
            <p:ph type="pic" sz="half" idx="21"/>
          </p:nvPr>
        </p:nvSpPr>
        <p:spPr>
          <a:xfrm>
            <a:off x="12827000" y="952500"/>
            <a:ext cx="11468100" cy="11468100"/>
          </a:xfrm>
          <a:prstGeom prst="rect">
            <a:avLst/>
          </a:prstGeom>
        </p:spPr>
        <p:txBody>
          <a:bodyPr lIns="91439" tIns="45719" rIns="91439" bIns="45719" anchor="t">
            <a:noAutofit/>
          </a:bodyPr>
          <a:lstStyle/>
          <a:p>
            <a:pPr/>
          </a:p>
        </p:txBody>
      </p:sp>
      <p:sp>
        <p:nvSpPr>
          <p:cNvPr id="39" name="Title Text"/>
          <p:cNvSpPr txBox="1"/>
          <p:nvPr>
            <p:ph type="title"/>
          </p:nvPr>
        </p:nvSpPr>
        <p:spPr>
          <a:xfrm>
            <a:off x="1651000" y="952500"/>
            <a:ext cx="10223500" cy="5549900"/>
          </a:xfrm>
          <a:prstGeom prst="rect">
            <a:avLst/>
          </a:prstGeom>
        </p:spPr>
        <p:txBody>
          <a:bodyPr anchor="b"/>
          <a:lstStyle>
            <a:lvl1pPr>
              <a:defRPr sz="8400"/>
            </a:lvl1pPr>
          </a:lstStyle>
          <a:p>
            <a:pPr/>
            <a:r>
              <a:t>Title Text</a:t>
            </a:r>
          </a:p>
        </p:txBody>
      </p:sp>
      <p:sp>
        <p:nvSpPr>
          <p:cNvPr id="40" name="Body Level One…"/>
          <p:cNvSpPr txBox="1"/>
          <p:nvPr>
            <p:ph type="body" sz="quarter" idx="1"/>
          </p:nvPr>
        </p:nvSpPr>
        <p:spPr>
          <a:xfrm>
            <a:off x="1651000" y="6527800"/>
            <a:ext cx="10223500" cy="5727700"/>
          </a:xfrm>
          <a:prstGeom prst="rect">
            <a:avLst/>
          </a:prstGeom>
        </p:spPr>
        <p:txBody>
          <a:bodyPr anchor="t"/>
          <a:lstStyle>
            <a:lvl1pPr marL="0" indent="0" algn="ctr">
              <a:spcBef>
                <a:spcPts val="0"/>
              </a:spcBef>
              <a:buSzTx/>
              <a:buNone/>
              <a:defRPr sz="5400"/>
            </a:lvl1pPr>
            <a:lvl2pPr marL="0" indent="0" algn="ctr">
              <a:spcBef>
                <a:spcPts val="0"/>
              </a:spcBef>
              <a:buSzTx/>
              <a:buNone/>
              <a:defRPr sz="5400"/>
            </a:lvl2pPr>
            <a:lvl3pPr marL="0" indent="0" algn="ctr">
              <a:spcBef>
                <a:spcPts val="0"/>
              </a:spcBef>
              <a:buSzTx/>
              <a:buNone/>
              <a:defRPr sz="5400"/>
            </a:lvl3pPr>
            <a:lvl4pPr marL="0" indent="0" algn="ctr">
              <a:spcBef>
                <a:spcPts val="0"/>
              </a:spcBef>
              <a:buSzTx/>
              <a:buNone/>
              <a:defRPr sz="5400"/>
            </a:lvl4pPr>
            <a:lvl5pPr marL="0" indent="0" algn="ctr">
              <a:spcBef>
                <a:spcPts val="0"/>
              </a:spcBef>
              <a:buSzTx/>
              <a:buNone/>
              <a:defRPr sz="54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Sandy path between two hills leading to the ocean"/>
          <p:cNvSpPr/>
          <p:nvPr>
            <p:ph type="pic" sz="half" idx="21"/>
          </p:nvPr>
        </p:nvSpPr>
        <p:spPr>
          <a:xfrm>
            <a:off x="10960100" y="3149600"/>
            <a:ext cx="13944600" cy="9296400"/>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1689100" y="3149600"/>
            <a:ext cx="10223500" cy="9296400"/>
          </a:xfrm>
          <a:prstGeom prst="rect">
            <a:avLst/>
          </a:prstGeom>
        </p:spPr>
        <p:txBody>
          <a:bodyPr/>
          <a:lstStyle>
            <a:lvl1pPr marL="558800" indent="-558800">
              <a:spcBef>
                <a:spcPts val="4500"/>
              </a:spcBef>
              <a:defRPr sz="3800"/>
            </a:lvl1pPr>
            <a:lvl2pPr marL="1117600" indent="-558800">
              <a:spcBef>
                <a:spcPts val="4500"/>
              </a:spcBef>
              <a:defRPr sz="3800"/>
            </a:lvl2pPr>
            <a:lvl3pPr marL="1676400" indent="-558800">
              <a:spcBef>
                <a:spcPts val="4500"/>
              </a:spcBef>
              <a:defRPr sz="3800"/>
            </a:lvl3pPr>
            <a:lvl4pPr marL="2235200" indent="-558800">
              <a:spcBef>
                <a:spcPts val="4500"/>
              </a:spcBef>
              <a:defRPr sz="3800"/>
            </a:lvl4pPr>
            <a:lvl5pPr marL="2794000" indent="-558800">
              <a:spcBef>
                <a:spcPts val="4500"/>
              </a:spcBef>
              <a:defRPr sz="3800"/>
            </a:lvl5p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689100" y="1778000"/>
            <a:ext cx="21005800" cy="10160000"/>
          </a:xfrm>
          <a:prstGeom prst="rect">
            <a:avLst/>
          </a:prstGeom>
        </p:spPr>
        <p:txBody>
          <a:bodyPr/>
          <a:lstStyle>
            <a:lvl1pPr>
              <a:defRPr sz="4800"/>
            </a:lvl1pPr>
            <a:lvl2pPr>
              <a:defRPr sz="4800"/>
            </a:lvl2pPr>
            <a:lvl3pPr>
              <a:defRPr sz="4800"/>
            </a:lvl3pPr>
            <a:lvl4pPr>
              <a:defRPr sz="4800"/>
            </a:lvl4pPr>
            <a:lvl5pPr>
              <a:defRPr sz="48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Sandy path between two hills leading to the ocean"/>
          <p:cNvSpPr/>
          <p:nvPr>
            <p:ph type="pic" sz="quarter" idx="21"/>
          </p:nvPr>
        </p:nvSpPr>
        <p:spPr>
          <a:xfrm>
            <a:off x="15300325" y="7048500"/>
            <a:ext cx="8324850" cy="5549900"/>
          </a:xfrm>
          <a:prstGeom prst="rect">
            <a:avLst/>
          </a:prstGeom>
        </p:spPr>
        <p:txBody>
          <a:bodyPr lIns="91439" tIns="45719" rIns="91439" bIns="45719" anchor="t">
            <a:noAutofit/>
          </a:bodyPr>
          <a:lstStyle/>
          <a:p>
            <a:pPr/>
          </a:p>
        </p:txBody>
      </p:sp>
      <p:sp>
        <p:nvSpPr>
          <p:cNvPr id="102" name="Heron flying low over a beach with a short fence in the foreground"/>
          <p:cNvSpPr/>
          <p:nvPr>
            <p:ph type="pic" sz="quarter" idx="22"/>
          </p:nvPr>
        </p:nvSpPr>
        <p:spPr>
          <a:xfrm>
            <a:off x="15760700" y="863600"/>
            <a:ext cx="7404100" cy="7404100"/>
          </a:xfrm>
          <a:prstGeom prst="rect">
            <a:avLst/>
          </a:prstGeom>
        </p:spPr>
        <p:txBody>
          <a:bodyPr lIns="91439" tIns="45719" rIns="91439" bIns="45719" anchor="t">
            <a:noAutofit/>
          </a:bodyPr>
          <a:lstStyle/>
          <a:p>
            <a:pPr/>
          </a:p>
        </p:txBody>
      </p:sp>
      <p:sp>
        <p:nvSpPr>
          <p:cNvPr id="103" name="View of beach and sea from a grassy sand dune"/>
          <p:cNvSpPr/>
          <p:nvPr>
            <p:ph type="pic" idx="23"/>
          </p:nvPr>
        </p:nvSpPr>
        <p:spPr>
          <a:xfrm>
            <a:off x="-990600" y="1130300"/>
            <a:ext cx="17202150" cy="11468100"/>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953500"/>
            <a:ext cx="19621500" cy="585521"/>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112" name="“Type a quote here.”"/>
          <p:cNvSpPr txBox="1"/>
          <p:nvPr>
            <p:ph type="body" sz="quarter" idx="22"/>
          </p:nvPr>
        </p:nvSpPr>
        <p:spPr>
          <a:xfrm>
            <a:off x="2387600" y="6076950"/>
            <a:ext cx="19621500" cy="825500"/>
          </a:xfrm>
          <a:prstGeom prst="rect">
            <a:avLst/>
          </a:prstGeom>
        </p:spPr>
        <p:txBody>
          <a:bodyPr>
            <a:spAutoFit/>
          </a:bodyPr>
          <a:lstStyle>
            <a:lvl1pPr marL="0" indent="0" algn="ctr">
              <a:spcBef>
                <a:spcPts val="0"/>
              </a:spcBef>
              <a:buSzTx/>
              <a:buNone/>
              <a:defRPr sz="4800">
                <a:latin typeface="+mn-lt"/>
                <a:ea typeface="+mn-ea"/>
                <a:cs typeface="+mn-cs"/>
                <a:sym typeface="Helvetica Neue Medium"/>
              </a:defRPr>
            </a:lvl1pPr>
          </a:lstStyle>
          <a:p>
            <a:pPr/>
            <a:r>
              <a:t>“Type a quote here.” </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View of beach and sea from a grassy sand dune"/>
          <p:cNvSpPr/>
          <p:nvPr>
            <p:ph type="pic" idx="21"/>
          </p:nvPr>
        </p:nvSpPr>
        <p:spPr>
          <a:xfrm>
            <a:off x="-50800" y="-1270000"/>
            <a:ext cx="24485600" cy="16323734"/>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copy 2">
    <p:spTree>
      <p:nvGrpSpPr>
        <p:cNvPr id="1" name=""/>
        <p:cNvGrpSpPr/>
        <p:nvPr/>
      </p:nvGrpSpPr>
      <p:grpSpPr>
        <a:xfrm>
          <a:off x="0" y="0"/>
          <a:ext cx="0" cy="0"/>
          <a:chOff x="0" y="0"/>
          <a:chExt cx="0" cy="0"/>
        </a:xfrm>
      </p:grpSpPr>
      <p:sp>
        <p:nvSpPr>
          <p:cNvPr id="135" name="Title Text"/>
          <p:cNvSpPr txBox="1"/>
          <p:nvPr>
            <p:ph type="title"/>
          </p:nvPr>
        </p:nvSpPr>
        <p:spPr>
          <a:xfrm>
            <a:off x="393322" y="-334690"/>
            <a:ext cx="23691880" cy="2651127"/>
          </a:xfrm>
          <a:prstGeom prst="rect">
            <a:avLst/>
          </a:prstGeom>
        </p:spPr>
        <p:txBody>
          <a:bodyPr lIns="91439" tIns="91439" rIns="91439" bIns="91439"/>
          <a:lstStyle>
            <a:lvl1pPr algn="l" defTabSz="1828800">
              <a:lnSpc>
                <a:spcPct val="90000"/>
              </a:lnSpc>
              <a:defRPr sz="8800">
                <a:latin typeface="Adobe Garamond Pro"/>
                <a:ea typeface="Adobe Garamond Pro"/>
                <a:cs typeface="Adobe Garamond Pro"/>
                <a:sym typeface="Adobe Garamond Pro"/>
              </a:defRPr>
            </a:lvl1pPr>
          </a:lstStyle>
          <a:p>
            <a:pPr/>
            <a:r>
              <a:t>Title Text</a:t>
            </a:r>
          </a:p>
        </p:txBody>
      </p:sp>
      <p:sp>
        <p:nvSpPr>
          <p:cNvPr id="136" name="Body Level One…"/>
          <p:cNvSpPr txBox="1"/>
          <p:nvPr>
            <p:ph type="body" idx="1"/>
          </p:nvPr>
        </p:nvSpPr>
        <p:spPr>
          <a:xfrm>
            <a:off x="500859" y="3463163"/>
            <a:ext cx="23382282" cy="8702677"/>
          </a:xfrm>
          <a:prstGeom prst="rect">
            <a:avLst/>
          </a:prstGeom>
        </p:spPr>
        <p:txBody>
          <a:bodyPr lIns="91439" tIns="91439" rIns="91439" bIns="91439" anchor="t"/>
          <a:lstStyle>
            <a:lvl1pPr marL="0" indent="0" defTabSz="1828800">
              <a:lnSpc>
                <a:spcPct val="90000"/>
              </a:lnSpc>
              <a:spcBef>
                <a:spcPts val="2000"/>
              </a:spcBef>
              <a:buSzTx/>
              <a:buNone/>
              <a:defRPr sz="5600">
                <a:latin typeface="Adobe Garamond Pro"/>
                <a:ea typeface="Adobe Garamond Pro"/>
                <a:cs typeface="Adobe Garamond Pro"/>
                <a:sym typeface="Adobe Garamond Pro"/>
              </a:defRPr>
            </a:lvl1pPr>
            <a:lvl2pPr marL="0" indent="457200" defTabSz="1828800">
              <a:lnSpc>
                <a:spcPct val="90000"/>
              </a:lnSpc>
              <a:spcBef>
                <a:spcPts val="2000"/>
              </a:spcBef>
              <a:buSzTx/>
              <a:buNone/>
              <a:defRPr sz="5600">
                <a:latin typeface="Adobe Garamond Pro"/>
                <a:ea typeface="Adobe Garamond Pro"/>
                <a:cs typeface="Adobe Garamond Pro"/>
                <a:sym typeface="Adobe Garamond Pro"/>
              </a:defRPr>
            </a:lvl2pPr>
            <a:lvl3pPr marL="0" indent="914400" defTabSz="1828800">
              <a:lnSpc>
                <a:spcPct val="90000"/>
              </a:lnSpc>
              <a:spcBef>
                <a:spcPts val="2000"/>
              </a:spcBef>
              <a:buSzTx/>
              <a:buNone/>
              <a:defRPr sz="5600">
                <a:latin typeface="Adobe Garamond Pro"/>
                <a:ea typeface="Adobe Garamond Pro"/>
                <a:cs typeface="Adobe Garamond Pro"/>
                <a:sym typeface="Adobe Garamond Pro"/>
              </a:defRPr>
            </a:lvl3pPr>
            <a:lvl4pPr marL="0" indent="1371600" defTabSz="1828800">
              <a:lnSpc>
                <a:spcPct val="90000"/>
              </a:lnSpc>
              <a:spcBef>
                <a:spcPts val="2000"/>
              </a:spcBef>
              <a:buSzTx/>
              <a:buNone/>
              <a:defRPr sz="5600">
                <a:latin typeface="Adobe Garamond Pro"/>
                <a:ea typeface="Adobe Garamond Pro"/>
                <a:cs typeface="Adobe Garamond Pro"/>
                <a:sym typeface="Adobe Garamond Pro"/>
              </a:defRPr>
            </a:lvl4pPr>
            <a:lvl5pPr marL="0" indent="1828800" defTabSz="1828800">
              <a:lnSpc>
                <a:spcPct val="90000"/>
              </a:lnSpc>
              <a:spcBef>
                <a:spcPts val="2000"/>
              </a:spcBef>
              <a:buSzTx/>
              <a:buNone/>
              <a:defRPr sz="5600">
                <a:latin typeface="Adobe Garamond Pro"/>
                <a:ea typeface="Adobe Garamond Pro"/>
                <a:cs typeface="Adobe Garamond Pro"/>
                <a:sym typeface="Adobe Garamond Pro"/>
              </a:defRPr>
            </a:lvl5pPr>
          </a:lstStyle>
          <a:p>
            <a:pPr/>
            <a:r>
              <a:t>Body Level One</a:t>
            </a:r>
          </a:p>
          <a:p>
            <a:pPr lvl="1"/>
            <a:r>
              <a:t>Body Level Two</a:t>
            </a:r>
          </a:p>
          <a:p>
            <a:pPr lvl="2"/>
            <a:r>
              <a:t>Body Level Three</a:t>
            </a:r>
          </a:p>
          <a:p>
            <a:pPr lvl="3"/>
            <a:r>
              <a:t>Body Level Four</a:t>
            </a:r>
          </a:p>
          <a:p>
            <a:pPr lvl="4"/>
            <a:r>
              <a:t>Body Level Five</a:t>
            </a:r>
          </a:p>
        </p:txBody>
      </p:sp>
      <p:sp>
        <p:nvSpPr>
          <p:cNvPr id="137"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Adobe Garamond Pro"/>
                <a:ea typeface="Adobe Garamond Pro"/>
                <a:cs typeface="Adobe Garamond Pro"/>
                <a:sym typeface="Adobe Garamond Pr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144" name="Title Text"/>
          <p:cNvSpPr txBox="1"/>
          <p:nvPr>
            <p:ph type="title"/>
          </p:nvPr>
        </p:nvSpPr>
        <p:spPr>
          <a:xfrm>
            <a:off x="2381250" y="4536282"/>
            <a:ext cx="19621500" cy="4643438"/>
          </a:xfrm>
          <a:prstGeom prst="rect">
            <a:avLst/>
          </a:prstGeom>
        </p:spPr>
        <p:txBody>
          <a:bodyPr lIns="101600" tIns="101600" rIns="101600" bIns="101600"/>
          <a:lstStyle>
            <a:lvl1pPr defTabSz="821501">
              <a:defRPr>
                <a:latin typeface="Helvetica Light"/>
                <a:ea typeface="Helvetica Light"/>
                <a:cs typeface="Helvetica Light"/>
                <a:sym typeface="Helvetica Light"/>
              </a:defRPr>
            </a:lvl1pPr>
          </a:lstStyle>
          <a:p>
            <a:pPr/>
            <a:r>
              <a:t>Title Text</a:t>
            </a:r>
          </a:p>
        </p:txBody>
      </p:sp>
      <p:sp>
        <p:nvSpPr>
          <p:cNvPr id="145" name="Slide Number"/>
          <p:cNvSpPr txBox="1"/>
          <p:nvPr>
            <p:ph type="sldNum" sz="quarter" idx="2"/>
          </p:nvPr>
        </p:nvSpPr>
        <p:spPr>
          <a:xfrm>
            <a:off x="11834620" y="13010554"/>
            <a:ext cx="554838" cy="571501"/>
          </a:xfrm>
          <a:prstGeom prst="rect">
            <a:avLst/>
          </a:prstGeom>
        </p:spPr>
        <p:txBody>
          <a:bodyPr lIns="101600" tIns="101600" rIns="101600" bIns="101600">
            <a:normAutofit fontScale="100000" lnSpcReduction="0"/>
          </a:bodyPr>
          <a:lstStyle>
            <a:lvl1pPr algn="l" defTabSz="1828800">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52" name="Title Text"/>
          <p:cNvSpPr txBox="1"/>
          <p:nvPr>
            <p:ph type="title"/>
          </p:nvPr>
        </p:nvSpPr>
        <p:spPr>
          <a:xfrm>
            <a:off x="393322" y="-334690"/>
            <a:ext cx="23501915" cy="2651127"/>
          </a:xfrm>
          <a:prstGeom prst="rect">
            <a:avLst/>
          </a:prstGeom>
        </p:spPr>
        <p:txBody>
          <a:bodyPr lIns="91439" tIns="91439" rIns="91439" bIns="91439"/>
          <a:lstStyle>
            <a:lvl1pPr algn="l" defTabSz="1828800">
              <a:lnSpc>
                <a:spcPct val="90000"/>
              </a:lnSpc>
              <a:defRPr sz="8800">
                <a:latin typeface="Adobe Garamond Pro"/>
                <a:ea typeface="Adobe Garamond Pro"/>
                <a:cs typeface="Adobe Garamond Pro"/>
                <a:sym typeface="Adobe Garamond Pro"/>
              </a:defRPr>
            </a:lvl1pPr>
          </a:lstStyle>
          <a:p>
            <a:pPr/>
            <a:r>
              <a:t>Title Text</a:t>
            </a:r>
          </a:p>
        </p:txBody>
      </p:sp>
      <p:sp>
        <p:nvSpPr>
          <p:cNvPr id="153" name="Body Level One…"/>
          <p:cNvSpPr txBox="1"/>
          <p:nvPr>
            <p:ph type="body" idx="1"/>
          </p:nvPr>
        </p:nvSpPr>
        <p:spPr>
          <a:xfrm>
            <a:off x="500859" y="3463163"/>
            <a:ext cx="23382282" cy="8702677"/>
          </a:xfrm>
          <a:prstGeom prst="rect">
            <a:avLst/>
          </a:prstGeom>
        </p:spPr>
        <p:txBody>
          <a:bodyPr lIns="91439" tIns="91439" rIns="91439" bIns="91439" anchor="t"/>
          <a:lstStyle>
            <a:lvl1pPr marL="457200" indent="-457200" defTabSz="1828800">
              <a:lnSpc>
                <a:spcPct val="90000"/>
              </a:lnSpc>
              <a:spcBef>
                <a:spcPts val="2000"/>
              </a:spcBef>
              <a:buSzPct val="100000"/>
              <a:buFont typeface="Arial"/>
              <a:defRPr sz="5600">
                <a:latin typeface="Adobe Garamond Pro"/>
                <a:ea typeface="Adobe Garamond Pro"/>
                <a:cs typeface="Adobe Garamond Pro"/>
                <a:sym typeface="Adobe Garamond Pro"/>
              </a:defRPr>
            </a:lvl1pPr>
            <a:lvl2pPr marL="990600" indent="-533400" defTabSz="1828800">
              <a:lnSpc>
                <a:spcPct val="90000"/>
              </a:lnSpc>
              <a:spcBef>
                <a:spcPts val="2000"/>
              </a:spcBef>
              <a:buSzPct val="100000"/>
              <a:buFont typeface="Arial"/>
              <a:defRPr sz="5600">
                <a:latin typeface="Adobe Garamond Pro"/>
                <a:ea typeface="Adobe Garamond Pro"/>
                <a:cs typeface="Adobe Garamond Pro"/>
                <a:sym typeface="Adobe Garamond Pro"/>
              </a:defRPr>
            </a:lvl2pPr>
            <a:lvl3pPr marL="1554479" indent="-640079" defTabSz="1828800">
              <a:lnSpc>
                <a:spcPct val="90000"/>
              </a:lnSpc>
              <a:spcBef>
                <a:spcPts val="2000"/>
              </a:spcBef>
              <a:buSzPct val="100000"/>
              <a:buFont typeface="Arial"/>
              <a:defRPr sz="5600">
                <a:latin typeface="Adobe Garamond Pro"/>
                <a:ea typeface="Adobe Garamond Pro"/>
                <a:cs typeface="Adobe Garamond Pro"/>
                <a:sym typeface="Adobe Garamond Pro"/>
              </a:defRPr>
            </a:lvl3pPr>
            <a:lvl4pPr marL="2082800" indent="-711200" defTabSz="1828800">
              <a:lnSpc>
                <a:spcPct val="90000"/>
              </a:lnSpc>
              <a:spcBef>
                <a:spcPts val="2000"/>
              </a:spcBef>
              <a:buSzPct val="100000"/>
              <a:buFont typeface="Arial"/>
              <a:defRPr sz="5600">
                <a:latin typeface="Adobe Garamond Pro"/>
                <a:ea typeface="Adobe Garamond Pro"/>
                <a:cs typeface="Adobe Garamond Pro"/>
                <a:sym typeface="Adobe Garamond Pro"/>
              </a:defRPr>
            </a:lvl4pPr>
            <a:lvl5pPr marL="2540000" indent="-711200" defTabSz="1828800">
              <a:lnSpc>
                <a:spcPct val="90000"/>
              </a:lnSpc>
              <a:spcBef>
                <a:spcPts val="2000"/>
              </a:spcBef>
              <a:buSzPct val="100000"/>
              <a:buFont typeface="Arial"/>
              <a:defRPr sz="5600">
                <a:latin typeface="Adobe Garamond Pro"/>
                <a:ea typeface="Adobe Garamond Pro"/>
                <a:cs typeface="Adobe Garamond Pro"/>
                <a:sym typeface="Adobe Garamond Pro"/>
              </a:defRPr>
            </a:lvl5pPr>
          </a:lstStyle>
          <a:p>
            <a:pPr/>
            <a:r>
              <a:t>Body Level One</a:t>
            </a:r>
          </a:p>
          <a:p>
            <a:pPr lvl="1"/>
            <a:r>
              <a:t>Body Level Two</a:t>
            </a:r>
          </a:p>
          <a:p>
            <a:pPr lvl="2"/>
            <a:r>
              <a:t>Body Level Three</a:t>
            </a:r>
          </a:p>
          <a:p>
            <a:pPr lvl="3"/>
            <a:r>
              <a:t>Body Level Four</a:t>
            </a:r>
          </a:p>
          <a:p>
            <a:pPr lvl="4"/>
            <a:r>
              <a:t>Body Level Five</a:t>
            </a:r>
          </a:p>
        </p:txBody>
      </p:sp>
      <p:sp>
        <p:nvSpPr>
          <p:cNvPr id="154" name="Slide Number"/>
          <p:cNvSpPr txBox="1"/>
          <p:nvPr>
            <p:ph type="sldNum" sz="quarter" idx="2"/>
          </p:nvPr>
        </p:nvSpPr>
        <p:spPr>
          <a:xfrm>
            <a:off x="22172989" y="12802235"/>
            <a:ext cx="534611" cy="551181"/>
          </a:xfrm>
          <a:prstGeom prst="rect">
            <a:avLst/>
          </a:prstGeom>
        </p:spPr>
        <p:txBody>
          <a:bodyPr lIns="91439" tIns="91439" rIns="91439" bIns="91439" anchor="ctr"/>
          <a:lstStyle>
            <a:lvl1pPr algn="r" defTabSz="1828800">
              <a:defRPr>
                <a:solidFill>
                  <a:srgbClr val="888888"/>
                </a:solidFill>
                <a:latin typeface="Adobe Garamond Pro"/>
                <a:ea typeface="Adobe Garamond Pro"/>
                <a:cs typeface="Adobe Garamond Pro"/>
                <a:sym typeface="Adobe Garamond Pro"/>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61" name="Title Text"/>
          <p:cNvSpPr txBox="1"/>
          <p:nvPr>
            <p:ph type="title"/>
          </p:nvPr>
        </p:nvSpPr>
        <p:spPr>
          <a:xfrm>
            <a:off x="1785938" y="625077"/>
            <a:ext cx="20812127" cy="3036095"/>
          </a:xfrm>
          <a:prstGeom prst="rect">
            <a:avLst/>
          </a:prstGeom>
        </p:spPr>
        <p:txBody>
          <a:bodyPr lIns="101600" tIns="101600" rIns="101600" bIns="101600"/>
          <a:lstStyle>
            <a:lvl1pPr defTabSz="821501">
              <a:defRPr>
                <a:latin typeface="Helvetica Light"/>
                <a:ea typeface="Helvetica Light"/>
                <a:cs typeface="Helvetica Light"/>
                <a:sym typeface="Helvetica Light"/>
              </a:defRPr>
            </a:lvl1pPr>
          </a:lstStyle>
          <a:p>
            <a:pPr/>
            <a:r>
              <a:t>Title Text</a:t>
            </a:r>
          </a:p>
        </p:txBody>
      </p:sp>
      <p:sp>
        <p:nvSpPr>
          <p:cNvPr id="162" name="Slide Number"/>
          <p:cNvSpPr txBox="1"/>
          <p:nvPr>
            <p:ph type="sldNum" sz="quarter" idx="2"/>
          </p:nvPr>
        </p:nvSpPr>
        <p:spPr>
          <a:xfrm>
            <a:off x="11834620" y="13010554"/>
            <a:ext cx="554838" cy="571501"/>
          </a:xfrm>
          <a:prstGeom prst="rect">
            <a:avLst/>
          </a:prstGeom>
        </p:spPr>
        <p:txBody>
          <a:bodyPr lIns="101600" tIns="101600" rIns="101600" bIns="101600">
            <a:normAutofit fontScale="100000" lnSpcReduction="0"/>
          </a:bodyPr>
          <a:lstStyle>
            <a:lvl1pPr algn="l" defTabSz="1828800">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8_Title and Content">
    <p:spTree>
      <p:nvGrpSpPr>
        <p:cNvPr id="1" name=""/>
        <p:cNvGrpSpPr/>
        <p:nvPr/>
      </p:nvGrpSpPr>
      <p:grpSpPr>
        <a:xfrm>
          <a:off x="0" y="0"/>
          <a:ext cx="0" cy="0"/>
          <a:chOff x="0" y="0"/>
          <a:chExt cx="0" cy="0"/>
        </a:xfrm>
      </p:grpSpPr>
      <p:sp>
        <p:nvSpPr>
          <p:cNvPr id="169" name="Title Text"/>
          <p:cNvSpPr txBox="1"/>
          <p:nvPr>
            <p:ph type="title"/>
          </p:nvPr>
        </p:nvSpPr>
        <p:spPr>
          <a:xfrm>
            <a:off x="232610" y="-504992"/>
            <a:ext cx="21031201" cy="2651126"/>
          </a:xfrm>
          <a:prstGeom prst="rect">
            <a:avLst/>
          </a:prstGeom>
        </p:spPr>
        <p:txBody>
          <a:bodyPr lIns="91439" tIns="91439" rIns="91439" bIns="91439"/>
          <a:lstStyle>
            <a:lvl1pPr algn="l" defTabSz="1828800">
              <a:lnSpc>
                <a:spcPct val="90000"/>
              </a:lnSpc>
              <a:defRPr sz="5600">
                <a:latin typeface="Helvetica Light"/>
                <a:ea typeface="Helvetica Light"/>
                <a:cs typeface="Helvetica Light"/>
                <a:sym typeface="Helvetica Light"/>
              </a:defRPr>
            </a:lvl1pPr>
          </a:lstStyle>
          <a:p>
            <a:pPr/>
            <a:r>
              <a:t>Title Text</a:t>
            </a:r>
          </a:p>
        </p:txBody>
      </p:sp>
      <p:sp>
        <p:nvSpPr>
          <p:cNvPr id="170" name="Body Level One…"/>
          <p:cNvSpPr txBox="1"/>
          <p:nvPr>
            <p:ph type="body" sz="quarter" idx="1"/>
          </p:nvPr>
        </p:nvSpPr>
        <p:spPr>
          <a:xfrm>
            <a:off x="232610" y="1265992"/>
            <a:ext cx="16379827" cy="993776"/>
          </a:xfrm>
          <a:prstGeom prst="rect">
            <a:avLst/>
          </a:prstGeom>
        </p:spPr>
        <p:txBody>
          <a:bodyPr lIns="91439" tIns="91439" rIns="91439" bIns="91439" anchor="t"/>
          <a:lstStyle>
            <a:lvl1pPr marL="0" indent="0" defTabSz="1828800">
              <a:lnSpc>
                <a:spcPct val="90000"/>
              </a:lnSpc>
              <a:spcBef>
                <a:spcPts val="2000"/>
              </a:spcBef>
              <a:buSzTx/>
              <a:buNone/>
              <a:defRPr sz="3200">
                <a:solidFill>
                  <a:srgbClr val="808080"/>
                </a:solidFill>
                <a:latin typeface="Helvetica Light"/>
                <a:ea typeface="Helvetica Light"/>
                <a:cs typeface="Helvetica Light"/>
                <a:sym typeface="Helvetica Light"/>
              </a:defRPr>
            </a:lvl1pPr>
            <a:lvl2pPr marL="762000" indent="-304800" defTabSz="1828800">
              <a:lnSpc>
                <a:spcPct val="90000"/>
              </a:lnSpc>
              <a:spcBef>
                <a:spcPts val="2000"/>
              </a:spcBef>
              <a:buSzPct val="100000"/>
              <a:defRPr sz="3200">
                <a:solidFill>
                  <a:srgbClr val="808080"/>
                </a:solidFill>
                <a:latin typeface="Helvetica Light"/>
                <a:ea typeface="Helvetica Light"/>
                <a:cs typeface="Helvetica Light"/>
                <a:sym typeface="Helvetica Light"/>
              </a:defRPr>
            </a:lvl2pPr>
            <a:lvl3pPr marL="1280160" indent="-365760" defTabSz="1828800">
              <a:lnSpc>
                <a:spcPct val="90000"/>
              </a:lnSpc>
              <a:spcBef>
                <a:spcPts val="2000"/>
              </a:spcBef>
              <a:buSzPct val="100000"/>
              <a:defRPr sz="3200">
                <a:solidFill>
                  <a:srgbClr val="808080"/>
                </a:solidFill>
                <a:latin typeface="Helvetica Light"/>
                <a:ea typeface="Helvetica Light"/>
                <a:cs typeface="Helvetica Light"/>
                <a:sym typeface="Helvetica Light"/>
              </a:defRPr>
            </a:lvl3pPr>
            <a:lvl4pPr marL="1778000" indent="-406400" defTabSz="1828800">
              <a:lnSpc>
                <a:spcPct val="90000"/>
              </a:lnSpc>
              <a:spcBef>
                <a:spcPts val="2000"/>
              </a:spcBef>
              <a:buSzPct val="100000"/>
              <a:defRPr sz="3200">
                <a:solidFill>
                  <a:srgbClr val="808080"/>
                </a:solidFill>
                <a:latin typeface="Helvetica Light"/>
                <a:ea typeface="Helvetica Light"/>
                <a:cs typeface="Helvetica Light"/>
                <a:sym typeface="Helvetica Light"/>
              </a:defRPr>
            </a:lvl4pPr>
            <a:lvl5pPr marL="2235200" indent="-406400" defTabSz="1828800">
              <a:lnSpc>
                <a:spcPct val="90000"/>
              </a:lnSpc>
              <a:spcBef>
                <a:spcPts val="2000"/>
              </a:spcBef>
              <a:buSzPct val="100000"/>
              <a:defRPr sz="3200">
                <a:solidFill>
                  <a:srgbClr val="808080"/>
                </a:solidFill>
                <a:latin typeface="Helvetica Light"/>
                <a:ea typeface="Helvetica Light"/>
                <a:cs typeface="Helvetica Light"/>
                <a:sym typeface="Helvetica Light"/>
              </a:defRPr>
            </a:lvl5pPr>
          </a:lstStyle>
          <a:p>
            <a:pPr/>
            <a:r>
              <a:t>Body Level One</a:t>
            </a:r>
          </a:p>
          <a:p>
            <a:pPr lvl="1"/>
            <a:r>
              <a:t>Body Level Two</a:t>
            </a:r>
          </a:p>
          <a:p>
            <a:pPr lvl="2"/>
            <a:r>
              <a:t>Body Level Three</a:t>
            </a:r>
          </a:p>
          <a:p>
            <a:pPr lvl="3"/>
            <a:r>
              <a:t>Body Level Four</a:t>
            </a:r>
          </a:p>
          <a:p>
            <a:pPr lvl="4"/>
            <a:r>
              <a:t>Body Level Five</a:t>
            </a:r>
          </a:p>
        </p:txBody>
      </p:sp>
      <p:sp>
        <p:nvSpPr>
          <p:cNvPr id="171" name="Slide Number"/>
          <p:cNvSpPr txBox="1"/>
          <p:nvPr>
            <p:ph type="sldNum" sz="quarter" idx="2"/>
          </p:nvPr>
        </p:nvSpPr>
        <p:spPr>
          <a:xfrm>
            <a:off x="22203052" y="12835870"/>
            <a:ext cx="504548" cy="483910"/>
          </a:xfrm>
          <a:prstGeom prst="rect">
            <a:avLst/>
          </a:prstGeom>
        </p:spPr>
        <p:txBody>
          <a:bodyPr lIns="91439" tIns="91439" rIns="91439" bIns="91439" anchor="ctr"/>
          <a:lstStyle>
            <a:lvl1pPr algn="r" defTabSz="1828800">
              <a:defRPr>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178" name="Title Text"/>
          <p:cNvSpPr txBox="1"/>
          <p:nvPr>
            <p:ph type="title"/>
          </p:nvPr>
        </p:nvSpPr>
        <p:spPr>
          <a:xfrm>
            <a:off x="1746386" y="0"/>
            <a:ext cx="21005801" cy="2286000"/>
          </a:xfrm>
          <a:prstGeom prst="rect">
            <a:avLst/>
          </a:prstGeom>
        </p:spPr>
        <p:txBody>
          <a:bodyPr/>
          <a:lstStyle>
            <a:lvl1pPr algn="l">
              <a:defRPr>
                <a:latin typeface="Helvetica Neue"/>
                <a:ea typeface="Helvetica Neue"/>
                <a:cs typeface="Helvetica Neue"/>
                <a:sym typeface="Helvetica Neue"/>
              </a:defRPr>
            </a:lvl1pPr>
          </a:lstStyle>
          <a:p>
            <a:pPr/>
            <a:r>
              <a:t>Title Text</a:t>
            </a:r>
          </a:p>
        </p:txBody>
      </p:sp>
      <p:sp>
        <p:nvSpPr>
          <p:cNvPr id="179" name="Slide Number"/>
          <p:cNvSpPr txBox="1"/>
          <p:nvPr>
            <p:ph type="sldNum" sz="quarter" idx="2"/>
          </p:nvPr>
        </p:nvSpPr>
        <p:spPr>
          <a:xfrm>
            <a:off x="11959031" y="13081000"/>
            <a:ext cx="453238" cy="461059"/>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copy">
    <p:spTree>
      <p:nvGrpSpPr>
        <p:cNvPr id="1" name=""/>
        <p:cNvGrpSpPr/>
        <p:nvPr/>
      </p:nvGrpSpPr>
      <p:grpSpPr>
        <a:xfrm>
          <a:off x="0" y="0"/>
          <a:ext cx="0" cy="0"/>
          <a:chOff x="0" y="0"/>
          <a:chExt cx="0" cy="0"/>
        </a:xfrm>
      </p:grpSpPr>
      <p:sp>
        <p:nvSpPr>
          <p:cNvPr id="186" name="Rectangle"/>
          <p:cNvSpPr/>
          <p:nvPr/>
        </p:nvSpPr>
        <p:spPr>
          <a:xfrm>
            <a:off x="3069704" y="-157778"/>
            <a:ext cx="18690888" cy="2499260"/>
          </a:xfrm>
          <a:prstGeom prst="rect">
            <a:avLst/>
          </a:prstGeom>
          <a:blipFill>
            <a:blip r:embed="rId2"/>
          </a:blipFill>
          <a:ln w="12700">
            <a:solidFill>
              <a:srgbClr val="000000"/>
            </a:solidFill>
            <a:miter lim="400000"/>
          </a:ln>
        </p:spPr>
        <p:txBody>
          <a:bodyPr lIns="71407" tIns="71407" rIns="71407" bIns="71407" anchor="ctr"/>
          <a:lstStyle/>
          <a:p>
            <a:pPr algn="ctr" defTabSz="821531">
              <a:spcBef>
                <a:spcPts val="0"/>
              </a:spcBef>
              <a:defRPr sz="52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7" name="Rectangle"/>
          <p:cNvSpPr/>
          <p:nvPr/>
        </p:nvSpPr>
        <p:spPr>
          <a:xfrm>
            <a:off x="3069704" y="11660147"/>
            <a:ext cx="18690888" cy="2320742"/>
          </a:xfrm>
          <a:prstGeom prst="rect">
            <a:avLst/>
          </a:prstGeom>
          <a:blipFill>
            <a:blip r:embed="rId2"/>
          </a:blipFill>
          <a:ln w="12700">
            <a:solidFill>
              <a:srgbClr val="000000"/>
            </a:solidFill>
            <a:miter lim="400000"/>
          </a:ln>
        </p:spPr>
        <p:txBody>
          <a:bodyPr lIns="71407" tIns="71407" rIns="71407" bIns="71407" anchor="ctr"/>
          <a:lstStyle/>
          <a:p>
            <a:pPr algn="ctr" defTabSz="821531">
              <a:spcBef>
                <a:spcPts val="0"/>
              </a:spcBef>
              <a:defRPr sz="52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188" name="Title Text"/>
          <p:cNvSpPr txBox="1"/>
          <p:nvPr>
            <p:ph type="title"/>
          </p:nvPr>
        </p:nvSpPr>
        <p:spPr>
          <a:xfrm>
            <a:off x="3408889" y="2359333"/>
            <a:ext cx="17548370" cy="9282963"/>
          </a:xfrm>
          <a:prstGeom prst="rect">
            <a:avLst/>
          </a:prstGeom>
        </p:spPr>
        <p:txBody>
          <a:bodyPr lIns="71407" tIns="71407" rIns="71407" bIns="71407">
            <a:noAutofit/>
          </a:bodyPr>
          <a:lstStyle>
            <a:lvl1pPr algn="l" defTabSz="821531">
              <a:defRPr b="1" sz="19800">
                <a:latin typeface="Helvetica Neue"/>
                <a:ea typeface="Helvetica Neue"/>
                <a:cs typeface="Helvetica Neue"/>
                <a:sym typeface="Helvetica Neue"/>
              </a:defRPr>
            </a:lvl1pPr>
          </a:lstStyle>
          <a:p>
            <a:pPr/>
            <a:r>
              <a:t>Title Text</a:t>
            </a:r>
          </a:p>
        </p:txBody>
      </p:sp>
      <p:sp>
        <p:nvSpPr>
          <p:cNvPr id="189" name="Slide Number"/>
          <p:cNvSpPr txBox="1"/>
          <p:nvPr>
            <p:ph type="sldNum" sz="quarter" idx="2"/>
          </p:nvPr>
        </p:nvSpPr>
        <p:spPr>
          <a:xfrm>
            <a:off x="11991016" y="13016887"/>
            <a:ext cx="384115" cy="409516"/>
          </a:xfrm>
          <a:prstGeom prst="rect">
            <a:avLst/>
          </a:prstGeom>
        </p:spPr>
        <p:txBody>
          <a:bodyPr lIns="71407" tIns="71407" rIns="71407" bIns="71407"/>
          <a:lstStyle>
            <a:lvl1pPr defTabSz="821531">
              <a:defRPr sz="1800">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96" name="Title Text"/>
          <p:cNvSpPr txBox="1"/>
          <p:nvPr>
            <p:ph type="title"/>
          </p:nvPr>
        </p:nvSpPr>
        <p:spPr>
          <a:xfrm>
            <a:off x="1219200" y="549276"/>
            <a:ext cx="21945600" cy="2286001"/>
          </a:xfrm>
          <a:prstGeom prst="rect">
            <a:avLst/>
          </a:prstGeom>
        </p:spPr>
        <p:txBody>
          <a:bodyPr lIns="91439" tIns="91439" rIns="91439" bIns="91439"/>
          <a:lstStyle>
            <a:lvl1pPr algn="l" defTabSz="1828800">
              <a:defRPr b="1" sz="8800">
                <a:latin typeface="Myriad Pro"/>
                <a:ea typeface="Myriad Pro"/>
                <a:cs typeface="Myriad Pro"/>
                <a:sym typeface="Myriad Pro"/>
              </a:defRPr>
            </a:lvl1pPr>
          </a:lstStyle>
          <a:p>
            <a:pPr/>
            <a:r>
              <a:t>Title Text</a:t>
            </a:r>
          </a:p>
        </p:txBody>
      </p:sp>
      <p:sp>
        <p:nvSpPr>
          <p:cNvPr id="197" name="Body Level One…"/>
          <p:cNvSpPr txBox="1"/>
          <p:nvPr>
            <p:ph type="body" idx="1"/>
          </p:nvPr>
        </p:nvSpPr>
        <p:spPr>
          <a:xfrm>
            <a:off x="1219200" y="3200401"/>
            <a:ext cx="21945600" cy="9051927"/>
          </a:xfrm>
          <a:prstGeom prst="rect">
            <a:avLst/>
          </a:prstGeom>
        </p:spPr>
        <p:txBody>
          <a:bodyPr lIns="91439" tIns="91439" rIns="91439" bIns="91439" anchor="t"/>
          <a:lstStyle>
            <a:lvl1pPr marL="685800" indent="-685800" defTabSz="1828800">
              <a:spcBef>
                <a:spcPts val="1500"/>
              </a:spcBef>
              <a:buSzPct val="100000"/>
              <a:buFont typeface="Arial"/>
              <a:defRPr sz="6400">
                <a:latin typeface="Myriad Pro"/>
                <a:ea typeface="Myriad Pro"/>
                <a:cs typeface="Myriad Pro"/>
                <a:sym typeface="Myriad Pro"/>
              </a:defRPr>
            </a:lvl1pPr>
            <a:lvl2pPr marL="1110342" indent="-653142" defTabSz="1828800">
              <a:spcBef>
                <a:spcPts val="1500"/>
              </a:spcBef>
              <a:buSzPct val="100000"/>
              <a:buFont typeface="Arial"/>
              <a:buChar char="–"/>
              <a:defRPr sz="6400">
                <a:latin typeface="Myriad Pro"/>
                <a:ea typeface="Myriad Pro"/>
                <a:cs typeface="Myriad Pro"/>
                <a:sym typeface="Myriad Pro"/>
              </a:defRPr>
            </a:lvl2pPr>
            <a:lvl3pPr marL="1524000" indent="-609600" defTabSz="1828800">
              <a:spcBef>
                <a:spcPts val="1500"/>
              </a:spcBef>
              <a:buSzPct val="100000"/>
              <a:buFont typeface="Arial"/>
              <a:defRPr sz="6400">
                <a:latin typeface="Myriad Pro"/>
                <a:ea typeface="Myriad Pro"/>
                <a:cs typeface="Myriad Pro"/>
                <a:sym typeface="Myriad Pro"/>
              </a:defRPr>
            </a:lvl3pPr>
            <a:lvl4pPr marL="2103120" indent="-731520" defTabSz="1828800">
              <a:spcBef>
                <a:spcPts val="1500"/>
              </a:spcBef>
              <a:buSzPct val="100000"/>
              <a:buFont typeface="Arial"/>
              <a:buChar char="–"/>
              <a:defRPr sz="6400">
                <a:latin typeface="Myriad Pro"/>
                <a:ea typeface="Myriad Pro"/>
                <a:cs typeface="Myriad Pro"/>
                <a:sym typeface="Myriad Pro"/>
              </a:defRPr>
            </a:lvl4pPr>
            <a:lvl5pPr marL="2560320" indent="-731520" defTabSz="1828800">
              <a:spcBef>
                <a:spcPts val="1500"/>
              </a:spcBef>
              <a:buSzPct val="100000"/>
              <a:buFont typeface="Arial"/>
              <a:buChar char="»"/>
              <a:defRPr sz="6400">
                <a:latin typeface="Myriad Pro"/>
                <a:ea typeface="Myriad Pro"/>
                <a:cs typeface="Myriad Pro"/>
                <a:sym typeface="Myriad Pro"/>
              </a:defRPr>
            </a:lvl5pPr>
          </a:lstStyle>
          <a:p>
            <a:pPr/>
            <a:r>
              <a:t>Body Level One</a:t>
            </a:r>
          </a:p>
          <a:p>
            <a:pPr lvl="1"/>
            <a:r>
              <a:t>Body Level Two</a:t>
            </a:r>
          </a:p>
          <a:p>
            <a:pPr lvl="2"/>
            <a:r>
              <a:t>Body Level Three</a:t>
            </a:r>
          </a:p>
          <a:p>
            <a:pPr lvl="3"/>
            <a:r>
              <a:t>Body Level Four</a:t>
            </a:r>
          </a:p>
          <a:p>
            <a:pPr lvl="4"/>
            <a:r>
              <a:t>Body Level Five</a:t>
            </a:r>
          </a:p>
        </p:txBody>
      </p:sp>
      <p:sp>
        <p:nvSpPr>
          <p:cNvPr id="198" name="Slide Number"/>
          <p:cNvSpPr txBox="1"/>
          <p:nvPr>
            <p:ph type="sldNum" sz="quarter" idx="2"/>
          </p:nvPr>
        </p:nvSpPr>
        <p:spPr>
          <a:xfrm>
            <a:off x="22630189" y="12802238"/>
            <a:ext cx="534611" cy="551181"/>
          </a:xfrm>
          <a:prstGeom prst="rect">
            <a:avLst/>
          </a:prstGeom>
        </p:spPr>
        <p:txBody>
          <a:bodyPr lIns="91439" tIns="91439" rIns="91439" bIns="91439" anchor="ctr"/>
          <a:lstStyle>
            <a:lvl1pPr algn="r" defTabSz="1828800">
              <a:defRPr>
                <a:solidFill>
                  <a:srgbClr val="888888"/>
                </a:solidFill>
                <a:latin typeface="Myriad Pro"/>
                <a:ea typeface="Myriad Pro"/>
                <a:cs typeface="Myriad Pro"/>
                <a:sym typeface="Myriad Pro"/>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1689100" y="355600"/>
            <a:ext cx="21005800" cy="2286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689100" y="3149600"/>
            <a:ext cx="21005800" cy="9296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59031" y="13081000"/>
            <a:ext cx="453238" cy="461059"/>
          </a:xfrm>
          <a:prstGeom prst="rect">
            <a:avLst/>
          </a:prstGeom>
          <a:ln w="12700">
            <a:miter lim="400000"/>
          </a:ln>
        </p:spPr>
        <p:txBody>
          <a:bodyPr wrap="none" lIns="50800" tIns="50800" rIns="50800" bIns="50800">
            <a:spAutoFit/>
          </a:bodyPr>
          <a:lstStyle>
            <a:lvl1pPr algn="ctr">
              <a:spcBef>
                <a:spcPts val="0"/>
              </a:spcBef>
              <a:defRPr sz="2400">
                <a:latin typeface="Helvetica Neue Light"/>
                <a:ea typeface="Helvetica Neue Light"/>
                <a:cs typeface="Helvetica Neue Light"/>
                <a:sym typeface="Helvetica Neue Ligh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1pPr>
      <a:lvl2pPr marL="0" marR="0" indent="457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2pPr>
      <a:lvl3pPr marL="0" marR="0" indent="914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11200" u="none">
          <a:solidFill>
            <a:srgbClr val="000000"/>
          </a:solidFill>
          <a:uFillTx/>
          <a:latin typeface="+mn-lt"/>
          <a:ea typeface="+mn-ea"/>
          <a:cs typeface="+mn-cs"/>
          <a:sym typeface="Helvetica Neue Medium"/>
        </a:defRPr>
      </a:lvl9pPr>
    </p:titleStyle>
    <p:bodyStyle>
      <a:lvl1pPr marL="63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1pPr>
      <a:lvl2pPr marL="127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2pPr>
      <a:lvl3pPr marL="190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3pPr>
      <a:lvl4pPr marL="254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4pPr>
      <a:lvl5pPr marL="317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5pPr>
      <a:lvl6pPr marL="381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b="0" baseline="0" cap="none" i="0" spc="0" strike="noStrike" sz="5200" u="none">
          <a:solidFill>
            <a:srgbClr val="000000"/>
          </a:solidFill>
          <a:uFillTx/>
          <a:latin typeface="Helvetica Neue"/>
          <a:ea typeface="Helvetica Neue"/>
          <a:cs typeface="Helvetica Neue"/>
          <a:sym typeface="Helvetica Neue"/>
        </a:defRPr>
      </a:lvl9pPr>
    </p:bodyStyle>
    <p:otherStyle>
      <a:lvl1pPr marL="0" marR="0" indent="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1pPr>
      <a:lvl2pPr marL="0" marR="0" indent="457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2pPr>
      <a:lvl3pPr marL="0" marR="0" indent="914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3pPr>
      <a:lvl4pPr marL="0" marR="0" indent="1371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4pPr>
      <a:lvl5pPr marL="0" marR="0" indent="18288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5pPr>
      <a:lvl6pPr marL="0" marR="0" indent="22860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6pPr>
      <a:lvl7pPr marL="0" marR="0" indent="27432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7pPr>
      <a:lvl8pPr marL="0" marR="0" indent="32004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8pPr>
      <a:lvl9pPr marL="0" marR="0" indent="3657600" algn="ctr" defTabSz="8255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Helvetica Neue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s://cs.brown.edu/courses/csci1430/2022_Fall/resources/fundamental_matrix_demo/index.html" TargetMode="External"/><Relationship Id="rId3" Type="http://schemas.openxmlformats.org/officeDocument/2006/relationships/hyperlink" Target="https://www.cs.cornell.edu/courses/cs5670/2022sp/demos/FundamentalMatrix/?demo=demo1" TargetMode="External"/><Relationship Id="rId4" Type="http://schemas.openxmlformats.org/officeDocument/2006/relationships/hyperlink" Target="https://www.youtube.com/watch?v=PFQ3A7TEMIo" TargetMode="External"/></Relationships>

</file>

<file path=ppt/slides/_rels/slide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tif"/></Relationships>

</file>

<file path=ppt/slides/_rels/slide11.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 Id="rId3" Type="http://schemas.openxmlformats.org/officeDocument/2006/relationships/image" Target="../media/image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tif"/><Relationship Id="rId3" Type="http://schemas.openxmlformats.org/officeDocument/2006/relationships/image" Target="../media/image3.tif"/></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tif"/><Relationship Id="rId3" Type="http://schemas.openxmlformats.org/officeDocument/2006/relationships/image" Target="../media/image4.tif"/><Relationship Id="rId4" Type="http://schemas.openxmlformats.org/officeDocument/2006/relationships/image" Target="../media/image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tif"/><Relationship Id="rId3" Type="http://schemas.openxmlformats.org/officeDocument/2006/relationships/image" Target="../media/image6.tif"/></Relationships>

</file>

<file path=ppt/slides/_rels/slide1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1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1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1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image" Target="../media/image14.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3.png"/><Relationship Id="rId7" Type="http://schemas.openxmlformats.org/officeDocument/2006/relationships/video" Target="../media/media2.mp4"/><Relationship Id="rId8" Type="http://schemas.microsoft.com/office/2007/relationships/media" Target="../media/media2.mp4"/><Relationship Id="rId9" Type="http://schemas.openxmlformats.org/officeDocument/2006/relationships/image" Target="../media/image15.png"/><Relationship Id="rId10" Type="http://schemas.openxmlformats.org/officeDocument/2006/relationships/video" Target="../media/media3.mp4"/><Relationship Id="rId11" Type="http://schemas.microsoft.com/office/2007/relationships/media" Target="../media/media3.mp4"/><Relationship Id="rId12" Type="http://schemas.openxmlformats.org/officeDocument/2006/relationships/image" Target="../media/image16.png"/><Relationship Id="rId13" Type="http://schemas.openxmlformats.org/officeDocument/2006/relationships/image" Target="../media/image17.png"/></Relationships>

</file>

<file path=ppt/slides/_rels/slide34.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tif"/><Relationship Id="rId3" Type="http://schemas.openxmlformats.org/officeDocument/2006/relationships/image" Target="../media/image6.tif"/></Relationships>

</file>

<file path=ppt/slides/_rels/slide3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18.png"/><Relationship Id="rId3" Type="http://schemas.openxmlformats.org/officeDocument/2006/relationships/image" Target="../media/image19.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0.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0.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tif"/><Relationship Id="rId3" Type="http://schemas.openxmlformats.org/officeDocument/2006/relationships/image" Target="../media/image6.tif"/></Relationships>

</file>

<file path=ppt/slides/_rels/slide51.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tif"/><Relationship Id="rId3" Type="http://schemas.openxmlformats.org/officeDocument/2006/relationships/image" Target="../media/image6.tif"/></Relationships>

</file>

<file path=ppt/slides/_rels/slide52.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image" Target="../media/image23.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1.png"/><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3.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1.png"/><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3.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4.png"/><Relationship Id="rId3" Type="http://schemas.openxmlformats.org/officeDocument/2006/relationships/image" Target="../media/image21.png"/><Relationship Id="rId4" Type="http://schemas.openxmlformats.org/officeDocument/2006/relationships/image" Target="../media/image25.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6.png"/><Relationship Id="rId3" Type="http://schemas.openxmlformats.org/officeDocument/2006/relationships/image" Target="../media/image27.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8.png"/><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31.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28.png"/><Relationship Id="rId3" Type="http://schemas.openxmlformats.org/officeDocument/2006/relationships/image" Target="../media/image30.png"/></Relationships>

</file>

<file path=ppt/slides/_rels/slide6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s>

</file>

<file path=ppt/slides/_rels/slide6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5.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38.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69.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7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9.png"/><Relationship Id="rId3" Type="http://schemas.openxmlformats.org/officeDocument/2006/relationships/image" Target="../media/image40.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39.png"/><Relationship Id="rId3" Type="http://schemas.openxmlformats.org/officeDocument/2006/relationships/image" Target="../media/image40.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0.png"/><Relationship Id="rId3" Type="http://schemas.openxmlformats.org/officeDocument/2006/relationships/image" Target="../media/image41.png"/><Relationship Id="rId4" Type="http://schemas.openxmlformats.org/officeDocument/2006/relationships/image" Target="../media/image42.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png"/></Relationships>

</file>

<file path=ppt/slides/_rels/slide7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3.png"/><Relationship Id="rId3" Type="http://schemas.openxmlformats.org/officeDocument/2006/relationships/image" Target="../media/image44.png"/><Relationship Id="rId4" Type="http://schemas.openxmlformats.org/officeDocument/2006/relationships/image" Target="../media/image45.png"/></Relationships>

</file>

<file path=ppt/slides/_rels/slide75.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hyperlink" Target="https://visionbook.mit.edu/3d_scene_understanding_stereo.html" TargetMode="External"/></Relationships>

</file>

<file path=ppt/slides/_rels/slide77.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79.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8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47.png"/></Relationships>

</file>

<file path=ppt/slides/_rels/slide8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39.png"/><Relationship Id="rId4" Type="http://schemas.openxmlformats.org/officeDocument/2006/relationships/image" Target="../media/image40.png"/></Relationships>

</file>

<file path=ppt/slides/_rels/slide8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39.png"/><Relationship Id="rId4" Type="http://schemas.openxmlformats.org/officeDocument/2006/relationships/image" Target="../media/image40.png"/></Relationships>

</file>

<file path=ppt/slides/_rels/slide8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39.png"/><Relationship Id="rId4" Type="http://schemas.openxmlformats.org/officeDocument/2006/relationships/image" Target="../media/image40.png"/></Relationships>

</file>

<file path=ppt/slides/_rels/slide8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39.png"/><Relationship Id="rId4" Type="http://schemas.openxmlformats.org/officeDocument/2006/relationships/image" Target="../media/image40.png"/></Relationships>

</file>

<file path=ppt/slides/_rels/slide8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8.png"/><Relationship Id="rId3" Type="http://schemas.openxmlformats.org/officeDocument/2006/relationships/image" Target="../media/image49.png"/></Relationships>

</file>

<file path=ppt/slides/_rels/slide8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39.png"/><Relationship Id="rId4" Type="http://schemas.openxmlformats.org/officeDocument/2006/relationships/image" Target="../media/image40.png"/></Relationships>

</file>

<file path=ppt/slides/_rels/slide87.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39.png"/><Relationship Id="rId4" Type="http://schemas.openxmlformats.org/officeDocument/2006/relationships/image" Target="../media/image40.png"/></Relationships>

</file>

<file path=ppt/slides/_rels/slide88.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39.png"/><Relationship Id="rId4" Type="http://schemas.openxmlformats.org/officeDocument/2006/relationships/image" Target="../media/image40.png"/></Relationships>

</file>

<file path=ppt/slides/_rels/slide90.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s>

</file>

<file path=ppt/slides/_rels/slide91.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s>

</file>

<file path=ppt/slides/_rels/slide92.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46.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9.png"/><Relationship Id="rId3" Type="http://schemas.openxmlformats.org/officeDocument/2006/relationships/image" Target="../media/image40.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39.png"/><Relationship Id="rId3" Type="http://schemas.openxmlformats.org/officeDocument/2006/relationships/image" Target="../media/image40.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png"/><Relationship Id="rId3" Type="http://schemas.openxmlformats.org/officeDocument/2006/relationships/image" Target="../media/image40.png"/></Relationships>

</file>

<file path=ppt/slides/_rels/slide100.xml.rels><?xml version="1.0" encoding="UTF-8"?>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tif"/><Relationship Id="rId3" Type="http://schemas.openxmlformats.org/officeDocument/2006/relationships/image" Target="../media/image6.tif"/></Relationships>

</file>

<file path=ppt/slides/_rels/slide101.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2.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3.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4.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5.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6.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7.xml.rels><?xml version="1.0" encoding="UTF-8"?>
<Relationships xmlns="http://schemas.openxmlformats.org/package/2006/relationships"><Relationship Id="rId1" Type="http://schemas.openxmlformats.org/officeDocument/2006/relationships/slideLayout" Target="../slideLayouts/slideLayout18.xml"/></Relationships>

</file>

<file path=ppt/slides/_rels/slide108.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09.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10.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11.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12.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13.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3.png"/></Relationships>

</file>

<file path=ppt/slides/_rels/slide114.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15.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16.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17.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18.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19.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20.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4.pn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4.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4.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4.png"/></Relationships>

</file>

<file path=ppt/slides/_rels/slide124.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25.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image" Target="../media/image55.png"/></Relationships>

</file>

<file path=ppt/slides/_rels/slide127.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28.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29.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30.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31.xml.rels><?xml version="1.0" encoding="UTF-8"?>
<Relationships xmlns="http://schemas.openxmlformats.org/package/2006/relationships"><Relationship Id="rId1" Type="http://schemas.openxmlformats.org/officeDocument/2006/relationships/slideLayout" Target="../slideLayouts/slideLayout22.xml"/></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6.xml"/></Relationships>

</file>

<file path=ppt/slides/_rels/slide133.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56.pn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7.png"/></Relationships>

</file>

<file path=ppt/slides/_rels/slide13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13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9.png"/></Relationships>

</file>

<file path=ppt/slides/_rels/slide13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png"/><Relationship Id="rId3" Type="http://schemas.openxmlformats.org/officeDocument/2006/relationships/video" Target="https://www.youtube.com/embed/Y9HMn6bd-v8?feature=oembed" TargetMode="External"/><Relationship Id="rId4" Type="http://schemas.openxmlformats.org/officeDocument/2006/relationships/image" Target="../media/image3.jpeg"/></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61.png"/></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hyperlink" Target="https://visionbook.mit.edu/imaging_geometry.html#sec-camera_calibration" TargetMode="External"/><Relationship Id="rId3" Type="http://schemas.openxmlformats.org/officeDocument/2006/relationships/hyperlink" Target="https://users.cecs.anu.edu.au/~hartley/Papers/fundamental/electronic-submission/fundamental.pdf" TargetMode="External"/><Relationship Id="rId4" Type="http://schemas.openxmlformats.org/officeDocument/2006/relationships/hyperlink" Target="https://colmap.github.io/" TargetMode="External"/></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2.tif"/><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62.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21.xml"/></Relationships>

</file>

<file path=ppt/slides/_rels/slide142.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43.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44.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4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3.png"/></Relationships>

</file>

<file path=ppt/slides/_rels/slide14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3.png"/></Relationships>

</file>

<file path=ppt/slides/_rels/slide14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video" Target="../media/media4.mp4"/><Relationship Id="rId3" Type="http://schemas.microsoft.com/office/2007/relationships/media" Target="../media/media4.mp4"/><Relationship Id="rId4" Type="http://schemas.openxmlformats.org/officeDocument/2006/relationships/image" Target="../media/image64.png"/></Relationships>

</file>

<file path=ppt/slides/_rels/slide14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5.png"/></Relationships>

</file>

<file path=ppt/slides/_rels/slide149.xml.rels><?xml version="1.0" encoding="UTF-8"?>
<Relationships xmlns="http://schemas.openxmlformats.org/package/2006/relationships"><Relationship Id="rId1" Type="http://schemas.openxmlformats.org/officeDocument/2006/relationships/slideLayout" Target="../slideLayouts/slideLayout15.xml"/></Relationships>

</file>

<file path=ppt/slides/_rels/slide150.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6.png"/><Relationship Id="rId3" Type="http://schemas.openxmlformats.org/officeDocument/2006/relationships/image" Target="../media/image67.png"/></Relationships>

</file>

<file path=ppt/slides/_rels/slide15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68.png"/><Relationship Id="rId3" Type="http://schemas.openxmlformats.org/officeDocument/2006/relationships/image" Target="../media/image69.png"/></Relationships>

</file>

<file path=ppt/slides/_rels/slide15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1.mp4"/><Relationship Id="rId3" Type="http://schemas.microsoft.com/office/2007/relationships/media" Target="../media/media1.mp4"/><Relationship Id="rId4" Type="http://schemas.openxmlformats.org/officeDocument/2006/relationships/image" Target="../media/image4.png"/><Relationship Id="rId5" Type="http://schemas.openxmlformats.org/officeDocument/2006/relationships/image" Target="../media/image70.png"/></Relationships>

</file>

<file path=ppt/slides/_rels/slide15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1.png"/><Relationship Id="rId3" Type="http://schemas.openxmlformats.org/officeDocument/2006/relationships/hyperlink" Target="https://vgg-t.github.io/" TargetMode="External"/></Relationships>

</file>

<file path=ppt/slides/_rels/slide154.xml.rels><?xml version="1.0" encoding="UTF-8"?>
<Relationships xmlns="http://schemas.openxmlformats.org/package/2006/relationships"><Relationship Id="rId1" Type="http://schemas.openxmlformats.org/officeDocument/2006/relationships/slideLayout" Target="../slideLayouts/slideLayout17.xml"/></Relationships>

</file>

<file path=ppt/slides/_rels/slide15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5.mp4"/><Relationship Id="rId3" Type="http://schemas.microsoft.com/office/2007/relationships/media" Target="../media/media5.mp4"/><Relationship Id="rId4" Type="http://schemas.openxmlformats.org/officeDocument/2006/relationships/image" Target="../media/image72.png"/></Relationships>

</file>

<file path=ppt/slides/_rels/slide15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3.png"/></Relationships>

</file>

<file path=ppt/slides/_rels/slide157.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74.png"/></Relationships>

</file>

<file path=ppt/slides/_rels/slide15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5.png"/></Relationships>

</file>

<file path=ppt/slides/_rels/slide15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video" Target="../media/media5.mp4"/><Relationship Id="rId3" Type="http://schemas.microsoft.com/office/2007/relationships/media" Target="../media/media5.mp4"/><Relationship Id="rId4" Type="http://schemas.openxmlformats.org/officeDocument/2006/relationships/image" Target="../media/image72.png"/></Relationships>

</file>

<file path=ppt/slides/_rels/slide160.xml.rels><?xml version="1.0" encoding="UTF-8"?>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7" name="Multi-View Geometry"/>
          <p:cNvSpPr txBox="1"/>
          <p:nvPr>
            <p:ph type="subTitle" idx="1"/>
          </p:nvPr>
        </p:nvSpPr>
        <p:spPr>
          <a:xfrm>
            <a:off x="1778000" y="3048000"/>
            <a:ext cx="20828000" cy="7620000"/>
          </a:xfrm>
          <a:prstGeom prst="rect">
            <a:avLst/>
          </a:prstGeom>
          <a:effectLst>
            <a:outerShdw sx="100000" sy="100000" kx="0" ky="0" algn="b" rotWithShape="0" blurRad="317500" dist="0" dir="5400000">
              <a:srgbClr val="000000"/>
            </a:outerShdw>
          </a:effectLst>
        </p:spPr>
        <p:txBody>
          <a:bodyPr anchor="ctr"/>
          <a:lstStyle/>
          <a:p>
            <a:pPr lvl="1" algn="l">
              <a:defRPr b="1" cap="all" sz="11200">
                <a:solidFill>
                  <a:srgbClr val="FFFFFF"/>
                </a:solidFill>
                <a:latin typeface="Helvetica"/>
                <a:ea typeface="Helvetica"/>
                <a:cs typeface="Helvetica"/>
                <a:sym typeface="Helvetica"/>
              </a:defRPr>
            </a:pPr>
            <a:r>
              <a:t>Multi-View Geometry</a:t>
            </a:r>
          </a:p>
        </p:txBody>
      </p:sp>
      <p:sp>
        <p:nvSpPr>
          <p:cNvPr id="208" name="Module 1:  Geometry"/>
          <p:cNvSpPr txBox="1"/>
          <p:nvPr/>
        </p:nvSpPr>
        <p:spPr>
          <a:xfrm>
            <a:off x="5608450" y="1339267"/>
            <a:ext cx="11353404" cy="87884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indent="406400" defTabSz="457200">
              <a:lnSpc>
                <a:spcPct val="80000"/>
              </a:lnSpc>
              <a:spcBef>
                <a:spcPts val="0"/>
              </a:spcBef>
              <a:defRPr sz="3200">
                <a:solidFill>
                  <a:srgbClr val="FFFFFF"/>
                </a:solidFill>
                <a:latin typeface="Helvetica"/>
                <a:ea typeface="Helvetica"/>
                <a:cs typeface="Helvetica"/>
                <a:sym typeface="Helvetica"/>
              </a:defRPr>
            </a:pPr>
            <a:r>
              <a:rPr cap="all" sz="2400">
                <a:solidFill>
                  <a:srgbClr val="B4B4B4"/>
                </a:solidFill>
              </a:rPr>
              <a:t>Module 1: </a:t>
            </a:r>
            <a:br>
              <a:rPr cap="all" sz="2400">
                <a:solidFill>
                  <a:srgbClr val="B4B4B4"/>
                </a:solidFill>
              </a:rPr>
            </a:br>
            <a:r>
              <a:rPr b="1"/>
              <a:t>Geometry</a:t>
            </a:r>
          </a:p>
        </p:txBody>
      </p:sp>
      <p:pic>
        <p:nvPicPr>
          <p:cNvPr id="209" name="68300-course-name-3.svg" descr="68300-course-name-3.svg"/>
          <p:cNvPicPr>
            <a:picLocks noChangeAspect="1"/>
          </p:cNvPicPr>
          <p:nvPr/>
        </p:nvPicPr>
        <p:blipFill>
          <a:blip r:embed="rId3">
            <a:extLst/>
          </a:blip>
          <a:stretch>
            <a:fillRect/>
          </a:stretch>
        </p:blipFill>
        <p:spPr>
          <a:xfrm>
            <a:off x="1987419" y="1485900"/>
            <a:ext cx="2730501" cy="863600"/>
          </a:xfrm>
          <a:prstGeom prst="rect">
            <a:avLst/>
          </a:prstGeom>
          <a:ln w="12700">
            <a:miter lim="400000"/>
          </a:ln>
        </p:spPr>
      </p:pic>
      <p:sp>
        <p:nvSpPr>
          <p:cNvPr id="210" name="Prof. Vincent Sitzmann"/>
          <p:cNvSpPr txBox="1"/>
          <p:nvPr/>
        </p:nvSpPr>
        <p:spPr>
          <a:xfrm>
            <a:off x="1904686" y="11664949"/>
            <a:ext cx="4598441" cy="5842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lnSpc>
                <a:spcPct val="80000"/>
              </a:lnSpc>
              <a:spcBef>
                <a:spcPts val="0"/>
              </a:spcBef>
              <a:defRPr spc="128" sz="3200">
                <a:solidFill>
                  <a:srgbClr val="9F9F9F"/>
                </a:solidFill>
                <a:latin typeface="Helvetica"/>
                <a:ea typeface="Helvetica"/>
                <a:cs typeface="Helvetica"/>
                <a:sym typeface="Helvetica"/>
              </a:defRPr>
            </a:lvl1pPr>
          </a:lstStyle>
          <a:p>
            <a:pPr/>
            <a:r>
              <a:t>Prof. Vincent Sitzmann</a:t>
            </a:r>
          </a:p>
        </p:txBody>
      </p:sp>
      <p:pic>
        <p:nvPicPr>
          <p:cNvPr id="211" name="mit.pdf" descr="mit.pdf"/>
          <p:cNvPicPr>
            <a:picLocks noChangeAspect="1"/>
          </p:cNvPicPr>
          <p:nvPr/>
        </p:nvPicPr>
        <p:blipFill>
          <a:blip r:embed="rId4">
            <a:extLst/>
          </a:blip>
          <a:stretch>
            <a:fillRect/>
          </a:stretch>
        </p:blipFill>
        <p:spPr>
          <a:xfrm>
            <a:off x="1980886" y="10483229"/>
            <a:ext cx="1493521" cy="762001"/>
          </a:xfrm>
          <a:prstGeom prst="rect">
            <a:avLst/>
          </a:prstGeom>
          <a:ln w="12700">
            <a:miter lim="400000"/>
          </a:ln>
        </p:spPr>
      </p:pic>
      <p:pic>
        <p:nvPicPr>
          <p:cNvPr id="212" name="logo-negative.pdf" descr="logo-negative.pdf"/>
          <p:cNvPicPr>
            <a:picLocks noChangeAspect="1"/>
          </p:cNvPicPr>
          <p:nvPr/>
        </p:nvPicPr>
        <p:blipFill>
          <a:blip r:embed="rId5">
            <a:alphaModFix amt="90294"/>
            <a:extLst/>
          </a:blip>
          <a:srcRect l="0" t="17092" r="0" b="17092"/>
          <a:stretch>
            <a:fillRect/>
          </a:stretch>
        </p:blipFill>
        <p:spPr>
          <a:xfrm>
            <a:off x="3835400" y="10463021"/>
            <a:ext cx="1320801" cy="869284"/>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4" name="Notes"/>
          <p:cNvSpPr txBox="1"/>
          <p:nvPr>
            <p:ph type="title"/>
          </p:nvPr>
        </p:nvSpPr>
        <p:spPr>
          <a:xfrm>
            <a:off x="1894199" y="-259698"/>
            <a:ext cx="21005801" cy="2286001"/>
          </a:xfrm>
          <a:prstGeom prst="rect">
            <a:avLst/>
          </a:prstGeom>
        </p:spPr>
        <p:txBody>
          <a:bodyPr/>
          <a:lstStyle/>
          <a:p>
            <a:pPr/>
            <a:r>
              <a:t>Notes</a:t>
            </a:r>
          </a:p>
        </p:txBody>
      </p:sp>
      <p:sp>
        <p:nvSpPr>
          <p:cNvPr id="215" name="My coverage of 3D point triangulation was weak and hand wavy. Probably just a delivery and precision  problem. I tried to be too hand wavy and this is a lecture where you need to be careful about which quantity your are manipulating.…"/>
          <p:cNvSpPr txBox="1"/>
          <p:nvPr>
            <p:ph type="body" idx="1"/>
          </p:nvPr>
        </p:nvSpPr>
        <p:spPr>
          <a:xfrm>
            <a:off x="144180" y="1640733"/>
            <a:ext cx="23985078" cy="11594419"/>
          </a:xfrm>
          <a:prstGeom prst="rect">
            <a:avLst/>
          </a:prstGeom>
        </p:spPr>
        <p:txBody>
          <a:bodyPr/>
          <a:lstStyle/>
          <a:p>
            <a:pPr marL="279400" indent="-279400" defTabSz="363220">
              <a:spcBef>
                <a:spcPts val="2500"/>
              </a:spcBef>
              <a:defRPr sz="2112"/>
            </a:pPr>
            <a:r>
              <a:t>My coverage of 3D point triangulation was weak and hand wavy. Probably just a delivery and precision  problem. I tried to be too hand wavy and this is a lecture where you need to be careful about which quantity your are manipulating. </a:t>
            </a:r>
          </a:p>
          <a:p>
            <a:pPr marL="279400" indent="-279400" defTabSz="363220">
              <a:spcBef>
                <a:spcPts val="2500"/>
              </a:spcBef>
              <a:defRPr sz="2112"/>
            </a:pPr>
            <a:r>
              <a:t>I should have mentioned that the epipole belongs to all Epipolar lines earlier. Added an empty slide to be completed</a:t>
            </a:r>
          </a:p>
          <a:p>
            <a:pPr marL="279400" indent="-279400" defTabSz="363220">
              <a:spcBef>
                <a:spcPts val="2500"/>
              </a:spcBef>
              <a:defRPr sz="2112"/>
            </a:pPr>
            <a:r>
              <a:t>I tried to fix the derivation of fundamental matrix</a:t>
            </a:r>
          </a:p>
          <a:p>
            <a:pPr lvl="1" marL="558800" indent="-279400" defTabSz="363220">
              <a:spcBef>
                <a:spcPts val="2500"/>
              </a:spcBef>
              <a:defRPr sz="2112"/>
            </a:pPr>
            <a:r>
              <a:t>Still some typos and sloppiness (should introduce matrix form of cross product earlier)</a:t>
            </a:r>
          </a:p>
          <a:p>
            <a:pPr lvl="1" marL="558800" indent="-279400" defTabSz="363220">
              <a:spcBef>
                <a:spcPts val="2500"/>
              </a:spcBef>
              <a:defRPr sz="2112"/>
            </a:pPr>
            <a:r>
              <a:t>Can still be made better by starting from the fact that we are looking for the plane equation</a:t>
            </a:r>
          </a:p>
          <a:p>
            <a:pPr lvl="1" marL="558800" indent="-279400" defTabSz="363220">
              <a:spcBef>
                <a:spcPts val="2500"/>
              </a:spcBef>
              <a:defRPr sz="2112"/>
            </a:pPr>
            <a:r>
              <a:t>Say planes are easier in world units, hence \bar x. </a:t>
            </a:r>
          </a:p>
          <a:p>
            <a:pPr lvl="1" marL="558800" indent="-279400" defTabSz="363220">
              <a:spcBef>
                <a:spcPts val="2500"/>
              </a:spcBef>
              <a:defRPr sz="2112"/>
            </a:pPr>
            <a:r>
              <a:t>Then get plane normal, then do dot product with x2.</a:t>
            </a:r>
          </a:p>
          <a:p>
            <a:pPr marL="279400" indent="-279400" defTabSz="363220">
              <a:spcBef>
                <a:spcPts val="2500"/>
              </a:spcBef>
              <a:defRPr sz="2112"/>
            </a:pPr>
            <a:r>
              <a:t>But then I skipped the first derivation of the Epipolar line</a:t>
            </a:r>
          </a:p>
          <a:p>
            <a:pPr marL="279400" indent="-279400" defTabSz="363220">
              <a:spcBef>
                <a:spcPts val="2500"/>
              </a:spcBef>
              <a:defRPr sz="2112"/>
            </a:pPr>
            <a:r>
              <a:t>Better emphasize the symmetry between the two images and that it’s about finding teh equation of teh same plane in two coordinate systems. </a:t>
            </a:r>
          </a:p>
          <a:p>
            <a:pPr marL="279400" indent="-279400" defTabSz="363220">
              <a:spcBef>
                <a:spcPts val="2500"/>
              </a:spcBef>
              <a:defRPr sz="2112"/>
            </a:pPr>
            <a:r>
              <a:t>Make it clearer that there are two motivations to study Epipolar Geometry and they are opposite: </a:t>
            </a:r>
          </a:p>
          <a:p>
            <a:pPr lvl="1" marL="558800" indent="-279400" defTabSz="363220">
              <a:spcBef>
                <a:spcPts val="2500"/>
              </a:spcBef>
              <a:defRPr sz="2112"/>
            </a:pPr>
            <a:r>
              <a:t>1Find matches more efficiently (known F, unknown correspondences)</a:t>
            </a:r>
          </a:p>
          <a:p>
            <a:pPr lvl="1" marL="558800" indent="-279400" defTabSz="363220">
              <a:spcBef>
                <a:spcPts val="2500"/>
              </a:spcBef>
              <a:defRPr sz="2112"/>
            </a:pPr>
            <a:r>
              <a:t>2 solve inverse problem of camera calibration (known correspondences, unknown F)</a:t>
            </a:r>
          </a:p>
          <a:p>
            <a:pPr marL="279400" indent="-279400" defTabSz="363220">
              <a:spcBef>
                <a:spcPts val="2500"/>
              </a:spcBef>
              <a:defRPr sz="2112"/>
            </a:pPr>
            <a:r>
              <a:t>I did it with the stylus but I find it useful to remind people `1/ once in a while what the terms are (e.g. K is intrinsic, R is rotation) 2/ do some type checking (vector, matrix, size, whether the various products give us teh correct type)</a:t>
            </a:r>
          </a:p>
          <a:p>
            <a:pPr marL="279400" indent="-279400" defTabSz="363220">
              <a:spcBef>
                <a:spcPts val="2500"/>
              </a:spcBef>
              <a:defRPr sz="2112"/>
            </a:pPr>
            <a:r>
              <a:t>I did it orally and with the stylus but explain why questions simplify with the cross and dot products. </a:t>
            </a:r>
          </a:p>
          <a:p>
            <a:pPr marL="279400" indent="-279400" defTabSz="363220">
              <a:spcBef>
                <a:spcPts val="2500"/>
              </a:spcBef>
              <a:defRPr sz="2112"/>
            </a:pPr>
            <a:r>
              <a:t>I was only able to cover traditional techniques</a:t>
            </a:r>
          </a:p>
          <a:p>
            <a:pPr marL="279400" indent="-279400" defTabSz="363220">
              <a:spcBef>
                <a:spcPts val="2500"/>
              </a:spcBef>
              <a:defRPr sz="2112"/>
            </a:pPr>
            <a:r>
              <a:t>Intrinsic calibration could be twice as big and show what happens to R losing one column and how you end up with K-TK-1</a:t>
            </a:r>
          </a:p>
          <a:p>
            <a:pPr marL="279400" indent="-279400" defTabSz="363220">
              <a:spcBef>
                <a:spcPts val="2500"/>
              </a:spcBef>
              <a:defRPr sz="2112"/>
            </a:pPr>
            <a:r>
              <a:t>I should add credit to the pioneers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7" name="More notes"/>
          <p:cNvSpPr txBox="1"/>
          <p:nvPr>
            <p:ph type="title"/>
          </p:nvPr>
        </p:nvSpPr>
        <p:spPr>
          <a:xfrm>
            <a:off x="1689100" y="-762338"/>
            <a:ext cx="21005800" cy="2286001"/>
          </a:xfrm>
          <a:prstGeom prst="rect">
            <a:avLst/>
          </a:prstGeom>
        </p:spPr>
        <p:txBody>
          <a:bodyPr/>
          <a:lstStyle/>
          <a:p>
            <a:pPr/>
            <a:r>
              <a:t>More notes</a:t>
            </a:r>
          </a:p>
        </p:txBody>
      </p:sp>
      <p:sp>
        <p:nvSpPr>
          <p:cNvPr id="218" name="Are there fun demos to vibe code here?…"/>
          <p:cNvSpPr txBox="1"/>
          <p:nvPr>
            <p:ph type="body" sz="half" idx="1"/>
          </p:nvPr>
        </p:nvSpPr>
        <p:spPr>
          <a:xfrm>
            <a:off x="457748" y="1156754"/>
            <a:ext cx="11385551" cy="11402491"/>
          </a:xfrm>
          <a:prstGeom prst="rect">
            <a:avLst/>
          </a:prstGeom>
        </p:spPr>
        <p:txBody>
          <a:bodyPr/>
          <a:lstStyle/>
          <a:p>
            <a:pPr marL="431800" indent="-431800" defTabSz="561340">
              <a:spcBef>
                <a:spcPts val="4000"/>
              </a:spcBef>
              <a:defRPr sz="3264"/>
            </a:pPr>
            <a:r>
              <a:t>Are there fun demos to vibe code here? </a:t>
            </a:r>
          </a:p>
          <a:p>
            <a:pPr marL="431800" indent="-431800" defTabSz="561340">
              <a:spcBef>
                <a:spcPts val="4000"/>
              </a:spcBef>
              <a:defRPr sz="3264"/>
            </a:pPr>
            <a:r>
              <a:t>Can we make the figures interactive? </a:t>
            </a:r>
          </a:p>
          <a:p>
            <a:pPr marL="431800" indent="-431800" defTabSz="561340">
              <a:spcBef>
                <a:spcPts val="4000"/>
              </a:spcBef>
              <a:defRPr sz="3264"/>
            </a:pPr>
            <a:r>
              <a:t>At the same time can we add the various equation terms and geometric constructions, while retaining teh ability to manipulate viewpoints, rotate around the scene in 3D, etc.  </a:t>
            </a:r>
          </a:p>
          <a:p>
            <a:pPr marL="431800" indent="-431800" defTabSz="561340">
              <a:spcBef>
                <a:spcPts val="4000"/>
              </a:spcBef>
              <a:defRPr sz="3264"/>
            </a:pPr>
            <a:r>
              <a:t>Start with 3js 3D viewer</a:t>
            </a:r>
          </a:p>
          <a:p>
            <a:pPr marL="431800" indent="-431800" defTabSz="561340">
              <a:spcBef>
                <a:spcPts val="4000"/>
              </a:spcBef>
              <a:defRPr sz="3264"/>
            </a:pPr>
            <a:r>
              <a:t>Use some form of parametric geometric package a la capri to define stuff as intersections and incidence of other stuff. Is it even needed ? Given the 3D points, it’s all easy.</a:t>
            </a:r>
          </a:p>
          <a:p>
            <a:pPr marL="431800" indent="-431800" defTabSz="561340">
              <a:spcBef>
                <a:spcPts val="4000"/>
              </a:spcBef>
              <a:defRPr sz="3264"/>
            </a:pPr>
            <a:r>
              <a:t>Add 2D annotations</a:t>
            </a:r>
          </a:p>
          <a:p>
            <a:pPr marL="431800" indent="-431800" defTabSz="561340">
              <a:spcBef>
                <a:spcPts val="4000"/>
              </a:spcBef>
              <a:defRPr sz="3264"/>
            </a:pPr>
            <a:r>
              <a:t>Show actual numbers and the various units</a:t>
            </a:r>
          </a:p>
          <a:p>
            <a:pPr marL="431800" indent="-431800" defTabSz="561340">
              <a:spcBef>
                <a:spcPts val="1300"/>
              </a:spcBef>
              <a:defRPr sz="3264"/>
            </a:pPr>
            <a:r>
              <a:t>Show the individual views</a:t>
            </a:r>
          </a:p>
          <a:p>
            <a:pPr marL="431800" indent="-431800" defTabSz="561340">
              <a:spcBef>
                <a:spcPts val="1300"/>
              </a:spcBef>
              <a:defRPr sz="3264"/>
            </a:pPr>
            <a:r>
              <a:t>Add vignettes to show why some dot/cross products may be zero</a:t>
            </a:r>
          </a:p>
        </p:txBody>
      </p:sp>
      <p:sp>
        <p:nvSpPr>
          <p:cNvPr id="219" name="Basic setup:…"/>
          <p:cNvSpPr txBox="1"/>
          <p:nvPr/>
        </p:nvSpPr>
        <p:spPr>
          <a:xfrm>
            <a:off x="13095303" y="1156754"/>
            <a:ext cx="11385551" cy="1140249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marL="615950" indent="-615950" defTabSz="800735">
              <a:spcBef>
                <a:spcPts val="5700"/>
              </a:spcBef>
              <a:buSzPct val="125000"/>
              <a:buChar char="•"/>
              <a:defRPr sz="4656"/>
            </a:pPr>
            <a:r>
              <a:t>Basic setup: </a:t>
            </a:r>
          </a:p>
          <a:p>
            <a:pPr marL="615950" indent="-615950" defTabSz="800735">
              <a:spcBef>
                <a:spcPts val="5700"/>
              </a:spcBef>
              <a:buSzPct val="125000"/>
              <a:buChar char="•"/>
              <a:defRPr sz="4656"/>
            </a:pPr>
            <a:r>
              <a:t>2 viewpoints, 2 viewing planes, one 3D point, tree corresponding 2D projections</a:t>
            </a:r>
          </a:p>
          <a:p>
            <a:pPr marL="615950" indent="-615950" defTabSz="800735">
              <a:spcBef>
                <a:spcPts val="5700"/>
              </a:spcBef>
              <a:buSzPct val="125000"/>
              <a:buChar char="•"/>
              <a:defRPr sz="4656"/>
            </a:pPr>
            <a:r>
              <a:t>You can manipulate : extrinsic, intrinsics, the 3D point. </a:t>
            </a:r>
          </a:p>
          <a:p>
            <a:pPr marL="615950" indent="-615950" defTabSz="800735">
              <a:spcBef>
                <a:spcPts val="5700"/>
              </a:spcBef>
              <a:buSzPct val="125000"/>
              <a:buChar char="•"/>
              <a:defRPr sz="4656"/>
            </a:pPr>
            <a:r>
              <a:t>Manipulating a 2D point is more work but not that bad. Just update the 3D point as the nearest one or the one with the same depth. Stuff can be hidden or not. </a:t>
            </a:r>
          </a:p>
          <a:p>
            <a:pPr marL="615950" indent="-615950" defTabSz="800735">
              <a:spcBef>
                <a:spcPts val="5700"/>
              </a:spcBef>
              <a:buSzPct val="125000"/>
              <a:buChar char="•"/>
              <a:defRPr sz="4656"/>
            </a:pPr>
            <a:r>
              <a:t>Buttons to get canonical views (top, im1, im2</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1" name="More notes"/>
          <p:cNvSpPr txBox="1"/>
          <p:nvPr>
            <p:ph type="title"/>
          </p:nvPr>
        </p:nvSpPr>
        <p:spPr>
          <a:prstGeom prst="rect">
            <a:avLst/>
          </a:prstGeom>
        </p:spPr>
        <p:txBody>
          <a:bodyPr/>
          <a:lstStyle/>
          <a:p>
            <a:pPr/>
            <a:r>
              <a:t>More notes</a:t>
            </a:r>
          </a:p>
        </p:txBody>
      </p:sp>
      <p:sp>
        <p:nvSpPr>
          <p:cNvPr id="222" name="Cool demo? https://cs.brown.edu/courses/csci1430/2022_Fall/resources/fundamental_matrix_demo/index.html…"/>
          <p:cNvSpPr txBox="1"/>
          <p:nvPr>
            <p:ph type="body" idx="1"/>
          </p:nvPr>
        </p:nvSpPr>
        <p:spPr>
          <a:prstGeom prst="rect">
            <a:avLst/>
          </a:prstGeom>
        </p:spPr>
        <p:txBody>
          <a:bodyPr/>
          <a:lstStyle/>
          <a:p>
            <a:pPr/>
            <a:r>
              <a:t>Cool demo? </a:t>
            </a:r>
            <a:r>
              <a:rPr u="sng">
                <a:hlinkClick r:id="rId2" invalidUrl="" action="" tgtFrame="" tooltip="" history="1" highlightClick="0" endSnd="0"/>
              </a:rPr>
              <a:t>https://cs.brown.edu/courses/csci1430/2022_Fall/resources/fundamental_matrix_demo/index.html</a:t>
            </a:r>
          </a:p>
          <a:p>
            <a:pPr/>
            <a:r>
              <a:t>Another cool demo </a:t>
            </a:r>
            <a:r>
              <a:rPr u="sng">
                <a:hlinkClick r:id="rId3" invalidUrl="" action="" tgtFrame="" tooltip="" history="1" highlightClick="0" endSnd="0"/>
              </a:rPr>
              <a:t>https://www.cs.cornell.edu/courses/cs5670/2022sp/demos/FundamentalMatrix/?demo=demo1</a:t>
            </a:r>
          </a:p>
          <a:p>
            <a:pPr/>
            <a:r>
              <a:t>Some attempt at </a:t>
            </a:r>
            <a:r>
              <a:rPr u="sng">
                <a:hlinkClick r:id="rId4" invalidUrl="" action="" tgtFrame="" tooltip="" history="1" highlightClick="0" endSnd="0"/>
              </a:rPr>
              <a:t>https://www.youtube.com/watch?v=PFQ3A7TEMIo</a:t>
            </a:r>
            <a:r>
              <a:t> but not quite there imho</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 name="Addendum to flow/matching"/>
          <p:cNvSpPr txBox="1"/>
          <p:nvPr>
            <p:ph type="title"/>
          </p:nvPr>
        </p:nvSpPr>
        <p:spPr>
          <a:prstGeom prst="rect">
            <a:avLst/>
          </a:prstGeom>
        </p:spPr>
        <p:txBody>
          <a:bodyPr/>
          <a:lstStyle/>
          <a:p>
            <a:pPr/>
            <a:r>
              <a:t>Addendum to flow/matching</a:t>
            </a:r>
          </a:p>
        </p:txBody>
      </p:sp>
      <p:sp>
        <p:nvSpPr>
          <p:cNvPr id="225" name="Progression of approaches/definition of correspondence…"/>
          <p:cNvSpPr txBox="1"/>
          <p:nvPr>
            <p:ph type="body" idx="1"/>
          </p:nvPr>
        </p:nvSpPr>
        <p:spPr>
          <a:prstGeom prst="rect">
            <a:avLst/>
          </a:prstGeom>
        </p:spPr>
        <p:txBody>
          <a:bodyPr/>
          <a:lstStyle/>
          <a:p>
            <a:pPr/>
            <a:r>
              <a:t>Progression of approaches/definition of correspondence</a:t>
            </a:r>
          </a:p>
          <a:p>
            <a:pPr/>
            <a:r>
              <a:t>1/ per pixel RGB value, color constancy, 1st order Taylor and image gradient</a:t>
            </a:r>
          </a:p>
          <a:p>
            <a:pPr/>
            <a:r>
              <a:t>2/ neighborhood match (sum of square difference over a window</a:t>
            </a:r>
          </a:p>
          <a:p>
            <a:pPr/>
            <a:r>
              <a:t>3/ Sophisticated hand-designed features (SIFT, HOG)</a:t>
            </a:r>
          </a:p>
          <a:p>
            <a:pPr/>
            <a:r>
              <a:t>4/ learned features, often part of end-to-end</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7" name="Say more clearly we also get 3D points at the end"/>
          <p:cNvSpPr txBox="1"/>
          <p:nvPr>
            <p:ph type="title"/>
          </p:nvPr>
        </p:nvSpPr>
        <p:spPr>
          <a:prstGeom prst="rect">
            <a:avLst/>
          </a:prstGeom>
        </p:spPr>
        <p:txBody>
          <a:bodyPr/>
          <a:lstStyle>
            <a:lvl1pPr defTabSz="528319">
              <a:defRPr sz="7168"/>
            </a:lvl1pPr>
          </a:lstStyle>
          <a:p>
            <a:pPr/>
            <a:r>
              <a:t>Say more clearly we also get 3D points at the end</a:t>
            </a:r>
          </a:p>
        </p:txBody>
      </p:sp>
      <p:sp>
        <p:nvSpPr>
          <p:cNvPr id="22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0" name="Double-click to edit"/>
          <p:cNvSpPr txBox="1"/>
          <p:nvPr>
            <p:ph type="ctrTitle"/>
          </p:nvPr>
        </p:nvSpPr>
        <p:spPr>
          <a:prstGeom prst="rect">
            <a:avLst/>
          </a:prstGeom>
        </p:spPr>
        <p:txBody>
          <a:bodyPr/>
          <a:lstStyle/>
          <a:p>
            <a:pPr/>
          </a:p>
        </p:txBody>
      </p:sp>
      <p:sp>
        <p:nvSpPr>
          <p:cNvPr id="231" name="Double-click to edit"/>
          <p:cNvSpPr txBox="1"/>
          <p:nvPr>
            <p:ph type="subTitle" sz="quarter" idx="1"/>
          </p:nvPr>
        </p:nvSpPr>
        <p:spPr>
          <a:prstGeom prst="rect">
            <a:avLst/>
          </a:prstGeom>
        </p:spPr>
        <p:txBody>
          <a:bodyPr/>
          <a:lstStyle/>
          <a:p>
            <a:pPr/>
          </a:p>
        </p:txBody>
      </p:sp>
      <p:pic>
        <p:nvPicPr>
          <p:cNvPr id="232" name="mast3r_slam.mp4" descr="mast3r_slam.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24384000" cy="13716000"/>
          </a:xfrm>
          <a:prstGeom prst="rect">
            <a:avLst/>
          </a:prstGeom>
          <a:ln w="12700">
            <a:miter lim="400000"/>
          </a:ln>
        </p:spPr>
      </p:pic>
      <p:sp>
        <p:nvSpPr>
          <p:cNvPr id="233" name="Murai, Dexheimer et al., MASt3R-SLAM: Real-Time Dense SLAM with 3D Reconstruction Priors, CVPR 2025"/>
          <p:cNvSpPr/>
          <p:nvPr/>
        </p:nvSpPr>
        <p:spPr>
          <a:xfrm>
            <a:off x="23400" y="12910583"/>
            <a:ext cx="10246152" cy="778491"/>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1600">
                <a:solidFill>
                  <a:srgbClr val="FFFFFF"/>
                </a:solidFill>
                <a:latin typeface="Helvetica Light"/>
                <a:ea typeface="Helvetica Light"/>
                <a:cs typeface="Helvetica Light"/>
                <a:sym typeface="Helvetica Light"/>
              </a:defRPr>
            </a:lvl1pPr>
          </a:lstStyle>
          <a:p>
            <a:pPr/>
            <a:r>
              <a:t>Murai, Dexheimer et al., MASt3R-SLAM: Real-Time Dense SLAM with 3D Reconstruction Priors, CVPR 2025</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4034" fill="hold"/>
                                        <p:tgtEl>
                                          <p:spTgt spid="232"/>
                                        </p:tgtEl>
                                      </p:cBhvr>
                                    </p:cmd>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11" fill="hold" display="0">
                  <p:stCondLst>
                    <p:cond delay="indefinite"/>
                  </p:stCondLst>
                </p:cTn>
                <p:tgtEl>
                  <p:spTgt spid="232"/>
                </p:tgtEl>
              </p:cMediaNode>
            </p:video>
            <p:seq concurrent="1" prevAc="none" nextAc="seek">
              <p:cTn id="12" evtFilter="cancelBubble" nodeType="interactiveSeq" restart="whenNotActive" fill="hold">
                <p:stCondLst>
                  <p:cond delay="0" evt="onClick">
                    <p:tgtEl>
                      <p:spTgt spid="232"/>
                    </p:tgtEl>
                  </p:cond>
                </p:stCondLst>
                <p:endSync delay="0" evt="end">
                  <p:rtn val="all"/>
                </p:endSync>
                <p:childTnLst>
                  <p:par>
                    <p:cTn id="13" fill="hold">
                      <p:stCondLst>
                        <p:cond delay="0"/>
                      </p:stCondLst>
                      <p:childTnLst>
                        <p:par>
                          <p:cTn id="14" fill="hold">
                            <p:stCondLst>
                              <p:cond delay="0"/>
                            </p:stCondLst>
                            <p:childTnLst>
                              <p:par>
                                <p:cTn id="15" presetClass="mediacall" nodeType="clickEffect" presetSubtype="0" presetID="2" fill="hold">
                                  <p:stCondLst>
                                    <p:cond delay="0"/>
                                  </p:stCondLst>
                                  <p:childTnLst>
                                    <p:cmd type="call" cmd="togglePause">
                                      <p:cBhvr>
                                        <p:cTn id="16" dur="1" fill="hold"/>
                                        <p:tgtEl>
                                          <p:spTgt spid="232"/>
                                        </p:tgtEl>
                                      </p:cBhvr>
                                    </p:cmd>
                                  </p:childTnLst>
                                </p:cTn>
                              </p:par>
                            </p:childTnLst>
                          </p:cTn>
                        </p:par>
                      </p:childTnLst>
                    </p:cTn>
                  </p:par>
                </p:childTnLst>
              </p:cTn>
              <p:nextCondLst>
                <p:cond delay="0" evt="onClick">
                  <p:tgtEl>
                    <p:spTgt spid="232"/>
                  </p:tgtEl>
                </p:cond>
              </p:nextCondLst>
            </p:seq>
          </p:childTnLst>
        </p:cTn>
      </p:par>
    </p:tnLst>
    <p:bldLst>
      <p:bldP build="whole" bldLvl="1" animBg="1" rev="0" advAuto="0" spid="233" grpId="2"/>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5" name="3D and novel view synthesis"/>
          <p:cNvSpPr txBox="1"/>
          <p:nvPr>
            <p:ph type="title"/>
          </p:nvPr>
        </p:nvSpPr>
        <p:spPr>
          <a:prstGeom prst="rect">
            <a:avLst/>
          </a:prstGeom>
        </p:spPr>
        <p:txBody>
          <a:bodyPr/>
          <a:lstStyle/>
          <a:p>
            <a:pPr/>
            <a:r>
              <a:t>3D and novel view synthesis</a:t>
            </a:r>
          </a:p>
        </p:txBody>
      </p:sp>
      <p:sp>
        <p:nvSpPr>
          <p:cNvPr id="236" name="Camera calibration still largely done with traditional techniques.…"/>
          <p:cNvSpPr txBox="1"/>
          <p:nvPr>
            <p:ph type="body" idx="1"/>
          </p:nvPr>
        </p:nvSpPr>
        <p:spPr>
          <a:prstGeom prst="rect">
            <a:avLst/>
          </a:prstGeom>
        </p:spPr>
        <p:txBody>
          <a:bodyPr/>
          <a:lstStyle/>
          <a:p>
            <a:pPr/>
            <a:r>
              <a:t>Camera calibration still largely done with traditional techniques. </a:t>
            </a:r>
          </a:p>
          <a:p>
            <a:pPr lvl="1"/>
            <a:r>
              <a:t>Typically the software clomp</a:t>
            </a:r>
          </a:p>
          <a:p>
            <a:pPr/>
            <a:r>
              <a:t>But changing rapidly</a:t>
            </a:r>
          </a:p>
          <a:p>
            <a:pPr lvl="1"/>
            <a:r>
              <a:t>Various degrees of inductive bias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8" name="Traditional landscape"/>
          <p:cNvSpPr txBox="1"/>
          <p:nvPr>
            <p:ph type="title"/>
          </p:nvPr>
        </p:nvSpPr>
        <p:spPr>
          <a:prstGeom prst="rect">
            <a:avLst/>
          </a:prstGeom>
        </p:spPr>
        <p:txBody>
          <a:bodyPr/>
          <a:lstStyle/>
          <a:p>
            <a:pPr/>
            <a:r>
              <a:t>Traditional landscape</a:t>
            </a:r>
          </a:p>
        </p:txBody>
      </p:sp>
      <p:sp>
        <p:nvSpPr>
          <p:cNvPr id="239" name="SfM: sparse…"/>
          <p:cNvSpPr txBox="1"/>
          <p:nvPr>
            <p:ph type="body" idx="1"/>
          </p:nvPr>
        </p:nvSpPr>
        <p:spPr>
          <a:prstGeom prst="rect">
            <a:avLst/>
          </a:prstGeom>
        </p:spPr>
        <p:txBody>
          <a:bodyPr/>
          <a:lstStyle/>
          <a:p>
            <a:pPr/>
            <a:r>
              <a:t>SfM: sparse</a:t>
            </a:r>
          </a:p>
          <a:p>
            <a:pPr/>
            <a:r>
              <a:t>Multiview stereo : dense</a:t>
            </a:r>
          </a:p>
          <a:p>
            <a:pPr lvl="1"/>
            <a:r>
              <a:t>With SfM providing calibration</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1" name="Traditional 3D Structure from Motion  (e.g. Colmap )"/>
          <p:cNvSpPr txBox="1"/>
          <p:nvPr>
            <p:ph type="title"/>
          </p:nvPr>
        </p:nvSpPr>
        <p:spPr>
          <a:prstGeom prst="rect">
            <a:avLst/>
          </a:prstGeom>
        </p:spPr>
        <p:txBody>
          <a:bodyPr/>
          <a:lstStyle/>
          <a:p>
            <a:pPr defTabSz="520065">
              <a:defRPr sz="7056"/>
            </a:pPr>
            <a:r>
              <a:t>Traditional 3D Structure from Motion </a:t>
            </a:r>
            <a:br/>
            <a:r>
              <a:t>(e.g. Colmap )</a:t>
            </a:r>
          </a:p>
        </p:txBody>
      </p:sp>
      <p:sp>
        <p:nvSpPr>
          <p:cNvPr id="242" name="Feature extraction and matching (SIFT)…"/>
          <p:cNvSpPr txBox="1"/>
          <p:nvPr>
            <p:ph type="body" idx="1"/>
          </p:nvPr>
        </p:nvSpPr>
        <p:spPr>
          <a:xfrm>
            <a:off x="1689100" y="3149600"/>
            <a:ext cx="14519055" cy="9886336"/>
          </a:xfrm>
          <a:prstGeom prst="rect">
            <a:avLst/>
          </a:prstGeom>
        </p:spPr>
        <p:txBody>
          <a:bodyPr anchor="t"/>
          <a:lstStyle/>
          <a:p>
            <a:pPr marL="558800" indent="-558800" defTabSz="726440">
              <a:spcBef>
                <a:spcPts val="5100"/>
              </a:spcBef>
              <a:defRPr sz="4224"/>
            </a:pPr>
            <a:r>
              <a:t>Feature extraction and matching (SIFT)</a:t>
            </a:r>
          </a:p>
          <a:p>
            <a:pPr marL="558800" indent="-558800" defTabSz="726440">
              <a:spcBef>
                <a:spcPts val="5100"/>
              </a:spcBef>
              <a:defRPr sz="4224"/>
            </a:pPr>
            <a:r>
              <a:t>Linear algebra camera calibration given correspondences</a:t>
            </a:r>
          </a:p>
          <a:p>
            <a:pPr lvl="1" marL="1117600" indent="-558800" defTabSz="726440">
              <a:spcBef>
                <a:spcPts val="5100"/>
              </a:spcBef>
              <a:defRPr sz="4224"/>
            </a:pPr>
            <a:r>
              <a:t>8, 7 or 5 point correspondences</a:t>
            </a:r>
          </a:p>
          <a:p>
            <a:pPr lvl="1" marL="1117600" indent="-558800" defTabSz="726440">
              <a:spcBef>
                <a:spcPts val="5100"/>
              </a:spcBef>
              <a:defRPr sz="4224"/>
            </a:pPr>
            <a:r>
              <a:t>+ RANSAC for robustness</a:t>
            </a:r>
          </a:p>
          <a:p>
            <a:pPr lvl="1" marL="1117600" indent="-558800" defTabSz="726440">
              <a:spcBef>
                <a:spcPts val="5100"/>
              </a:spcBef>
              <a:defRPr sz="4224"/>
            </a:pPr>
            <a:r>
              <a:t>Also gives 3D points</a:t>
            </a:r>
          </a:p>
          <a:p>
            <a:pPr marL="558800" indent="-558800" defTabSz="726440">
              <a:spcBef>
                <a:spcPts val="5100"/>
              </a:spcBef>
              <a:defRPr sz="4224"/>
            </a:pPr>
            <a:r>
              <a:t>Non-linear bundle adjustment</a:t>
            </a:r>
          </a:p>
          <a:p>
            <a:pPr marL="558800" indent="-558800" defTabSz="726440">
              <a:spcBef>
                <a:spcPts val="5100"/>
              </a:spcBef>
              <a:defRPr sz="4224"/>
            </a:pPr>
            <a:r>
              <a:t>Potentially additionally dense 3D reconstruction (e.g. using patch match)</a:t>
            </a:r>
          </a:p>
        </p:txBody>
      </p:sp>
      <p:pic>
        <p:nvPicPr>
          <p:cNvPr id="243" name="Image" descr="Image"/>
          <p:cNvPicPr>
            <a:picLocks noChangeAspect="1"/>
          </p:cNvPicPr>
          <p:nvPr/>
        </p:nvPicPr>
        <p:blipFill>
          <a:blip r:embed="rId2">
            <a:extLst/>
          </a:blip>
          <a:stretch>
            <a:fillRect/>
          </a:stretch>
        </p:blipFill>
        <p:spPr>
          <a:xfrm>
            <a:off x="16667461" y="3203209"/>
            <a:ext cx="7454901" cy="6096001"/>
          </a:xfrm>
          <a:prstGeom prst="rect">
            <a:avLst/>
          </a:prstGeom>
          <a:ln w="12700">
            <a:miter lim="400000"/>
          </a:ln>
        </p:spPr>
      </p:pic>
      <p:sp>
        <p:nvSpPr>
          <p:cNvPr id="244" name="https://smartdatascan.com/tutorials/gaussian-splatting-windows/colmap/adjusted-parameters/"/>
          <p:cNvSpPr txBox="1"/>
          <p:nvPr/>
        </p:nvSpPr>
        <p:spPr>
          <a:xfrm>
            <a:off x="11551008" y="13271699"/>
            <a:ext cx="13081103" cy="4613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https://smartdatascan.com/tutorials/gaussian-splatting-windows/colmap/adjusted-parameters/</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6" name="A few words about traditional correspondences"/>
          <p:cNvSpPr txBox="1"/>
          <p:nvPr>
            <p:ph type="title"/>
          </p:nvPr>
        </p:nvSpPr>
        <p:spPr>
          <a:prstGeom prst="rect">
            <a:avLst/>
          </a:prstGeom>
        </p:spPr>
        <p:txBody>
          <a:bodyPr/>
          <a:lstStyle>
            <a:lvl1pPr defTabSz="553084">
              <a:defRPr sz="7504"/>
            </a:lvl1pPr>
          </a:lstStyle>
          <a:p>
            <a:pPr/>
            <a:r>
              <a:t>A few words about traditional correspondences</a:t>
            </a:r>
          </a:p>
        </p:txBody>
      </p:sp>
      <p:sp>
        <p:nvSpPr>
          <p:cNvPr id="247" name="Sparse + distant in last lecture’s taxonomy…"/>
          <p:cNvSpPr txBox="1"/>
          <p:nvPr>
            <p:ph type="body" sz="half" idx="1"/>
          </p:nvPr>
        </p:nvSpPr>
        <p:spPr>
          <a:xfrm>
            <a:off x="1689100" y="3149600"/>
            <a:ext cx="12392391" cy="9296400"/>
          </a:xfrm>
          <a:prstGeom prst="rect">
            <a:avLst/>
          </a:prstGeom>
        </p:spPr>
        <p:txBody>
          <a:bodyPr/>
          <a:lstStyle/>
          <a:p>
            <a:pPr marL="565150" indent="-565150" defTabSz="734694">
              <a:spcBef>
                <a:spcPts val="5200"/>
              </a:spcBef>
              <a:defRPr sz="4272"/>
            </a:pPr>
            <a:r>
              <a:t>Sparse + distant in last lecture’s taxonomy</a:t>
            </a:r>
          </a:p>
          <a:p>
            <a:pPr marL="565150" indent="-565150" defTabSz="734694">
              <a:spcBef>
                <a:spcPts val="5200"/>
              </a:spcBef>
              <a:defRPr sz="4272"/>
            </a:pPr>
            <a:r>
              <a:t>Special points + descriptors (SIFT and teh such)</a:t>
            </a:r>
          </a:p>
          <a:p>
            <a:pPr lvl="1" marL="1130300" indent="-565150" defTabSz="734694">
              <a:spcBef>
                <a:spcPts val="5200"/>
              </a:spcBef>
              <a:defRPr sz="4272"/>
            </a:pPr>
            <a:r>
              <a:t>Similar to good points to track, but multi scale</a:t>
            </a:r>
          </a:p>
          <a:p>
            <a:pPr lvl="1" marL="1130300" indent="-565150" defTabSz="734694">
              <a:spcBef>
                <a:spcPts val="5200"/>
              </a:spcBef>
              <a:defRPr sz="4272"/>
            </a:pPr>
            <a:r>
              <a:t>+ rich hand-coded descriptor (some kind of histogram of gradient orientations)</a:t>
            </a:r>
          </a:p>
          <a:p>
            <a:pPr marL="565150" indent="-565150" defTabSz="734694">
              <a:spcBef>
                <a:spcPts val="5200"/>
              </a:spcBef>
              <a:defRPr sz="4272"/>
            </a:pPr>
            <a:r>
              <a:t>(Approximate) Nearest Neighbor</a:t>
            </a:r>
          </a:p>
          <a:p>
            <a:pPr marL="565150" indent="-565150" defTabSz="734694">
              <a:spcBef>
                <a:spcPts val="5200"/>
              </a:spcBef>
              <a:defRPr sz="4272"/>
            </a:pPr>
            <a:r>
              <a:t>Other tools =to deal with robustness (some of it in this lecture)</a:t>
            </a:r>
          </a:p>
        </p:txBody>
      </p:sp>
      <p:pic>
        <p:nvPicPr>
          <p:cNvPr id="248" name="Picture 4" descr="Picture 4"/>
          <p:cNvPicPr>
            <a:picLocks noChangeAspect="1"/>
          </p:cNvPicPr>
          <p:nvPr/>
        </p:nvPicPr>
        <p:blipFill>
          <a:blip r:embed="rId2">
            <a:extLst/>
          </a:blip>
          <a:stretch>
            <a:fillRect/>
          </a:stretch>
        </p:blipFill>
        <p:spPr>
          <a:xfrm>
            <a:off x="14416050" y="2457362"/>
            <a:ext cx="9325490" cy="4490413"/>
          </a:xfrm>
          <a:prstGeom prst="rect">
            <a:avLst/>
          </a:prstGeom>
          <a:ln w="12700">
            <a:miter lim="400000"/>
          </a:ln>
        </p:spPr>
      </p:pic>
      <p:pic>
        <p:nvPicPr>
          <p:cNvPr id="249" name="Picture 4" descr="Picture 4"/>
          <p:cNvPicPr>
            <a:picLocks noChangeAspect="1"/>
          </p:cNvPicPr>
          <p:nvPr/>
        </p:nvPicPr>
        <p:blipFill>
          <a:blip r:embed="rId3">
            <a:extLst/>
          </a:blip>
          <a:stretch>
            <a:fillRect/>
          </a:stretch>
        </p:blipFill>
        <p:spPr>
          <a:xfrm>
            <a:off x="14502383" y="6999440"/>
            <a:ext cx="9931483" cy="4727340"/>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1" name="SIFT example"/>
          <p:cNvSpPr txBox="1"/>
          <p:nvPr>
            <p:ph type="title"/>
          </p:nvPr>
        </p:nvSpPr>
        <p:spPr>
          <a:prstGeom prst="rect">
            <a:avLst/>
          </a:prstGeom>
        </p:spPr>
        <p:txBody>
          <a:bodyPr/>
          <a:lstStyle/>
          <a:p>
            <a:pPr/>
            <a:r>
              <a:t>SIFT example</a:t>
            </a:r>
          </a:p>
        </p:txBody>
      </p:sp>
      <p:sp>
        <p:nvSpPr>
          <p:cNvPr id="252" name="Double-click to edit"/>
          <p:cNvSpPr txBox="1"/>
          <p:nvPr>
            <p:ph type="body" idx="1"/>
          </p:nvPr>
        </p:nvSpPr>
        <p:spPr>
          <a:prstGeom prst="rect">
            <a:avLst/>
          </a:prstGeom>
        </p:spPr>
        <p:txBody>
          <a:bodyPr/>
          <a:lstStyle/>
          <a:p>
            <a:pPr/>
          </a:p>
        </p:txBody>
      </p:sp>
      <p:pic>
        <p:nvPicPr>
          <p:cNvPr id="253" name="Picture 2" descr="Picture 2"/>
          <p:cNvPicPr>
            <a:picLocks noChangeAspect="1"/>
          </p:cNvPicPr>
          <p:nvPr/>
        </p:nvPicPr>
        <p:blipFill>
          <a:blip r:embed="rId2">
            <a:extLst/>
          </a:blip>
          <a:stretch>
            <a:fillRect/>
          </a:stretch>
        </p:blipFill>
        <p:spPr>
          <a:xfrm>
            <a:off x="13639800" y="3352800"/>
            <a:ext cx="5715000" cy="8686800"/>
          </a:xfrm>
          <a:prstGeom prst="rect">
            <a:avLst/>
          </a:prstGeom>
          <a:ln w="12700">
            <a:miter lim="400000"/>
          </a:ln>
          <a:effectLst>
            <a:outerShdw sx="100000" sy="100000" kx="0" ky="0" algn="b" rotWithShape="0" blurRad="101600" dist="76200" dir="2700000">
              <a:srgbClr val="000000">
                <a:alpha val="40000"/>
              </a:srgbClr>
            </a:outerShdw>
          </a:effectLst>
        </p:spPr>
      </p:pic>
      <p:pic>
        <p:nvPicPr>
          <p:cNvPr id="254" name="Picture 3" descr="Picture 3"/>
          <p:cNvPicPr>
            <a:picLocks noChangeAspect="1"/>
          </p:cNvPicPr>
          <p:nvPr/>
        </p:nvPicPr>
        <p:blipFill>
          <a:blip r:embed="rId3">
            <a:extLst/>
          </a:blip>
          <a:stretch>
            <a:fillRect/>
          </a:stretch>
        </p:blipFill>
        <p:spPr>
          <a:xfrm>
            <a:off x="4876800" y="3352800"/>
            <a:ext cx="5715000" cy="8686800"/>
          </a:xfrm>
          <a:prstGeom prst="rect">
            <a:avLst/>
          </a:prstGeom>
          <a:ln w="12700">
            <a:miter lim="400000"/>
          </a:ln>
          <a:effectLst>
            <a:outerShdw sx="100000" sy="100000" kx="0" ky="0" algn="b" rotWithShape="0" blurRad="101600" dist="76200" dir="2700000">
              <a:srgbClr val="000000">
                <a:alpha val="40000"/>
              </a:srgbClr>
            </a:outerShdw>
          </a:effectLst>
        </p:spPr>
      </p:pic>
      <p:grpSp>
        <p:nvGrpSpPr>
          <p:cNvPr id="257" name="Right Arrow 5"/>
          <p:cNvGrpSpPr/>
          <p:nvPr/>
        </p:nvGrpSpPr>
        <p:grpSpPr>
          <a:xfrm>
            <a:off x="11430000" y="6553200"/>
            <a:ext cx="1676400" cy="1676400"/>
            <a:chOff x="0" y="0"/>
            <a:chExt cx="1676400" cy="1676400"/>
          </a:xfrm>
        </p:grpSpPr>
        <p:sp>
          <p:nvSpPr>
            <p:cNvPr id="255" name="Arrow"/>
            <p:cNvSpPr/>
            <p:nvPr/>
          </p:nvSpPr>
          <p:spPr>
            <a:xfrm>
              <a:off x="0" y="0"/>
              <a:ext cx="1676400" cy="1676400"/>
            </a:xfrm>
            <a:prstGeom prst="rightArrow">
              <a:avLst>
                <a:gd name="adj1" fmla="val 50000"/>
                <a:gd name="adj2" fmla="val 50000"/>
              </a:avLst>
            </a:prstGeom>
            <a:solidFill>
              <a:srgbClr val="8EB4E3"/>
            </a:solidFill>
            <a:ln w="12700" cap="flat">
              <a:noFill/>
              <a:miter lim="400000"/>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56" name="sift"/>
            <p:cNvSpPr txBox="1"/>
            <p:nvPr/>
          </p:nvSpPr>
          <p:spPr>
            <a:xfrm>
              <a:off x="91439" y="473709"/>
              <a:ext cx="1074421" cy="7289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39" tIns="91439" rIns="91439" bIns="91439" numCol="1" anchor="ctr">
              <a:spAutoFit/>
            </a:bodyPr>
            <a:lstStyle>
              <a:lvl1pPr algn="ctr" defTabSz="1828800">
                <a:spcBef>
                  <a:spcPts val="0"/>
                </a:spcBef>
                <a:defRPr sz="3600">
                  <a:latin typeface="Myriad Pro"/>
                  <a:ea typeface="Myriad Pro"/>
                  <a:cs typeface="Myriad Pro"/>
                  <a:sym typeface="Myriad Pro"/>
                </a:defRPr>
              </a:lvl1pPr>
            </a:lstStyle>
            <a:p>
              <a:pPr/>
              <a:r>
                <a:t>sift</a:t>
              </a:r>
            </a:p>
          </p:txBody>
        </p:sp>
      </p:grpSp>
      <p:sp>
        <p:nvSpPr>
          <p:cNvPr id="258"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3" grpId="2"/>
      <p:bldP build="whole" bldLvl="1" animBg="1" rev="0" advAuto="0" spid="257"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0" name="Why not use flow/tracking"/>
          <p:cNvSpPr txBox="1"/>
          <p:nvPr>
            <p:ph type="title"/>
          </p:nvPr>
        </p:nvSpPr>
        <p:spPr>
          <a:prstGeom prst="rect">
            <a:avLst/>
          </a:prstGeom>
        </p:spPr>
        <p:txBody>
          <a:bodyPr/>
          <a:lstStyle/>
          <a:p>
            <a:pPr/>
            <a:r>
              <a:t>Why not use flow/tracking</a:t>
            </a:r>
          </a:p>
        </p:txBody>
      </p:sp>
      <p:sp>
        <p:nvSpPr>
          <p:cNvPr id="261" name="OK if you do SLAM and the camera path is smooth…"/>
          <p:cNvSpPr txBox="1"/>
          <p:nvPr>
            <p:ph type="body" idx="1"/>
          </p:nvPr>
        </p:nvSpPr>
        <p:spPr>
          <a:prstGeom prst="rect">
            <a:avLst/>
          </a:prstGeom>
        </p:spPr>
        <p:txBody>
          <a:bodyPr/>
          <a:lstStyle/>
          <a:p>
            <a:pPr/>
            <a:r>
              <a:t>OK if you do SLAM and the camera path is smooth</a:t>
            </a:r>
          </a:p>
          <a:p>
            <a:pPr lvl="1"/>
            <a:r>
              <a:t>Then the problem is also a tad harder because the baseline is small and some of the triangulation arguments don’t work as well</a:t>
            </a:r>
          </a:p>
          <a:p>
            <a:pPr/>
            <a:r>
              <a:t>But in many cases the camera viewpoints are more distant and we need very non-local matches </a:t>
            </a:r>
          </a:p>
          <a:p>
            <a:pPr lvl="1"/>
            <a:r>
              <a:t>But then triangulations are better conditioned</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3" name="Common calibration journey"/>
          <p:cNvSpPr txBox="1"/>
          <p:nvPr>
            <p:ph type="title"/>
          </p:nvPr>
        </p:nvSpPr>
        <p:spPr>
          <a:prstGeom prst="rect">
            <a:avLst/>
          </a:prstGeom>
        </p:spPr>
        <p:txBody>
          <a:bodyPr/>
          <a:lstStyle/>
          <a:p>
            <a:pPr/>
            <a:r>
              <a:t>Common calibration journey</a:t>
            </a:r>
          </a:p>
        </p:txBody>
      </p:sp>
      <p:sp>
        <p:nvSpPr>
          <p:cNvPr id="264" name="Calibrate intrinsics with known target  (e.g. checkerboard)…"/>
          <p:cNvSpPr txBox="1"/>
          <p:nvPr>
            <p:ph type="body" sz="half" idx="1"/>
          </p:nvPr>
        </p:nvSpPr>
        <p:spPr>
          <a:xfrm>
            <a:off x="1689100" y="3149600"/>
            <a:ext cx="12702634" cy="10296306"/>
          </a:xfrm>
          <a:prstGeom prst="rect">
            <a:avLst/>
          </a:prstGeom>
        </p:spPr>
        <p:txBody>
          <a:bodyPr/>
          <a:lstStyle/>
          <a:p>
            <a:pPr marL="527050" indent="-527050" defTabSz="685165">
              <a:spcBef>
                <a:spcPts val="1600"/>
              </a:spcBef>
              <a:defRPr sz="3984"/>
            </a:pPr>
            <a:r>
              <a:rPr b="1"/>
              <a:t>Calibrate intrinsics with known target </a:t>
            </a:r>
            <a:br>
              <a:rPr b="1"/>
            </a:br>
            <a:r>
              <a:t>(e.g. checkerboard)</a:t>
            </a:r>
          </a:p>
          <a:p>
            <a:pPr lvl="1" marL="1054100" indent="-527050" defTabSz="685165">
              <a:spcBef>
                <a:spcPts val="1600"/>
              </a:spcBef>
              <a:defRPr sz="3984"/>
            </a:pPr>
            <a:r>
              <a:t>Linear model</a:t>
            </a:r>
          </a:p>
          <a:p>
            <a:pPr lvl="1" marL="1054100" indent="-527050" defTabSz="685165">
              <a:spcBef>
                <a:spcPts val="1600"/>
              </a:spcBef>
              <a:defRPr sz="3984"/>
            </a:pPr>
            <a:r>
              <a:t>Plus non-linear effects (radial distortion) </a:t>
            </a:r>
            <a:br/>
            <a:r>
              <a:t>Not always possible (e.g. “in the wild” data)</a:t>
            </a:r>
          </a:p>
          <a:p>
            <a:pPr marL="527050" indent="-527050" defTabSz="685165">
              <a:spcBef>
                <a:spcPts val="1600"/>
              </a:spcBef>
              <a:defRPr b="1" sz="3984"/>
            </a:pPr>
            <a:r>
              <a:t>Get extrinsics with correspondences</a:t>
            </a:r>
          </a:p>
          <a:p>
            <a:pPr lvl="1" marL="1054100" indent="-527050" defTabSz="685165">
              <a:spcBef>
                <a:spcPts val="1600"/>
              </a:spcBef>
              <a:defRPr sz="3984"/>
            </a:pPr>
            <a:r>
              <a:t>SIFT </a:t>
            </a:r>
          </a:p>
          <a:p>
            <a:pPr lvl="1" marL="1054100" indent="-527050" defTabSz="685165">
              <a:spcBef>
                <a:spcPts val="1600"/>
              </a:spcBef>
              <a:defRPr sz="3984"/>
            </a:pPr>
            <a:r>
              <a:t>Linear algebra to deduce extrinsic matrix</a:t>
            </a:r>
            <a:br/>
            <a:r>
              <a:t>(make things more linear by warping images to correct for radial distortion)</a:t>
            </a:r>
          </a:p>
          <a:p>
            <a:pPr lvl="1" marL="1054100" indent="-527050" defTabSz="685165">
              <a:spcBef>
                <a:spcPts val="1600"/>
              </a:spcBef>
              <a:defRPr sz="3984"/>
            </a:pPr>
            <a:r>
              <a:t>RANSAC algorithm to make it robust</a:t>
            </a:r>
          </a:p>
          <a:p>
            <a:pPr marL="527050" indent="-527050" defTabSz="685165">
              <a:spcBef>
                <a:spcPts val="1600"/>
              </a:spcBef>
              <a:defRPr b="1" sz="3984"/>
            </a:pPr>
            <a:r>
              <a:t>Refine with non-linear optimization</a:t>
            </a:r>
          </a:p>
          <a:p>
            <a:pPr lvl="1" marL="1054100" indent="-527050" defTabSz="685165">
              <a:spcBef>
                <a:spcPts val="1600"/>
              </a:spcBef>
              <a:defRPr sz="3984"/>
            </a:pPr>
            <a:r>
              <a:t>And use more complete camera model (radial distortion)</a:t>
            </a:r>
          </a:p>
        </p:txBody>
      </p:sp>
      <p:pic>
        <p:nvPicPr>
          <p:cNvPr id="265" name="Image" descr="Image"/>
          <p:cNvPicPr>
            <a:picLocks noChangeAspect="1"/>
          </p:cNvPicPr>
          <p:nvPr/>
        </p:nvPicPr>
        <p:blipFill>
          <a:blip r:embed="rId2">
            <a:extLst/>
          </a:blip>
          <a:stretch>
            <a:fillRect/>
          </a:stretch>
        </p:blipFill>
        <p:spPr>
          <a:xfrm>
            <a:off x="16039264" y="2979220"/>
            <a:ext cx="8052578" cy="4529576"/>
          </a:xfrm>
          <a:prstGeom prst="rect">
            <a:avLst/>
          </a:prstGeom>
          <a:ln w="12700">
            <a:miter lim="400000"/>
          </a:ln>
        </p:spPr>
      </p:pic>
      <p:pic>
        <p:nvPicPr>
          <p:cNvPr id="266" name="Image" descr="Image"/>
          <p:cNvPicPr>
            <a:picLocks noChangeAspect="1"/>
          </p:cNvPicPr>
          <p:nvPr/>
        </p:nvPicPr>
        <p:blipFill>
          <a:blip r:embed="rId3">
            <a:extLst/>
          </a:blip>
          <a:stretch>
            <a:fillRect/>
          </a:stretch>
        </p:blipFill>
        <p:spPr>
          <a:xfrm>
            <a:off x="14266332" y="8965713"/>
            <a:ext cx="9972020" cy="3086578"/>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 name="A few word about intrinsic"/>
          <p:cNvSpPr txBox="1"/>
          <p:nvPr>
            <p:ph type="title"/>
          </p:nvPr>
        </p:nvSpPr>
        <p:spPr>
          <a:prstGeom prst="rect">
            <a:avLst/>
          </a:prstGeom>
        </p:spPr>
        <p:txBody>
          <a:bodyPr/>
          <a:lstStyle/>
          <a:p>
            <a:pPr/>
            <a:r>
              <a:t>A few word about intrinsic</a:t>
            </a:r>
          </a:p>
        </p:txBody>
      </p:sp>
      <p:sp>
        <p:nvSpPr>
          <p:cNvPr id="269" name="Calibrate radial distortion…"/>
          <p:cNvSpPr txBox="1"/>
          <p:nvPr>
            <p:ph type="body" sz="half" idx="1"/>
          </p:nvPr>
        </p:nvSpPr>
        <p:spPr>
          <a:xfrm>
            <a:off x="1689100" y="3149600"/>
            <a:ext cx="12527146" cy="9296400"/>
          </a:xfrm>
          <a:prstGeom prst="rect">
            <a:avLst/>
          </a:prstGeom>
        </p:spPr>
        <p:txBody>
          <a:bodyPr/>
          <a:lstStyle/>
          <a:p>
            <a:pPr marL="596900" indent="-596900" defTabSz="775969">
              <a:spcBef>
                <a:spcPts val="5500"/>
              </a:spcBef>
              <a:defRPr sz="4512"/>
            </a:pPr>
            <a:r>
              <a:t>Calibrate radial distortion</a:t>
            </a:r>
          </a:p>
          <a:p>
            <a:pPr lvl="1" marL="1193800" indent="-596900" defTabSz="775969">
              <a:spcBef>
                <a:spcPts val="5500"/>
              </a:spcBef>
              <a:defRPr sz="4512"/>
            </a:pPr>
            <a:r>
              <a:t>Detect corners of checkerboard</a:t>
            </a:r>
          </a:p>
          <a:p>
            <a:pPr lvl="1" marL="1193800" indent="-596900" defTabSz="775969">
              <a:spcBef>
                <a:spcPts val="5500"/>
              </a:spcBef>
              <a:defRPr sz="4512"/>
            </a:pPr>
            <a:r>
              <a:t>Simple parametric model </a:t>
            </a:r>
          </a:p>
          <a:p>
            <a:pPr lvl="1" marL="1193800" indent="-596900" defTabSz="775969">
              <a:spcBef>
                <a:spcPts val="5500"/>
              </a:spcBef>
              <a:defRPr sz="4512"/>
            </a:pPr>
            <a:r>
              <a:t>Minimize parameters so that checkerboard corners are on straight lines</a:t>
            </a:r>
          </a:p>
          <a:p>
            <a:pPr lvl="1" marL="1193800" indent="-596900" defTabSz="775969">
              <a:spcBef>
                <a:spcPts val="5500"/>
              </a:spcBef>
              <a:defRPr sz="4512"/>
            </a:pPr>
            <a:r>
              <a:t>Then you can use a warp to straighten everything and work with a linear projection</a:t>
            </a:r>
          </a:p>
          <a:p>
            <a:pPr lvl="1" marL="1193800" indent="-596900" defTabSz="775969">
              <a:spcBef>
                <a:spcPts val="5500"/>
              </a:spcBef>
              <a:defRPr sz="4512"/>
            </a:pPr>
            <a:r>
              <a:t>Easy but tedious, use OpenCV</a:t>
            </a:r>
          </a:p>
        </p:txBody>
      </p:sp>
      <p:pic>
        <p:nvPicPr>
          <p:cNvPr id="270" name="Image" descr="Image"/>
          <p:cNvPicPr>
            <a:picLocks noChangeAspect="1"/>
          </p:cNvPicPr>
          <p:nvPr/>
        </p:nvPicPr>
        <p:blipFill>
          <a:blip r:embed="rId2">
            <a:extLst/>
          </a:blip>
          <a:stretch>
            <a:fillRect/>
          </a:stretch>
        </p:blipFill>
        <p:spPr>
          <a:xfrm>
            <a:off x="15410000" y="9114549"/>
            <a:ext cx="8052578" cy="4529576"/>
          </a:xfrm>
          <a:prstGeom prst="rect">
            <a:avLst/>
          </a:prstGeom>
          <a:ln w="12700">
            <a:miter lim="400000"/>
          </a:ln>
        </p:spPr>
      </p:pic>
      <p:pic>
        <p:nvPicPr>
          <p:cNvPr id="271" name="Image" descr="Image"/>
          <p:cNvPicPr>
            <a:picLocks noChangeAspect="1"/>
          </p:cNvPicPr>
          <p:nvPr/>
        </p:nvPicPr>
        <p:blipFill>
          <a:blip r:embed="rId3">
            <a:extLst/>
          </a:blip>
          <a:stretch>
            <a:fillRect/>
          </a:stretch>
        </p:blipFill>
        <p:spPr>
          <a:xfrm>
            <a:off x="15275692" y="2833592"/>
            <a:ext cx="8321194" cy="3219364"/>
          </a:xfrm>
          <a:prstGeom prst="rect">
            <a:avLst/>
          </a:prstGeom>
          <a:ln w="12700">
            <a:miter lim="400000"/>
          </a:ln>
        </p:spPr>
      </p:pic>
      <p:pic>
        <p:nvPicPr>
          <p:cNvPr id="272" name="pasted-movie.png" descr="pasted-movie.png"/>
          <p:cNvPicPr>
            <a:picLocks noChangeAspect="1"/>
          </p:cNvPicPr>
          <p:nvPr/>
        </p:nvPicPr>
        <p:blipFill>
          <a:blip r:embed="rId4">
            <a:extLst/>
          </a:blip>
          <a:stretch>
            <a:fillRect/>
          </a:stretch>
        </p:blipFill>
        <p:spPr>
          <a:xfrm>
            <a:off x="14925519" y="6440752"/>
            <a:ext cx="9021538" cy="2286001"/>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A few word about intrinsic"/>
          <p:cNvSpPr txBox="1"/>
          <p:nvPr>
            <p:ph type="title"/>
          </p:nvPr>
        </p:nvSpPr>
        <p:spPr>
          <a:prstGeom prst="rect">
            <a:avLst/>
          </a:prstGeom>
        </p:spPr>
        <p:txBody>
          <a:bodyPr/>
          <a:lstStyle/>
          <a:p>
            <a:pPr/>
            <a:r>
              <a:t>A few word about intrinsic</a:t>
            </a:r>
          </a:p>
        </p:txBody>
      </p:sp>
      <p:sp>
        <p:nvSpPr>
          <p:cNvPr id="275" name="Multiple (say 2)  images of a known object (checkerboard) where the intrinsics are the same for all images…"/>
          <p:cNvSpPr txBox="1"/>
          <p:nvPr>
            <p:ph type="body" idx="1"/>
          </p:nvPr>
        </p:nvSpPr>
        <p:spPr>
          <a:xfrm>
            <a:off x="1689100" y="2680636"/>
            <a:ext cx="21005800" cy="10650092"/>
          </a:xfrm>
          <a:prstGeom prst="rect">
            <a:avLst/>
          </a:prstGeom>
        </p:spPr>
        <p:txBody>
          <a:bodyPr/>
          <a:lstStyle/>
          <a:p>
            <a:pPr marL="527050" indent="-527050" defTabSz="685165">
              <a:spcBef>
                <a:spcPts val="3100"/>
              </a:spcBef>
              <a:defRPr sz="3984"/>
            </a:pPr>
            <a:r>
              <a:t>Multiple (say 2)  images of a known object (checkerboard) where the intrinsics are the same for all images</a:t>
            </a:r>
          </a:p>
          <a:p>
            <a:pPr marL="527050" indent="-527050" defTabSz="685165">
              <a:spcBef>
                <a:spcPts val="3100"/>
              </a:spcBef>
              <a:defRPr sz="3984"/>
            </a:pPr>
            <a:r>
              <a:t>Assume you know 3D geometry of checkerboard PLUS </a:t>
            </a:r>
            <a:br/>
            <a:r>
              <a:t>Z=0 for all 3D checkerboard points (without loss of generality), </a:t>
            </a:r>
            <a:br/>
            <a:r>
              <a:t>which removes one column of the extrinsic matrix</a:t>
            </a:r>
          </a:p>
          <a:p>
            <a:pPr marL="527050" indent="-527050" defTabSz="685165">
              <a:spcBef>
                <a:spcPts val="3100"/>
              </a:spcBef>
              <a:defRPr sz="3984"/>
            </a:pPr>
            <a:r>
              <a:t>Each known 2D point and known 3D point gives an equation. </a:t>
            </a:r>
            <a:br/>
            <a:r>
              <a:t>Unfortunately it includes matrix product of intrinsics and extrinsics. </a:t>
            </a:r>
            <a:br/>
            <a:r>
              <a:t>Goal : eliminate extrinsic terms</a:t>
            </a:r>
          </a:p>
          <a:p>
            <a:pPr marL="527050" indent="-527050" defTabSz="685165">
              <a:spcBef>
                <a:spcPts val="3100"/>
              </a:spcBef>
              <a:defRPr sz="3984"/>
            </a:pPr>
            <a:r>
              <a:t>Leverage the fact that the columns in a rotation matrix should be orthogonal </a:t>
            </a:r>
          </a:p>
          <a:p>
            <a:pPr marL="527050" indent="-527050" defTabSz="685165">
              <a:spcBef>
                <a:spcPts val="3100"/>
              </a:spcBef>
              <a:defRPr sz="3984"/>
            </a:pPr>
            <a:r>
              <a:t>Leverage form of K</a:t>
            </a:r>
          </a:p>
          <a:p>
            <a:pPr marL="527050" indent="-527050" defTabSz="685165">
              <a:spcBef>
                <a:spcPts val="3100"/>
              </a:spcBef>
              <a:defRPr sz="3984"/>
            </a:pPr>
            <a:r>
              <a:t>Orthogonality of columns of R leads to a dot product equation that involve K-1 on both sides, hence </a:t>
            </a:r>
            <a14:m>
              <m:oMath>
                <m:r>
                  <a:rPr xmlns:a="http://schemas.openxmlformats.org/drawingml/2006/main" sz="4800" i="1">
                    <a:solidFill>
                      <a:srgbClr val="000000"/>
                    </a:solidFill>
                    <a:latin typeface="Cambria Math" panose="02040503050406030204" pitchFamily="18" charset="0"/>
                  </a:rPr>
                  <m:t>B</m:t>
                </m:r>
                <m:r>
                  <a:rPr xmlns:a="http://schemas.openxmlformats.org/drawingml/2006/main" sz="4800" i="1">
                    <a:solidFill>
                      <a:srgbClr val="000000"/>
                    </a:solidFill>
                    <a:latin typeface="Cambria Math" panose="02040503050406030204" pitchFamily="18" charset="0"/>
                  </a:rPr>
                  <m:t>=</m:t>
                </m:r>
                <m:sSup>
                  <m:e>
                    <m:r>
                      <a:rPr xmlns:a="http://schemas.openxmlformats.org/drawingml/2006/main" sz="4800" i="1">
                        <a:solidFill>
                          <a:srgbClr val="000000"/>
                        </a:solidFill>
                        <a:latin typeface="Cambria Math" panose="02040503050406030204" pitchFamily="18" charset="0"/>
                      </a:rPr>
                      <m:t>K</m:t>
                    </m:r>
                  </m:e>
                  <m:sup>
                    <m:r>
                      <a:rPr xmlns:a="http://schemas.openxmlformats.org/drawingml/2006/main" sz="4800" i="1">
                        <a:solidFill>
                          <a:srgbClr val="000000"/>
                        </a:solidFill>
                        <a:latin typeface="Cambria Math" panose="02040503050406030204" pitchFamily="18" charset="0"/>
                      </a:rPr>
                      <m:t>-</m:t>
                    </m:r>
                    <m:r>
                      <a:rPr xmlns:a="http://schemas.openxmlformats.org/drawingml/2006/main" sz="4800" i="1">
                        <a:solidFill>
                          <a:srgbClr val="000000"/>
                        </a:solidFill>
                        <a:latin typeface="Cambria Math" panose="02040503050406030204" pitchFamily="18" charset="0"/>
                      </a:rPr>
                      <m:t>T</m:t>
                    </m:r>
                  </m:sup>
                </m:sSup>
                <m:sSup>
                  <m:e>
                    <m:r>
                      <a:rPr xmlns:a="http://schemas.openxmlformats.org/drawingml/2006/main" sz="4800" i="1">
                        <a:solidFill>
                          <a:srgbClr val="000000"/>
                        </a:solidFill>
                        <a:latin typeface="Cambria Math" panose="02040503050406030204" pitchFamily="18" charset="0"/>
                      </a:rPr>
                      <m:t>K</m:t>
                    </m:r>
                  </m:e>
                  <m:sup>
                    <m:r>
                      <a:rPr xmlns:a="http://schemas.openxmlformats.org/drawingml/2006/main" sz="4800" i="1">
                        <a:solidFill>
                          <a:srgbClr val="000000"/>
                        </a:solidFill>
                        <a:latin typeface="Cambria Math" panose="02040503050406030204" pitchFamily="18" charset="0"/>
                      </a:rPr>
                      <m:t>-</m:t>
                    </m:r>
                    <m:r>
                      <a:rPr xmlns:a="http://schemas.openxmlformats.org/drawingml/2006/main" sz="4800" i="1">
                        <a:solidFill>
                          <a:srgbClr val="000000"/>
                        </a:solidFill>
                        <a:latin typeface="Cambria Math" panose="02040503050406030204" pitchFamily="18" charset="0"/>
                      </a:rPr>
                      <m:t>1</m:t>
                    </m:r>
                  </m:sup>
                </m:sSup>
              </m:oMath>
            </a14:m>
          </a:p>
          <a:p>
            <a:pPr marL="527050" indent="-527050" defTabSz="685165">
              <a:spcBef>
                <a:spcPts val="3100"/>
              </a:spcBef>
              <a:defRPr sz="3984"/>
            </a:pPr>
            <a:r>
              <a:t>Cholesky decomposition </a:t>
            </a:r>
            <a14:m>
              <m:oMath>
                <m:r>
                  <a:rPr xmlns:a="http://schemas.openxmlformats.org/drawingml/2006/main" sz="4800" i="1">
                    <a:solidFill>
                      <a:srgbClr val="000000"/>
                    </a:solidFill>
                    <a:latin typeface="Cambria Math" panose="02040503050406030204" pitchFamily="18" charset="0"/>
                  </a:rPr>
                  <m:t>c</m:t>
                </m:r>
                <m:r>
                  <a:rPr xmlns:a="http://schemas.openxmlformats.org/drawingml/2006/main" sz="4800" i="1">
                    <a:solidFill>
                      <a:srgbClr val="000000"/>
                    </a:solidFill>
                    <a:latin typeface="Cambria Math" panose="02040503050406030204" pitchFamily="18" charset="0"/>
                  </a:rPr>
                  <m:t>h</m:t>
                </m:r>
                <m:r>
                  <a:rPr xmlns:a="http://schemas.openxmlformats.org/drawingml/2006/main" sz="4800" i="1">
                    <a:solidFill>
                      <a:srgbClr val="000000"/>
                    </a:solidFill>
                    <a:latin typeface="Cambria Math" panose="02040503050406030204" pitchFamily="18" charset="0"/>
                  </a:rPr>
                  <m:t>o</m:t>
                </m:r>
                <m:r>
                  <a:rPr xmlns:a="http://schemas.openxmlformats.org/drawingml/2006/main" sz="4800" i="1">
                    <a:solidFill>
                      <a:srgbClr val="000000"/>
                    </a:solidFill>
                    <a:latin typeface="Cambria Math" panose="02040503050406030204" pitchFamily="18" charset="0"/>
                  </a:rPr>
                  <m:t>l</m:t>
                </m:r>
                <m:r>
                  <a:rPr xmlns:a="http://schemas.openxmlformats.org/drawingml/2006/main" sz="4800" i="1">
                    <a:solidFill>
                      <a:srgbClr val="000000"/>
                    </a:solidFill>
                    <a:latin typeface="Cambria Math" panose="02040503050406030204" pitchFamily="18" charset="0"/>
                  </a:rPr>
                  <m:t>(</m:t>
                </m:r>
                <m:r>
                  <a:rPr xmlns:a="http://schemas.openxmlformats.org/drawingml/2006/main" sz="4800" i="1">
                    <a:solidFill>
                      <a:srgbClr val="000000"/>
                    </a:solidFill>
                    <a:latin typeface="Cambria Math" panose="02040503050406030204" pitchFamily="18" charset="0"/>
                  </a:rPr>
                  <m:t>B</m:t>
                </m:r>
                <m:r>
                  <a:rPr xmlns:a="http://schemas.openxmlformats.org/drawingml/2006/main" sz="4800" i="1">
                    <a:solidFill>
                      <a:srgbClr val="000000"/>
                    </a:solidFill>
                    <a:latin typeface="Cambria Math" panose="02040503050406030204" pitchFamily="18" charset="0"/>
                  </a:rPr>
                  <m:t>)</m:t>
                </m:r>
                <m:r>
                  <a:rPr xmlns:a="http://schemas.openxmlformats.org/drawingml/2006/main" sz="4800" i="1">
                    <a:solidFill>
                      <a:srgbClr val="000000"/>
                    </a:solidFill>
                    <a:latin typeface="Cambria Math" panose="02040503050406030204" pitchFamily="18" charset="0"/>
                  </a:rPr>
                  <m:t>=</m:t>
                </m:r>
                <m:r>
                  <a:rPr xmlns:a="http://schemas.openxmlformats.org/drawingml/2006/main" sz="4800" i="1">
                    <a:solidFill>
                      <a:srgbClr val="000000"/>
                    </a:solidFill>
                    <a:latin typeface="Cambria Math" panose="02040503050406030204" pitchFamily="18" charset="0"/>
                  </a:rPr>
                  <m:t>A</m:t>
                </m:r>
                <m:sSup>
                  <m:e>
                    <m:r>
                      <a:rPr xmlns:a="http://schemas.openxmlformats.org/drawingml/2006/main" sz="4800" i="1">
                        <a:solidFill>
                          <a:srgbClr val="000000"/>
                        </a:solidFill>
                        <a:latin typeface="Cambria Math" panose="02040503050406030204" pitchFamily="18" charset="0"/>
                      </a:rPr>
                      <m:t>A</m:t>
                    </m:r>
                  </m:e>
                  <m:sup>
                    <m:r>
                      <a:rPr xmlns:a="http://schemas.openxmlformats.org/drawingml/2006/main" sz="4800" i="1">
                        <a:solidFill>
                          <a:srgbClr val="000000"/>
                        </a:solidFill>
                        <a:latin typeface="Cambria Math" panose="02040503050406030204" pitchFamily="18" charset="0"/>
                      </a:rPr>
                      <m:t>T</m:t>
                    </m:r>
                  </m:sup>
                </m:sSup>
              </m:oMath>
            </a14:m>
            <a:endParaRPr sz="4800"/>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77" name="Picture 43" descr="Picture 43"/>
          <p:cNvPicPr>
            <a:picLocks noChangeAspect="1"/>
          </p:cNvPicPr>
          <p:nvPr/>
        </p:nvPicPr>
        <p:blipFill>
          <a:blip r:embed="rId2">
            <a:extLst/>
          </a:blip>
          <a:stretch>
            <a:fillRect/>
          </a:stretch>
        </p:blipFill>
        <p:spPr>
          <a:xfrm>
            <a:off x="330336" y="590089"/>
            <a:ext cx="11702225" cy="8776671"/>
          </a:xfrm>
          <a:prstGeom prst="rect">
            <a:avLst/>
          </a:prstGeom>
          <a:ln w="12700">
            <a:miter lim="400000"/>
          </a:ln>
        </p:spPr>
      </p:pic>
      <p:pic>
        <p:nvPicPr>
          <p:cNvPr id="278" name="Picture 44" descr="Picture 44"/>
          <p:cNvPicPr>
            <a:picLocks noChangeAspect="1"/>
          </p:cNvPicPr>
          <p:nvPr/>
        </p:nvPicPr>
        <p:blipFill>
          <a:blip r:embed="rId3">
            <a:extLst/>
          </a:blip>
          <a:stretch>
            <a:fillRect/>
          </a:stretch>
        </p:blipFill>
        <p:spPr>
          <a:xfrm>
            <a:off x="12351407" y="590040"/>
            <a:ext cx="11702225" cy="8776671"/>
          </a:xfrm>
          <a:prstGeom prst="rect">
            <a:avLst/>
          </a:prstGeom>
          <a:ln w="12700">
            <a:miter lim="400000"/>
          </a:ln>
        </p:spPr>
      </p:pic>
      <p:sp>
        <p:nvSpPr>
          <p:cNvPr id="279" name="Video"/>
          <p:cNvSpPr/>
          <p:nvPr/>
        </p:nvSpPr>
        <p:spPr>
          <a:xfrm rot="16200000">
            <a:off x="5359634" y="11452012"/>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80" name="Video"/>
          <p:cNvSpPr/>
          <p:nvPr/>
        </p:nvSpPr>
        <p:spPr>
          <a:xfrm rot="16200000">
            <a:off x="17380720" y="11452012"/>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81" name="Circle"/>
          <p:cNvSpPr/>
          <p:nvPr/>
        </p:nvSpPr>
        <p:spPr>
          <a:xfrm>
            <a:off x="3238500" y="4740671"/>
            <a:ext cx="754857" cy="754858"/>
          </a:xfrm>
          <a:prstGeom prst="ellipse">
            <a:avLst/>
          </a:prstGeom>
          <a:ln w="88900">
            <a:solidFill>
              <a:schemeClr val="accent3">
                <a:hueOff val="-274225"/>
                <a:satOff val="26768"/>
                <a:lumOff val="11368"/>
              </a:schemeClr>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82" name="Circle"/>
          <p:cNvSpPr/>
          <p:nvPr/>
        </p:nvSpPr>
        <p:spPr>
          <a:xfrm>
            <a:off x="14363700" y="4740671"/>
            <a:ext cx="754857" cy="754858"/>
          </a:xfrm>
          <a:prstGeom prst="ellipse">
            <a:avLst/>
          </a:prstGeom>
          <a:ln w="88900">
            <a:solidFill>
              <a:schemeClr val="accent3">
                <a:hueOff val="-274225"/>
                <a:satOff val="26768"/>
                <a:lumOff val="11368"/>
              </a:schemeClr>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283" name="Equation"/>
          <p:cNvSpPr txBox="1"/>
          <p:nvPr/>
        </p:nvSpPr>
        <p:spPr>
          <a:xfrm>
            <a:off x="4120945" y="5391142"/>
            <a:ext cx="692272" cy="64110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7100" i="1">
                          <a:solidFill>
                            <a:srgbClr val="88FA4E"/>
                          </a:solidFill>
                          <a:latin typeface="Cambria Math" panose="02040503050406030204" pitchFamily="18" charset="0"/>
                        </a:rPr>
                        <m:t>x</m:t>
                      </m:r>
                    </m:e>
                    <m:sub>
                      <m:r>
                        <a:rPr xmlns:a="http://schemas.openxmlformats.org/drawingml/2006/main" sz="7100" i="1">
                          <a:solidFill>
                            <a:srgbClr val="88FA4E"/>
                          </a:solidFill>
                          <a:latin typeface="Cambria Math" panose="02040503050406030204" pitchFamily="18" charset="0"/>
                        </a:rPr>
                        <m:t>1</m:t>
                      </m:r>
                    </m:sub>
                  </m:sSub>
                </m:oMath>
              </m:oMathPara>
            </a14:m>
            <a:endParaRPr sz="7100">
              <a:solidFill>
                <a:srgbClr val="89FA4E"/>
              </a:solidFill>
            </a:endParaRPr>
          </a:p>
        </p:txBody>
      </p:sp>
      <p:sp>
        <p:nvSpPr>
          <p:cNvPr id="284" name="Equation"/>
          <p:cNvSpPr txBox="1"/>
          <p:nvPr/>
        </p:nvSpPr>
        <p:spPr>
          <a:xfrm>
            <a:off x="15271545" y="5391142"/>
            <a:ext cx="743489" cy="64110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7100" i="1">
                          <a:solidFill>
                            <a:srgbClr val="88FA4E"/>
                          </a:solidFill>
                          <a:latin typeface="Cambria Math" panose="02040503050406030204" pitchFamily="18" charset="0"/>
                        </a:rPr>
                        <m:t>x</m:t>
                      </m:r>
                    </m:e>
                    <m:sub>
                      <m:r>
                        <a:rPr xmlns:a="http://schemas.openxmlformats.org/drawingml/2006/main" sz="7100" i="1">
                          <a:solidFill>
                            <a:srgbClr val="88FA4E"/>
                          </a:solidFill>
                          <a:latin typeface="Cambria Math" panose="02040503050406030204" pitchFamily="18" charset="0"/>
                        </a:rPr>
                        <m:t>2</m:t>
                      </m:r>
                    </m:sub>
                  </m:sSub>
                </m:oMath>
              </m:oMathPara>
            </a14:m>
            <a:endParaRPr sz="7100">
              <a:solidFill>
                <a:srgbClr val="89FA4E"/>
              </a:solidFill>
            </a:endParaRPr>
          </a:p>
        </p:txBody>
      </p:sp>
      <p:sp>
        <p:nvSpPr>
          <p:cNvPr id="285" name="Known"/>
          <p:cNvSpPr txBox="1"/>
          <p:nvPr/>
        </p:nvSpPr>
        <p:spPr>
          <a:xfrm>
            <a:off x="9349651" y="11450598"/>
            <a:ext cx="4879777" cy="9232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914400">
              <a:spcBef>
                <a:spcPts val="1500"/>
              </a:spcBef>
              <a:buClr>
                <a:srgbClr val="000000"/>
              </a:buClr>
              <a:buFont typeface="Arial"/>
              <a:defRPr sz="5200">
                <a:uFill>
                  <a:solidFill>
                    <a:srgbClr val="000000"/>
                  </a:solidFill>
                </a:uFill>
                <a:latin typeface="Calibri"/>
                <a:ea typeface="Calibri"/>
                <a:cs typeface="Calibri"/>
                <a:sym typeface="Calibri"/>
              </a:defRPr>
            </a:pPr>
            <a:r>
              <a:t>Known </a:t>
            </a:r>
            <a14:m>
              <m:oMath>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oMath>
            </a14:m>
          </a:p>
        </p:txBody>
      </p:sp>
      <p:sp>
        <p:nvSpPr>
          <p:cNvPr id="286" name="What’s 3D location of point?"/>
          <p:cNvSpPr txBox="1"/>
          <p:nvPr/>
        </p:nvSpPr>
        <p:spPr>
          <a:xfrm>
            <a:off x="7516461" y="12479713"/>
            <a:ext cx="8546156" cy="7559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914400">
              <a:spcBef>
                <a:spcPts val="1500"/>
              </a:spcBef>
              <a:buClr>
                <a:srgbClr val="000000"/>
              </a:buClr>
              <a:buFont typeface="Arial"/>
              <a:defRPr sz="5200">
                <a:uFill>
                  <a:solidFill>
                    <a:srgbClr val="000000"/>
                  </a:solidFill>
                </a:uFill>
                <a:latin typeface="Calibri"/>
                <a:ea typeface="Calibri"/>
                <a:cs typeface="Calibri"/>
                <a:sym typeface="Calibri"/>
              </a:defRPr>
            </a:lvl1pPr>
          </a:lstStyle>
          <a:p>
            <a:pPr/>
            <a:r>
              <a:t>What’s 3D location of point?</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88" name="Freeform: Shape 80"/>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289" name="Title 1"/>
          <p:cNvSpPr txBox="1"/>
          <p:nvPr>
            <p:ph type="title"/>
          </p:nvPr>
        </p:nvSpPr>
        <p:spPr>
          <a:prstGeom prst="rect">
            <a:avLst/>
          </a:prstGeom>
        </p:spPr>
        <p:txBody>
          <a:bodyPr/>
          <a:lstStyle/>
          <a:p>
            <a:pPr/>
            <a:r>
              <a:t>Triangulation - the infinitesimal perspective</a:t>
            </a:r>
          </a:p>
        </p:txBody>
      </p:sp>
      <p:sp>
        <p:nvSpPr>
          <p:cNvPr id="290" name="Text Placeholder 3"/>
          <p:cNvSpPr txBox="1"/>
          <p:nvPr>
            <p:ph type="body" sz="quarter" idx="1"/>
          </p:nvPr>
        </p:nvSpPr>
        <p:spPr>
          <a:xfrm>
            <a:off x="232609" y="1265992"/>
            <a:ext cx="16379828" cy="993776"/>
          </a:xfrm>
          <a:prstGeom prst="rect">
            <a:avLst/>
          </a:prstGeom>
        </p:spPr>
        <p:txBody>
          <a:bodyPr/>
          <a:lstStyle/>
          <a:p>
            <a:pPr/>
          </a:p>
        </p:txBody>
      </p:sp>
      <p:sp>
        <p:nvSpPr>
          <p:cNvPr id="291" name="Freeform: Shape 3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292" name="Freeform: Shape 4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293" name="Freeform: Shape 4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294" name="Freeform: Shape 4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295" name="Picture 43" descr="Picture 43"/>
          <p:cNvPicPr>
            <a:picLocks noChangeAspect="1"/>
          </p:cNvPicPr>
          <p:nvPr/>
        </p:nvPicPr>
        <p:blipFill>
          <a:blip r:embed="rId3">
            <a:extLst/>
          </a:blip>
          <a:stretch>
            <a:fillRect/>
          </a:stretch>
        </p:blipFill>
        <p:spPr>
          <a:xfrm>
            <a:off x="3407505" y="6709822"/>
            <a:ext cx="2149847" cy="2187343"/>
          </a:xfrm>
          <a:prstGeom prst="rect">
            <a:avLst/>
          </a:prstGeom>
          <a:ln w="12700">
            <a:miter lim="400000"/>
          </a:ln>
        </p:spPr>
      </p:pic>
      <p:pic>
        <p:nvPicPr>
          <p:cNvPr id="296" name="Picture 58" descr="Picture 58"/>
          <p:cNvPicPr>
            <a:picLocks noChangeAspect="1"/>
          </p:cNvPicPr>
          <p:nvPr/>
        </p:nvPicPr>
        <p:blipFill>
          <a:blip r:embed="rId4">
            <a:extLst/>
          </a:blip>
          <a:stretch>
            <a:fillRect/>
          </a:stretch>
        </p:blipFill>
        <p:spPr>
          <a:xfrm>
            <a:off x="3408627" y="6703300"/>
            <a:ext cx="2147604" cy="1623189"/>
          </a:xfrm>
          <a:prstGeom prst="rect">
            <a:avLst/>
          </a:prstGeom>
          <a:ln w="12700">
            <a:miter lim="400000"/>
          </a:ln>
        </p:spPr>
      </p:pic>
      <p:sp>
        <p:nvSpPr>
          <p:cNvPr id="297" name="Freeform: Shape 6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298" name="Light Field model of a 3D Scene: Function that assigns rays to colors"/>
          <p:cNvSpPr txBox="1"/>
          <p:nvPr/>
        </p:nvSpPr>
        <p:spPr>
          <a:xfrm>
            <a:off x="10807560" y="4181623"/>
            <a:ext cx="11415980" cy="1783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Light Field model of a 3D Scene:</a:t>
            </a:r>
            <a:br/>
            <a:r>
              <a:t>Function that assigns rays to colors</a:t>
            </a:r>
          </a:p>
        </p:txBody>
      </p:sp>
      <p:sp>
        <p:nvSpPr>
          <p:cNvPr id="299" name="Freeform: Shape 94"/>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300" name="It’s a five-dimensional function…  We can’t visualize that."/>
          <p:cNvSpPr txBox="1"/>
          <p:nvPr/>
        </p:nvSpPr>
        <p:spPr>
          <a:xfrm>
            <a:off x="11154833" y="6911750"/>
            <a:ext cx="10679177" cy="1783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It’s a five-dimensional function… </a:t>
            </a:r>
            <a:br/>
            <a:r>
              <a:t>We can’t visualize that. </a:t>
            </a:r>
          </a:p>
        </p:txBody>
      </p:sp>
      <p:sp>
        <p:nvSpPr>
          <p:cNvPr id="301" name="We will look at a 2D subset of the rays."/>
          <p:cNvSpPr txBox="1"/>
          <p:nvPr/>
        </p:nvSpPr>
        <p:spPr>
          <a:xfrm>
            <a:off x="10307586" y="9699360"/>
            <a:ext cx="12415927" cy="932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We will look at a 2D subset of the rays.</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05" name="Title 1"/>
          <p:cNvSpPr txBox="1"/>
          <p:nvPr>
            <p:ph type="title"/>
          </p:nvPr>
        </p:nvSpPr>
        <p:spPr>
          <a:prstGeom prst="rect">
            <a:avLst/>
          </a:prstGeom>
        </p:spPr>
        <p:txBody>
          <a:bodyPr/>
          <a:lstStyle/>
          <a:p>
            <a:pPr/>
            <a:r>
              <a:t>Triangulation - the infinitesimal perspective</a:t>
            </a:r>
          </a:p>
        </p:txBody>
      </p:sp>
      <p:sp>
        <p:nvSpPr>
          <p:cNvPr id="306" name="Text Placeholder 3"/>
          <p:cNvSpPr txBox="1"/>
          <p:nvPr>
            <p:ph type="body" sz="quarter" idx="1"/>
          </p:nvPr>
        </p:nvSpPr>
        <p:spPr>
          <a:xfrm>
            <a:off x="232609" y="1265992"/>
            <a:ext cx="16379828" cy="993776"/>
          </a:xfrm>
          <a:prstGeom prst="rect">
            <a:avLst/>
          </a:prstGeom>
        </p:spPr>
        <p:txBody>
          <a:bodyPr/>
          <a:lstStyle/>
          <a:p>
            <a:pPr/>
            <a:r>
              <a:t>`</a:t>
            </a:r>
          </a:p>
        </p:txBody>
      </p:sp>
      <p:sp>
        <p:nvSpPr>
          <p:cNvPr id="307" name="Freeform: Shape 73"/>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08" name="Freeform: Shape 74"/>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09" name="Freeform: Shape 75"/>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10" name="Freeform: Shape 76"/>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311" name="Picture 77" descr="Picture 77"/>
          <p:cNvPicPr>
            <a:picLocks noChangeAspect="1"/>
          </p:cNvPicPr>
          <p:nvPr/>
        </p:nvPicPr>
        <p:blipFill>
          <a:blip r:embed="rId3">
            <a:extLst/>
          </a:blip>
          <a:stretch>
            <a:fillRect/>
          </a:stretch>
        </p:blipFill>
        <p:spPr>
          <a:xfrm>
            <a:off x="3407505" y="6709822"/>
            <a:ext cx="2149847" cy="2187343"/>
          </a:xfrm>
          <a:prstGeom prst="rect">
            <a:avLst/>
          </a:prstGeom>
          <a:ln w="12700">
            <a:miter lim="400000"/>
          </a:ln>
        </p:spPr>
      </p:pic>
      <p:sp>
        <p:nvSpPr>
          <p:cNvPr id="312" name="Freeform: Shape 78"/>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13" name="Freeform: Shape 79"/>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14" name="Freeform: Shape 80"/>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15" name="Freeform: Shape 81"/>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16" name="Freeform: Shape 82"/>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17" name="Freeform: Shape 83"/>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18" name="Freeform: Shape 84"/>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19" name="Freeform: Shape 85"/>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20" name="Freeform: Shape 86"/>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21" name="Freeform: Shape 87"/>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22" name="Freeform: Shape 88"/>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23" name="Freeform: Shape 89"/>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24" name="Freeform: Shape 90"/>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25" name="Freeform: Shape 91"/>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326" name="Picture 92" descr="Picture 92"/>
          <p:cNvPicPr>
            <a:picLocks noChangeAspect="1"/>
          </p:cNvPicPr>
          <p:nvPr/>
        </p:nvPicPr>
        <p:blipFill>
          <a:blip r:embed="rId4">
            <a:extLst/>
          </a:blip>
          <a:stretch>
            <a:fillRect/>
          </a:stretch>
        </p:blipFill>
        <p:spPr>
          <a:xfrm>
            <a:off x="3408627" y="6703300"/>
            <a:ext cx="2147604" cy="1623189"/>
          </a:xfrm>
          <a:prstGeom prst="rect">
            <a:avLst/>
          </a:prstGeom>
          <a:ln w="12700">
            <a:miter lim="400000"/>
          </a:ln>
        </p:spPr>
      </p:pic>
      <p:sp>
        <p:nvSpPr>
          <p:cNvPr id="327" name="Freeform: Shape 94"/>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328" name="Freeform: Shape 96"/>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29" name="Freeform: Shape 97"/>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0" name="Freeform: Shape 98"/>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1" name="Freeform: Shape 99"/>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2" name="Freeform: Shape 100"/>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3" name="Freeform: Shape 101"/>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4" name="Freeform: Shape 102"/>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5" name="Freeform: Shape 103"/>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6" name="Freeform: Shape 104"/>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7" name="Freeform: Shape 105"/>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8" name="Freeform: Shape 106"/>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39" name="Pick a random 3D plane that slices 3D scene."/>
          <p:cNvSpPr txBox="1"/>
          <p:nvPr/>
        </p:nvSpPr>
        <p:spPr>
          <a:xfrm>
            <a:off x="9245409" y="4669641"/>
            <a:ext cx="14540282" cy="932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Pick a random 3D plane that slices 3D scene.</a:t>
            </a:r>
          </a:p>
        </p:txBody>
      </p:sp>
      <p:sp>
        <p:nvSpPr>
          <p:cNvPr id="340" name="We will think about all the rays that lie in this plane."/>
          <p:cNvSpPr txBox="1"/>
          <p:nvPr/>
        </p:nvSpPr>
        <p:spPr>
          <a:xfrm>
            <a:off x="9252267" y="6623150"/>
            <a:ext cx="13816430" cy="178348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spcBef>
                <a:spcPts val="0"/>
              </a:spcBef>
              <a:defRPr sz="5600"/>
            </a:lvl1pPr>
          </a:lstStyle>
          <a:p>
            <a:pPr/>
            <a:r>
              <a:t>We will think about all the rays that lie in this plane.</a:t>
            </a:r>
          </a:p>
        </p:txBody>
      </p:sp>
      <p:sp>
        <p:nvSpPr>
          <p:cNvPr id="341" name="We will identify them by their intersection with two parallel lines that lie in this plane."/>
          <p:cNvSpPr txBox="1"/>
          <p:nvPr/>
        </p:nvSpPr>
        <p:spPr>
          <a:xfrm>
            <a:off x="9069266" y="9123367"/>
            <a:ext cx="14892568" cy="178348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spcBef>
                <a:spcPts val="0"/>
              </a:spcBef>
              <a:defRPr sz="5600"/>
            </a:lvl1pPr>
          </a:lstStyle>
          <a:p>
            <a:pPr/>
            <a:r>
              <a:t>We will identify them by their intersection with two parallel lines that lie in this plane.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45" name="Title 1"/>
          <p:cNvSpPr txBox="1"/>
          <p:nvPr>
            <p:ph type="title"/>
          </p:nvPr>
        </p:nvSpPr>
        <p:spPr>
          <a:prstGeom prst="rect">
            <a:avLst/>
          </a:prstGeom>
        </p:spPr>
        <p:txBody>
          <a:bodyPr/>
          <a:lstStyle/>
          <a:p>
            <a:pPr/>
            <a:r>
              <a:t>Triangulation - the infinitesimal perspective</a:t>
            </a:r>
          </a:p>
        </p:txBody>
      </p:sp>
      <p:sp>
        <p:nvSpPr>
          <p:cNvPr id="346" name="Text Placeholder 3"/>
          <p:cNvSpPr txBox="1"/>
          <p:nvPr>
            <p:ph type="body" sz="quarter" idx="1"/>
          </p:nvPr>
        </p:nvSpPr>
        <p:spPr>
          <a:xfrm>
            <a:off x="232609" y="1265992"/>
            <a:ext cx="16379828" cy="993776"/>
          </a:xfrm>
          <a:prstGeom prst="rect">
            <a:avLst/>
          </a:prstGeom>
        </p:spPr>
        <p:txBody>
          <a:bodyPr/>
          <a:lstStyle/>
          <a:p>
            <a:pPr/>
          </a:p>
        </p:txBody>
      </p:sp>
      <p:sp>
        <p:nvSpPr>
          <p:cNvPr id="347"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48"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49"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0"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1"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2"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3"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54"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5"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6"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7"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8"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59"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60" name="Freeform: Shape 51"/>
          <p:cNvSpPr/>
          <p:nvPr/>
        </p:nvSpPr>
        <p:spPr>
          <a:xfrm>
            <a:off x="11485440" y="9909471"/>
            <a:ext cx="213659" cy="235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0" y="19342"/>
                </a:lnTo>
                <a:lnTo>
                  <a:pt x="9460" y="10913"/>
                </a:lnTo>
                <a:cubicBezTo>
                  <a:pt x="9460"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361"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362" name="Freeform: Shape 57"/>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63"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64"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65"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66"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367"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368"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69"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70"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71"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372"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73"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74"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75"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76"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77"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78"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79"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80"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81"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382"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383"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384"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385"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86"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87"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88"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89"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90"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91"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92"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93"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94"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395" name="That is, each ray has coordinates a and b which are scalars that say where on the line the ray intersects with the line."/>
          <p:cNvSpPr txBox="1"/>
          <p:nvPr/>
        </p:nvSpPr>
        <p:spPr>
          <a:xfrm>
            <a:off x="3450661" y="11101501"/>
            <a:ext cx="18911317" cy="178348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That is, each ray has coordinates a and b which are scalars</a:t>
            </a:r>
            <a:br/>
            <a:r>
              <a:t>that say where on the line the ray intersects with the line.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399" name="Title 1"/>
          <p:cNvSpPr txBox="1"/>
          <p:nvPr>
            <p:ph type="title"/>
          </p:nvPr>
        </p:nvSpPr>
        <p:spPr>
          <a:prstGeom prst="rect">
            <a:avLst/>
          </a:prstGeom>
        </p:spPr>
        <p:txBody>
          <a:bodyPr/>
          <a:lstStyle/>
          <a:p>
            <a:pPr/>
            <a:r>
              <a:t>Triangulation - the infinitesimal perspective</a:t>
            </a:r>
          </a:p>
        </p:txBody>
      </p:sp>
      <p:sp>
        <p:nvSpPr>
          <p:cNvPr id="400" name="Text Placeholder 3"/>
          <p:cNvSpPr txBox="1"/>
          <p:nvPr>
            <p:ph type="body" sz="quarter" idx="1"/>
          </p:nvPr>
        </p:nvSpPr>
        <p:spPr>
          <a:xfrm>
            <a:off x="232609" y="1265992"/>
            <a:ext cx="16379828" cy="993776"/>
          </a:xfrm>
          <a:prstGeom prst="rect">
            <a:avLst/>
          </a:prstGeom>
        </p:spPr>
        <p:txBody>
          <a:bodyPr/>
          <a:lstStyle/>
          <a:p>
            <a:pPr/>
          </a:p>
        </p:txBody>
      </p:sp>
      <p:sp>
        <p:nvSpPr>
          <p:cNvPr id="401"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02"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03"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04"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05"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06"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07"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08"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09"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10"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11"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12"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13"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14" name="Freeform: Shape 51"/>
          <p:cNvSpPr/>
          <p:nvPr/>
        </p:nvSpPr>
        <p:spPr>
          <a:xfrm>
            <a:off x="11485440" y="9909471"/>
            <a:ext cx="213659" cy="235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0" y="19342"/>
                </a:lnTo>
                <a:lnTo>
                  <a:pt x="9460" y="10913"/>
                </a:lnTo>
                <a:cubicBezTo>
                  <a:pt x="9460"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415"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416" name="TextBox 53"/>
          <p:cNvSpPr txBox="1"/>
          <p:nvPr/>
        </p:nvSpPr>
        <p:spPr>
          <a:xfrm>
            <a:off x="11729647" y="8546741"/>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417" name="Freeform: Shape 57"/>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18"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19"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20"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21"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22"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423"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424"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25"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26"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27"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28"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29"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30"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31"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32"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33"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34"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35"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36"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37"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438"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439"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40"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441"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442"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43"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44"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45"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46"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47"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48"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49"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50"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51"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52"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53" name="Freeform: Shape 55"/>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54" name="Freeform: Shape 56"/>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55" name="Freeform: Shape 93"/>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56" name="Freeform: Shape 94"/>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57" name="The color of each ray will be the color of the 3D point where it first…"/>
          <p:cNvSpPr txBox="1"/>
          <p:nvPr/>
        </p:nvSpPr>
        <p:spPr>
          <a:xfrm>
            <a:off x="2299228" y="11040147"/>
            <a:ext cx="21214183" cy="17834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The color of each ray will be the color of the 3D point where it first </a:t>
            </a:r>
          </a:p>
          <a:p>
            <a:pPr algn="ctr">
              <a:spcBef>
                <a:spcPts val="0"/>
              </a:spcBef>
              <a:defRPr sz="5600"/>
            </a:pPr>
            <a:r>
              <a:t>intersects the 3D scene.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61" name="Title 1"/>
          <p:cNvSpPr txBox="1"/>
          <p:nvPr>
            <p:ph type="title"/>
          </p:nvPr>
        </p:nvSpPr>
        <p:spPr>
          <a:prstGeom prst="rect">
            <a:avLst/>
          </a:prstGeom>
        </p:spPr>
        <p:txBody>
          <a:bodyPr/>
          <a:lstStyle/>
          <a:p>
            <a:pPr/>
            <a:r>
              <a:t>Triangulation - the infinitesimal perspective</a:t>
            </a:r>
          </a:p>
        </p:txBody>
      </p:sp>
      <p:sp>
        <p:nvSpPr>
          <p:cNvPr id="462" name="Text Placeholder 3"/>
          <p:cNvSpPr txBox="1"/>
          <p:nvPr>
            <p:ph type="body" sz="quarter" idx="1"/>
          </p:nvPr>
        </p:nvSpPr>
        <p:spPr>
          <a:xfrm>
            <a:off x="232609" y="1265992"/>
            <a:ext cx="16379828" cy="993776"/>
          </a:xfrm>
          <a:prstGeom prst="rect">
            <a:avLst/>
          </a:prstGeom>
        </p:spPr>
        <p:txBody>
          <a:bodyPr/>
          <a:lstStyle/>
          <a:p>
            <a:pPr/>
          </a:p>
        </p:txBody>
      </p:sp>
      <p:sp>
        <p:nvSpPr>
          <p:cNvPr id="463"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64"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65"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66"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67"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68"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69"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70"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71"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72"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73"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74"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75"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76" name="Freeform: Shape 51"/>
          <p:cNvSpPr/>
          <p:nvPr/>
        </p:nvSpPr>
        <p:spPr>
          <a:xfrm>
            <a:off x="11485440" y="9909471"/>
            <a:ext cx="213659" cy="235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0" y="19342"/>
                </a:lnTo>
                <a:lnTo>
                  <a:pt x="9460" y="10913"/>
                </a:lnTo>
                <a:cubicBezTo>
                  <a:pt x="9460"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477"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478" name="TextBox 53"/>
          <p:cNvSpPr txBox="1"/>
          <p:nvPr/>
        </p:nvSpPr>
        <p:spPr>
          <a:xfrm>
            <a:off x="11729647" y="8546741"/>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479" name="Freeform: Shape 57"/>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80"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81"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82"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83"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84"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485"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486"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87"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88"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89"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490"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91"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92"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93"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94"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95"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96"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97"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498"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499"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500"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501"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02"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503"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504"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505"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06"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07"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08"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09"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0"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1"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2"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3"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4"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5" name="Freeform: Shape 94"/>
          <p:cNvSpPr/>
          <p:nvPr/>
        </p:nvSpPr>
        <p:spPr>
          <a:xfrm>
            <a:off x="22571271" y="8211473"/>
            <a:ext cx="211611" cy="2330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39" y="21449"/>
                  <a:pt x="14065" y="21600"/>
                </a:cubicBezTo>
                <a:lnTo>
                  <a:pt x="14065" y="19342"/>
                </a:lnTo>
                <a:lnTo>
                  <a:pt x="9461" y="19342"/>
                </a:lnTo>
                <a:lnTo>
                  <a:pt x="9461" y="10913"/>
                </a:lnTo>
                <a:cubicBezTo>
                  <a:pt x="9461" y="7601"/>
                  <a:pt x="10716" y="1731"/>
                  <a:pt x="16074" y="1731"/>
                </a:cubicBezTo>
                <a:cubicBezTo>
                  <a:pt x="16074" y="1806"/>
                  <a:pt x="15070" y="2559"/>
                  <a:pt x="15070" y="3914"/>
                </a:cubicBezTo>
                <a:cubicBezTo>
                  <a:pt x="15070" y="5871"/>
                  <a:pt x="16828" y="6849"/>
                  <a:pt x="18335" y="6849"/>
                </a:cubicBezTo>
                <a:cubicBezTo>
                  <a:pt x="19926" y="6849"/>
                  <a:pt x="21600" y="5871"/>
                  <a:pt x="21600" y="3914"/>
                </a:cubicBezTo>
                <a:cubicBezTo>
                  <a:pt x="21600" y="1355"/>
                  <a:pt x="18753"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6" name="Freeform: Shape 95"/>
          <p:cNvSpPr/>
          <p:nvPr/>
        </p:nvSpPr>
        <p:spPr>
          <a:xfrm>
            <a:off x="22304526" y="8506603"/>
            <a:ext cx="206654" cy="204583"/>
          </a:xfrm>
          <a:prstGeom prst="ellipse">
            <a:avLst/>
          </a:prstGeom>
          <a:solidFill>
            <a:srgbClr val="708E8E"/>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7" name="Freeform: Shape 102"/>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18" name="Freeform: Shape 103"/>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19" name="Freeform: Shape 104"/>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20" name="Freeform: Shape 105"/>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21" name="This ray has a teal color."/>
          <p:cNvSpPr txBox="1"/>
          <p:nvPr/>
        </p:nvSpPr>
        <p:spPr>
          <a:xfrm>
            <a:off x="9016157" y="11465597"/>
            <a:ext cx="7780326" cy="932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This ray has a teal color.</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5" name="Title 1"/>
          <p:cNvSpPr txBox="1"/>
          <p:nvPr>
            <p:ph type="title"/>
          </p:nvPr>
        </p:nvSpPr>
        <p:spPr>
          <a:prstGeom prst="rect">
            <a:avLst/>
          </a:prstGeom>
        </p:spPr>
        <p:txBody>
          <a:bodyPr/>
          <a:lstStyle/>
          <a:p>
            <a:pPr/>
            <a:r>
              <a:t>Triangulation - the infinitesimal perspective</a:t>
            </a:r>
          </a:p>
        </p:txBody>
      </p:sp>
      <p:sp>
        <p:nvSpPr>
          <p:cNvPr id="526" name="Text Placeholder 3"/>
          <p:cNvSpPr txBox="1"/>
          <p:nvPr>
            <p:ph type="body" sz="quarter" idx="1"/>
          </p:nvPr>
        </p:nvSpPr>
        <p:spPr>
          <a:xfrm>
            <a:off x="232609" y="1265992"/>
            <a:ext cx="16379828" cy="993776"/>
          </a:xfrm>
          <a:prstGeom prst="rect">
            <a:avLst/>
          </a:prstGeom>
        </p:spPr>
        <p:txBody>
          <a:bodyPr/>
          <a:lstStyle/>
          <a:p>
            <a:pPr/>
          </a:p>
        </p:txBody>
      </p:sp>
      <p:sp>
        <p:nvSpPr>
          <p:cNvPr id="527"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28"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29"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0"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1"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2"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3"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34"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5"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6"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7"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8"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39"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40" name="Freeform: Shape 51"/>
          <p:cNvSpPr/>
          <p:nvPr/>
        </p:nvSpPr>
        <p:spPr>
          <a:xfrm>
            <a:off x="11485440" y="9909471"/>
            <a:ext cx="213659" cy="235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0" y="19342"/>
                </a:lnTo>
                <a:lnTo>
                  <a:pt x="9460" y="10913"/>
                </a:lnTo>
                <a:cubicBezTo>
                  <a:pt x="9460"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541"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542" name="TextBox 53"/>
          <p:cNvSpPr txBox="1"/>
          <p:nvPr/>
        </p:nvSpPr>
        <p:spPr>
          <a:xfrm>
            <a:off x="11729647" y="8546741"/>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543" name="Freeform: Shape 57"/>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44"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545"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546"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547"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548"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549"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50"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51"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52"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53"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54"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55"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56"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57"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58"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59"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60"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61"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562"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563"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564"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65"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566"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567"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568"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69"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0"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1"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2"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3"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4"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5"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6"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7"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8"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79" name="Freeform: Shape 102"/>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80" name="Freeform: Shape 103"/>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81" name="Freeform: Shape 104"/>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82" name="Freeform: Shape 105"/>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83" name="Freeform: Shape 95"/>
          <p:cNvSpPr/>
          <p:nvPr/>
        </p:nvSpPr>
        <p:spPr>
          <a:xfrm>
            <a:off x="22571271" y="8211473"/>
            <a:ext cx="211611" cy="2330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39" y="21449"/>
                  <a:pt x="14065" y="21600"/>
                </a:cubicBezTo>
                <a:lnTo>
                  <a:pt x="14065" y="19342"/>
                </a:lnTo>
                <a:lnTo>
                  <a:pt x="9461" y="19342"/>
                </a:lnTo>
                <a:lnTo>
                  <a:pt x="9461" y="10913"/>
                </a:lnTo>
                <a:cubicBezTo>
                  <a:pt x="9461" y="7601"/>
                  <a:pt x="10716" y="1731"/>
                  <a:pt x="16074" y="1731"/>
                </a:cubicBezTo>
                <a:cubicBezTo>
                  <a:pt x="16074" y="1806"/>
                  <a:pt x="15070" y="2559"/>
                  <a:pt x="15070" y="3914"/>
                </a:cubicBezTo>
                <a:cubicBezTo>
                  <a:pt x="15070" y="5871"/>
                  <a:pt x="16828" y="6849"/>
                  <a:pt x="18335" y="6849"/>
                </a:cubicBezTo>
                <a:cubicBezTo>
                  <a:pt x="19926" y="6849"/>
                  <a:pt x="21600" y="5871"/>
                  <a:pt x="21600" y="3914"/>
                </a:cubicBezTo>
                <a:cubicBezTo>
                  <a:pt x="21600" y="1355"/>
                  <a:pt x="18753"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84" name="Freeform: Shape 106"/>
          <p:cNvSpPr/>
          <p:nvPr/>
        </p:nvSpPr>
        <p:spPr>
          <a:xfrm>
            <a:off x="22304526" y="8506603"/>
            <a:ext cx="206654" cy="204583"/>
          </a:xfrm>
          <a:prstGeom prst="ellipse">
            <a:avLst/>
          </a:prstGeom>
          <a:solidFill>
            <a:srgbClr val="708E8E"/>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85" name="Freeform: Shape 107"/>
          <p:cNvSpPr/>
          <p:nvPr/>
        </p:nvSpPr>
        <p:spPr>
          <a:xfrm>
            <a:off x="20584662" y="8725562"/>
            <a:ext cx="206654" cy="204583"/>
          </a:xfrm>
          <a:prstGeom prst="ellipse">
            <a:avLst/>
          </a:prstGeom>
          <a:solidFill>
            <a:srgbClr val="32323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86" name="Freeform: Shape 108"/>
          <p:cNvSpPr/>
          <p:nvPr/>
        </p:nvSpPr>
        <p:spPr>
          <a:xfrm>
            <a:off x="18503544" y="8120735"/>
            <a:ext cx="206654" cy="204583"/>
          </a:xfrm>
          <a:prstGeom prst="ellipse">
            <a:avLst/>
          </a:prstGeom>
          <a:solidFill>
            <a:srgbClr val="FFFFFF"/>
          </a:solidFill>
          <a:ln w="3175">
            <a:solidFill>
              <a:srgbClr val="80808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587" name="Freeform: Shape 109"/>
          <p:cNvSpPr/>
          <p:nvPr/>
        </p:nvSpPr>
        <p:spPr>
          <a:xfrm>
            <a:off x="18556081" y="4959768"/>
            <a:ext cx="206654" cy="204583"/>
          </a:xfrm>
          <a:prstGeom prst="ellipse">
            <a:avLst/>
          </a:prstGeom>
          <a:solidFill>
            <a:srgbClr val="32323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88" name="Freeform: Shape 110"/>
          <p:cNvSpPr/>
          <p:nvPr/>
        </p:nvSpPr>
        <p:spPr>
          <a:xfrm>
            <a:off x="21709749" y="5994179"/>
            <a:ext cx="206654" cy="204583"/>
          </a:xfrm>
          <a:prstGeom prst="ellipse">
            <a:avLst/>
          </a:prstGeom>
          <a:solidFill>
            <a:srgbClr val="FFFFFF"/>
          </a:solidFill>
          <a:ln w="3175">
            <a:solidFill>
              <a:srgbClr val="80808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589" name="Freeform: Shape 111"/>
          <p:cNvSpPr/>
          <p:nvPr/>
        </p:nvSpPr>
        <p:spPr>
          <a:xfrm>
            <a:off x="20835920" y="7218846"/>
            <a:ext cx="206654" cy="204583"/>
          </a:xfrm>
          <a:prstGeom prst="ellipse">
            <a:avLst/>
          </a:prstGeom>
          <a:solidFill>
            <a:srgbClr val="F90505"/>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90" name="Freeform: Shape 112"/>
          <p:cNvSpPr/>
          <p:nvPr/>
        </p:nvSpPr>
        <p:spPr>
          <a:xfrm>
            <a:off x="22364684" y="7074920"/>
            <a:ext cx="206654" cy="204583"/>
          </a:xfrm>
          <a:prstGeom prst="ellipse">
            <a:avLst/>
          </a:prstGeom>
          <a:solidFill>
            <a:srgbClr val="F90505"/>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591" name="Freeform: Shape 116"/>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92" name="Freeform: Shape 121"/>
          <p:cNvSpPr/>
          <p:nvPr/>
        </p:nvSpPr>
        <p:spPr>
          <a:xfrm flipV="1">
            <a:off x="12559638" y="3833060"/>
            <a:ext cx="2878511" cy="6578523"/>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93" name="Freeform: Shape 122"/>
          <p:cNvSpPr/>
          <p:nvPr/>
        </p:nvSpPr>
        <p:spPr>
          <a:xfrm flipV="1">
            <a:off x="10624166" y="3832383"/>
            <a:ext cx="2633893" cy="6490726"/>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94" name="Freeform: Shape 123"/>
          <p:cNvSpPr/>
          <p:nvPr/>
        </p:nvSpPr>
        <p:spPr>
          <a:xfrm flipH="1" flipV="1">
            <a:off x="10587367" y="3832383"/>
            <a:ext cx="4720657" cy="6490726"/>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95" name="Freeform: Shape 124"/>
          <p:cNvSpPr/>
          <p:nvPr/>
        </p:nvSpPr>
        <p:spPr>
          <a:xfrm flipV="1">
            <a:off x="10817168" y="3833062"/>
            <a:ext cx="91979" cy="6578523"/>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96" name="Freeform: Shape 125"/>
          <p:cNvSpPr/>
          <p:nvPr/>
        </p:nvSpPr>
        <p:spPr>
          <a:xfrm flipV="1">
            <a:off x="14940974" y="3789032"/>
            <a:ext cx="91979" cy="6578523"/>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97" name="Freeform: Shape 126"/>
          <p:cNvSpPr/>
          <p:nvPr/>
        </p:nvSpPr>
        <p:spPr>
          <a:xfrm flipV="1">
            <a:off x="13113538" y="3833060"/>
            <a:ext cx="91979" cy="6578523"/>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598" name="Some other rays"/>
          <p:cNvSpPr txBox="1"/>
          <p:nvPr/>
        </p:nvSpPr>
        <p:spPr>
          <a:xfrm>
            <a:off x="10234443" y="11465597"/>
            <a:ext cx="5343754" cy="932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spcBef>
                <a:spcPts val="0"/>
              </a:spcBef>
              <a:defRPr sz="5600"/>
            </a:lvl1pPr>
          </a:lstStyle>
          <a:p>
            <a:pPr/>
            <a:r>
              <a:t>Some other rays</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97"/>
                                        </p:tgtEl>
                                        <p:attrNameLst>
                                          <p:attrName>style.visibility</p:attrName>
                                        </p:attrNameLst>
                                      </p:cBhvr>
                                      <p:to>
                                        <p:strVal val="visible"/>
                                      </p:to>
                                    </p:set>
                                  </p:childTnLst>
                                </p:cTn>
                              </p:par>
                            </p:childTnLst>
                          </p:cTn>
                        </p:par>
                        <p:par>
                          <p:cTn id="7" fill="hold">
                            <p:stCondLst>
                              <p:cond delay="0"/>
                            </p:stCondLst>
                            <p:childTnLst>
                              <p:par>
                                <p:cTn id="8" presetClass="entr" nodeType="afterEffect" presetID="10" grpId="2" fill="hold">
                                  <p:stCondLst>
                                    <p:cond delay="0"/>
                                  </p:stCondLst>
                                  <p:iterate type="el" backwards="0">
                                    <p:tmAbs val="0"/>
                                  </p:iterate>
                                  <p:childTnLst>
                                    <p:set>
                                      <p:cBhvr>
                                        <p:cTn id="9" fill="hold"/>
                                        <p:tgtEl>
                                          <p:spTgt spid="589"/>
                                        </p:tgtEl>
                                        <p:attrNameLst>
                                          <p:attrName>style.visibility</p:attrName>
                                        </p:attrNameLst>
                                      </p:cBhvr>
                                      <p:to>
                                        <p:strVal val="visible"/>
                                      </p:to>
                                    </p:set>
                                    <p:animEffect filter="fade" transition="in">
                                      <p:cBhvr>
                                        <p:cTn id="10" dur="500"/>
                                        <p:tgtEl>
                                          <p:spTgt spid="589"/>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592"/>
                                        </p:tgtEl>
                                        <p:attrNameLst>
                                          <p:attrName>style.visibility</p:attrName>
                                        </p:attrNameLst>
                                      </p:cBhvr>
                                      <p:to>
                                        <p:strVal val="visible"/>
                                      </p:to>
                                    </p:set>
                                  </p:childTnLst>
                                </p:cTn>
                              </p:par>
                            </p:childTnLst>
                          </p:cTn>
                        </p:par>
                        <p:par>
                          <p:cTn id="15" fill="hold">
                            <p:stCondLst>
                              <p:cond delay="0"/>
                            </p:stCondLst>
                            <p:childTnLst>
                              <p:par>
                                <p:cTn id="16" presetClass="entr" nodeType="afterEffect" presetID="10" grpId="4" fill="hold">
                                  <p:stCondLst>
                                    <p:cond delay="0"/>
                                  </p:stCondLst>
                                  <p:iterate type="el" backwards="0">
                                    <p:tmAbs val="0"/>
                                  </p:iterate>
                                  <p:childTnLst>
                                    <p:set>
                                      <p:cBhvr>
                                        <p:cTn id="17" fill="hold"/>
                                        <p:tgtEl>
                                          <p:spTgt spid="590"/>
                                        </p:tgtEl>
                                        <p:attrNameLst>
                                          <p:attrName>style.visibility</p:attrName>
                                        </p:attrNameLst>
                                      </p:cBhvr>
                                      <p:to>
                                        <p:strVal val="visible"/>
                                      </p:to>
                                    </p:set>
                                    <p:animEffect filter="fade" transition="in">
                                      <p:cBhvr>
                                        <p:cTn id="18" dur="500"/>
                                        <p:tgtEl>
                                          <p:spTgt spid="590"/>
                                        </p:tgtEl>
                                      </p:cBhvr>
                                    </p:animEffec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593"/>
                                        </p:tgtEl>
                                        <p:attrNameLst>
                                          <p:attrName>style.visibility</p:attrName>
                                        </p:attrNameLst>
                                      </p:cBhvr>
                                      <p:to>
                                        <p:strVal val="visible"/>
                                      </p:to>
                                    </p:set>
                                  </p:childTnLst>
                                </p:cTn>
                              </p:par>
                            </p:childTnLst>
                          </p:cTn>
                        </p:par>
                        <p:par>
                          <p:cTn id="23" fill="hold">
                            <p:stCondLst>
                              <p:cond delay="0"/>
                            </p:stCondLst>
                            <p:childTnLst>
                              <p:par>
                                <p:cTn id="24" presetClass="entr" nodeType="afterEffect" presetID="10" grpId="6" fill="hold">
                                  <p:stCondLst>
                                    <p:cond delay="0"/>
                                  </p:stCondLst>
                                  <p:iterate type="el" backwards="0">
                                    <p:tmAbs val="0"/>
                                  </p:iterate>
                                  <p:childTnLst>
                                    <p:set>
                                      <p:cBhvr>
                                        <p:cTn id="25" fill="hold"/>
                                        <p:tgtEl>
                                          <p:spTgt spid="585"/>
                                        </p:tgtEl>
                                        <p:attrNameLst>
                                          <p:attrName>style.visibility</p:attrName>
                                        </p:attrNameLst>
                                      </p:cBhvr>
                                      <p:to>
                                        <p:strVal val="visible"/>
                                      </p:to>
                                    </p:set>
                                    <p:animEffect filter="fade" transition="in">
                                      <p:cBhvr>
                                        <p:cTn id="26" dur="500"/>
                                        <p:tgtEl>
                                          <p:spTgt spid="585"/>
                                        </p:tgtEl>
                                      </p:cBhvr>
                                    </p:animEffec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594"/>
                                        </p:tgtEl>
                                        <p:attrNameLst>
                                          <p:attrName>style.visibility</p:attrName>
                                        </p:attrNameLst>
                                      </p:cBhvr>
                                      <p:to>
                                        <p:strVal val="visible"/>
                                      </p:to>
                                    </p:set>
                                  </p:childTnLst>
                                </p:cTn>
                              </p:par>
                            </p:childTnLst>
                          </p:cTn>
                        </p:par>
                        <p:par>
                          <p:cTn id="31" fill="hold">
                            <p:stCondLst>
                              <p:cond delay="0"/>
                            </p:stCondLst>
                            <p:childTnLst>
                              <p:par>
                                <p:cTn id="32" presetClass="entr" nodeType="afterEffect" presetID="10" grpId="8" fill="hold">
                                  <p:stCondLst>
                                    <p:cond delay="0"/>
                                  </p:stCondLst>
                                  <p:iterate type="el" backwards="0">
                                    <p:tmAbs val="0"/>
                                  </p:iterate>
                                  <p:childTnLst>
                                    <p:set>
                                      <p:cBhvr>
                                        <p:cTn id="33" fill="hold"/>
                                        <p:tgtEl>
                                          <p:spTgt spid="587"/>
                                        </p:tgtEl>
                                        <p:attrNameLst>
                                          <p:attrName>style.visibility</p:attrName>
                                        </p:attrNameLst>
                                      </p:cBhvr>
                                      <p:to>
                                        <p:strVal val="visible"/>
                                      </p:to>
                                    </p:set>
                                    <p:animEffect filter="fade" transition="in">
                                      <p:cBhvr>
                                        <p:cTn id="34" dur="500"/>
                                        <p:tgtEl>
                                          <p:spTgt spid="587"/>
                                        </p:tgtEl>
                                      </p:cBhvr>
                                    </p:animEffect>
                                  </p:childTnLst>
                                </p:cTn>
                              </p:par>
                            </p:childTnLst>
                          </p:cTn>
                        </p:par>
                      </p:childTnLst>
                    </p:cTn>
                  </p:par>
                  <p:par>
                    <p:cTn id="35" fill="hold">
                      <p:stCondLst>
                        <p:cond delay="indefinite"/>
                      </p:stCondLst>
                      <p:childTnLst>
                        <p:par>
                          <p:cTn id="36" fill="hold">
                            <p:stCondLst>
                              <p:cond delay="0"/>
                            </p:stCondLst>
                            <p:childTnLst>
                              <p:par>
                                <p:cTn id="37" presetClass="entr" nodeType="clickEffect" presetSubtype="0" presetID="1" grpId="9" fill="hold">
                                  <p:stCondLst>
                                    <p:cond delay="0"/>
                                  </p:stCondLst>
                                  <p:iterate type="el" backwards="0">
                                    <p:tmAbs val="0"/>
                                  </p:iterate>
                                  <p:childTnLst>
                                    <p:set>
                                      <p:cBhvr>
                                        <p:cTn id="38" fill="hold"/>
                                        <p:tgtEl>
                                          <p:spTgt spid="595"/>
                                        </p:tgtEl>
                                        <p:attrNameLst>
                                          <p:attrName>style.visibility</p:attrName>
                                        </p:attrNameLst>
                                      </p:cBhvr>
                                      <p:to>
                                        <p:strVal val="visible"/>
                                      </p:to>
                                    </p:set>
                                  </p:childTnLst>
                                </p:cTn>
                              </p:par>
                            </p:childTnLst>
                          </p:cTn>
                        </p:par>
                        <p:par>
                          <p:cTn id="39" fill="hold">
                            <p:stCondLst>
                              <p:cond delay="0"/>
                            </p:stCondLst>
                            <p:childTnLst>
                              <p:par>
                                <p:cTn id="40" presetClass="entr" nodeType="afterEffect" presetID="10" grpId="10" fill="hold">
                                  <p:stCondLst>
                                    <p:cond delay="0"/>
                                  </p:stCondLst>
                                  <p:iterate type="el" backwards="0">
                                    <p:tmAbs val="0"/>
                                  </p:iterate>
                                  <p:childTnLst>
                                    <p:set>
                                      <p:cBhvr>
                                        <p:cTn id="41" fill="hold"/>
                                        <p:tgtEl>
                                          <p:spTgt spid="586"/>
                                        </p:tgtEl>
                                        <p:attrNameLst>
                                          <p:attrName>style.visibility</p:attrName>
                                        </p:attrNameLst>
                                      </p:cBhvr>
                                      <p:to>
                                        <p:strVal val="visible"/>
                                      </p:to>
                                    </p:set>
                                    <p:animEffect filter="fade" transition="in">
                                      <p:cBhvr>
                                        <p:cTn id="42" dur="500"/>
                                        <p:tgtEl>
                                          <p:spTgt spid="586"/>
                                        </p:tgtEl>
                                      </p:cBhvr>
                                    </p:animEffect>
                                  </p:childTnLst>
                                </p:cTn>
                              </p:par>
                            </p:childTnLst>
                          </p:cTn>
                        </p:par>
                      </p:childTnLst>
                    </p:cTn>
                  </p:par>
                  <p:par>
                    <p:cTn id="43" fill="hold">
                      <p:stCondLst>
                        <p:cond delay="indefinite"/>
                      </p:stCondLst>
                      <p:childTnLst>
                        <p:par>
                          <p:cTn id="44" fill="hold">
                            <p:stCondLst>
                              <p:cond delay="0"/>
                            </p:stCondLst>
                            <p:childTnLst>
                              <p:par>
                                <p:cTn id="45" presetClass="entr" nodeType="clickEffect" presetSubtype="0" presetID="1" grpId="11" fill="hold">
                                  <p:stCondLst>
                                    <p:cond delay="0"/>
                                  </p:stCondLst>
                                  <p:iterate type="el" backwards="0">
                                    <p:tmAbs val="0"/>
                                  </p:iterate>
                                  <p:childTnLst>
                                    <p:set>
                                      <p:cBhvr>
                                        <p:cTn id="46" fill="hold"/>
                                        <p:tgtEl>
                                          <p:spTgt spid="596"/>
                                        </p:tgtEl>
                                        <p:attrNameLst>
                                          <p:attrName>style.visibility</p:attrName>
                                        </p:attrNameLst>
                                      </p:cBhvr>
                                      <p:to>
                                        <p:strVal val="visible"/>
                                      </p:to>
                                    </p:set>
                                  </p:childTnLst>
                                </p:cTn>
                              </p:par>
                            </p:childTnLst>
                          </p:cTn>
                        </p:par>
                        <p:par>
                          <p:cTn id="47" fill="hold">
                            <p:stCondLst>
                              <p:cond delay="0"/>
                            </p:stCondLst>
                            <p:childTnLst>
                              <p:par>
                                <p:cTn id="48" presetClass="entr" nodeType="afterEffect" presetID="10" grpId="12" fill="hold">
                                  <p:stCondLst>
                                    <p:cond delay="0"/>
                                  </p:stCondLst>
                                  <p:iterate type="el" backwards="0">
                                    <p:tmAbs val="0"/>
                                  </p:iterate>
                                  <p:childTnLst>
                                    <p:set>
                                      <p:cBhvr>
                                        <p:cTn id="49" fill="hold"/>
                                        <p:tgtEl>
                                          <p:spTgt spid="588"/>
                                        </p:tgtEl>
                                        <p:attrNameLst>
                                          <p:attrName>style.visibility</p:attrName>
                                        </p:attrNameLst>
                                      </p:cBhvr>
                                      <p:to>
                                        <p:strVal val="visible"/>
                                      </p:to>
                                    </p:set>
                                    <p:animEffect filter="fade" transition="in">
                                      <p:cBhvr>
                                        <p:cTn id="50" dur="500"/>
                                        <p:tgtEl>
                                          <p:spTgt spid="58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86" grpId="10"/>
      <p:bldP build="whole" bldLvl="1" animBg="1" rev="0" advAuto="0" spid="585" grpId="6"/>
      <p:bldP build="whole" bldLvl="1" animBg="1" rev="0" advAuto="0" spid="589" grpId="2"/>
      <p:bldP build="whole" bldLvl="1" animBg="1" rev="0" advAuto="0" spid="588" grpId="12"/>
      <p:bldP build="whole" bldLvl="1" animBg="1" rev="0" advAuto="0" spid="590" grpId="4"/>
      <p:bldP build="whole" bldLvl="1" animBg="1" rev="0" advAuto="0" spid="597" grpId="1"/>
      <p:bldP build="whole" bldLvl="1" animBg="1" rev="0" advAuto="0" spid="595" grpId="9"/>
      <p:bldP build="whole" bldLvl="1" animBg="1" rev="0" advAuto="0" spid="587" grpId="8"/>
      <p:bldP build="whole" bldLvl="1" animBg="1" rev="0" advAuto="0" spid="592" grpId="3"/>
      <p:bldP build="whole" bldLvl="1" animBg="1" rev="0" advAuto="0" spid="596" grpId="11"/>
      <p:bldP build="whole" bldLvl="1" animBg="1" rev="0" advAuto="0" spid="594" grpId="7"/>
      <p:bldP build="whole" bldLvl="1" animBg="1" rev="0" advAuto="0" spid="593" grpId="5"/>
    </p:bldLst>
  </p:timing>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602" name="Picture 93" descr="Picture 93"/>
          <p:cNvPicPr>
            <a:picLocks noChangeAspect="1"/>
          </p:cNvPicPr>
          <p:nvPr/>
        </p:nvPicPr>
        <p:blipFill>
          <a:blip r:embed="rId3">
            <a:extLst/>
          </a:blip>
          <a:stretch>
            <a:fillRect/>
          </a:stretch>
        </p:blipFill>
        <p:spPr>
          <a:xfrm flipH="1">
            <a:off x="17554458" y="4305534"/>
            <a:ext cx="5520416" cy="5475026"/>
          </a:xfrm>
          <a:prstGeom prst="rect">
            <a:avLst/>
          </a:prstGeom>
          <a:ln w="12700">
            <a:miter lim="400000"/>
          </a:ln>
        </p:spPr>
      </p:pic>
      <p:sp>
        <p:nvSpPr>
          <p:cNvPr id="603" name="TextBox 94"/>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604" name="Title 1"/>
          <p:cNvSpPr txBox="1"/>
          <p:nvPr>
            <p:ph type="title"/>
          </p:nvPr>
        </p:nvSpPr>
        <p:spPr>
          <a:prstGeom prst="rect">
            <a:avLst/>
          </a:prstGeom>
        </p:spPr>
        <p:txBody>
          <a:bodyPr/>
          <a:lstStyle/>
          <a:p>
            <a:pPr/>
            <a:r>
              <a:t>Triangulation - the infinitesimal perspective</a:t>
            </a:r>
          </a:p>
        </p:txBody>
      </p:sp>
      <p:sp>
        <p:nvSpPr>
          <p:cNvPr id="605" name="Text Placeholder 3"/>
          <p:cNvSpPr txBox="1"/>
          <p:nvPr>
            <p:ph type="body" sz="quarter" idx="1"/>
          </p:nvPr>
        </p:nvSpPr>
        <p:spPr>
          <a:xfrm>
            <a:off x="232609" y="1265992"/>
            <a:ext cx="16379828" cy="993776"/>
          </a:xfrm>
          <a:prstGeom prst="rect">
            <a:avLst/>
          </a:prstGeom>
        </p:spPr>
        <p:txBody>
          <a:bodyPr/>
          <a:lstStyle/>
          <a:p>
            <a:pPr/>
          </a:p>
        </p:txBody>
      </p:sp>
      <p:sp>
        <p:nvSpPr>
          <p:cNvPr id="606"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07"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08"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09"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0"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1"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2"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13"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4"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5"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6"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7"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8"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19" name="Freeform: Shape 51"/>
          <p:cNvSpPr/>
          <p:nvPr/>
        </p:nvSpPr>
        <p:spPr>
          <a:xfrm>
            <a:off x="11485440" y="9909471"/>
            <a:ext cx="213659" cy="235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0" y="19342"/>
                </a:lnTo>
                <a:lnTo>
                  <a:pt x="9460" y="10913"/>
                </a:lnTo>
                <a:cubicBezTo>
                  <a:pt x="9460"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620" name="Picture 52" descr="Picture 52"/>
          <p:cNvPicPr>
            <a:picLocks noChangeAspect="1"/>
          </p:cNvPicPr>
          <p:nvPr/>
        </p:nvPicPr>
        <p:blipFill>
          <a:blip r:embed="rId4">
            <a:extLst/>
          </a:blip>
          <a:stretch>
            <a:fillRect/>
          </a:stretch>
        </p:blipFill>
        <p:spPr>
          <a:xfrm>
            <a:off x="12244116" y="8125800"/>
            <a:ext cx="1575467" cy="1575467"/>
          </a:xfrm>
          <a:prstGeom prst="rect">
            <a:avLst/>
          </a:prstGeom>
          <a:ln w="12700">
            <a:miter lim="400000"/>
          </a:ln>
        </p:spPr>
      </p:pic>
      <p:sp>
        <p:nvSpPr>
          <p:cNvPr id="621" name="TextBox 53"/>
          <p:cNvSpPr txBox="1"/>
          <p:nvPr/>
        </p:nvSpPr>
        <p:spPr>
          <a:xfrm>
            <a:off x="11729647" y="8546741"/>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622" name="Freeform: Shape 57"/>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23"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624"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625"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626"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627" name="Picture 63" descr="Picture 63"/>
          <p:cNvPicPr>
            <a:picLocks noChangeAspect="1"/>
          </p:cNvPicPr>
          <p:nvPr/>
        </p:nvPicPr>
        <p:blipFill>
          <a:blip r:embed="rId5">
            <a:extLst/>
          </a:blip>
          <a:stretch>
            <a:fillRect/>
          </a:stretch>
        </p:blipFill>
        <p:spPr>
          <a:xfrm>
            <a:off x="3407505" y="6709822"/>
            <a:ext cx="2149847" cy="2187343"/>
          </a:xfrm>
          <a:prstGeom prst="rect">
            <a:avLst/>
          </a:prstGeom>
          <a:ln w="12700">
            <a:miter lim="400000"/>
          </a:ln>
        </p:spPr>
      </p:pic>
      <p:sp>
        <p:nvSpPr>
          <p:cNvPr id="628"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29"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30"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31"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32"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33"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34"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35"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36"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37"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38"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39"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40"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641"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642" name="Picture 78" descr="Picture 78"/>
          <p:cNvPicPr>
            <a:picLocks noChangeAspect="1"/>
          </p:cNvPicPr>
          <p:nvPr/>
        </p:nvPicPr>
        <p:blipFill>
          <a:blip r:embed="rId6">
            <a:extLst/>
          </a:blip>
          <a:stretch>
            <a:fillRect/>
          </a:stretch>
        </p:blipFill>
        <p:spPr>
          <a:xfrm>
            <a:off x="3408627" y="6703300"/>
            <a:ext cx="2147604" cy="1623189"/>
          </a:xfrm>
          <a:prstGeom prst="rect">
            <a:avLst/>
          </a:prstGeom>
          <a:ln w="12700">
            <a:miter lim="400000"/>
          </a:ln>
        </p:spPr>
      </p:pic>
      <p:sp>
        <p:nvSpPr>
          <p:cNvPr id="643"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44"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645"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646"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647"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48"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49"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0"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1"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2"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3"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4"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5"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6"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7"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8" name="Freeform: Shape 102"/>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59" name="Freeform: Shape 103"/>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60" name="Freeform: Shape 104"/>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61" name="Freeform: Shape 105"/>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62" name="Freeform: Shape 106"/>
          <p:cNvSpPr/>
          <p:nvPr/>
        </p:nvSpPr>
        <p:spPr>
          <a:xfrm>
            <a:off x="22571271" y="8211473"/>
            <a:ext cx="211611" cy="2330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39" y="21449"/>
                  <a:pt x="14065" y="21600"/>
                </a:cubicBezTo>
                <a:lnTo>
                  <a:pt x="14065" y="19342"/>
                </a:lnTo>
                <a:lnTo>
                  <a:pt x="9461" y="19342"/>
                </a:lnTo>
                <a:lnTo>
                  <a:pt x="9461" y="10913"/>
                </a:lnTo>
                <a:cubicBezTo>
                  <a:pt x="9461" y="7601"/>
                  <a:pt x="10716" y="1731"/>
                  <a:pt x="16074" y="1731"/>
                </a:cubicBezTo>
                <a:cubicBezTo>
                  <a:pt x="16074" y="1806"/>
                  <a:pt x="15070" y="2559"/>
                  <a:pt x="15070" y="3914"/>
                </a:cubicBezTo>
                <a:cubicBezTo>
                  <a:pt x="15070" y="5871"/>
                  <a:pt x="16828" y="6849"/>
                  <a:pt x="18335" y="6849"/>
                </a:cubicBezTo>
                <a:cubicBezTo>
                  <a:pt x="19926" y="6849"/>
                  <a:pt x="21600" y="5871"/>
                  <a:pt x="21600" y="3914"/>
                </a:cubicBezTo>
                <a:cubicBezTo>
                  <a:pt x="21600" y="1355"/>
                  <a:pt x="18753"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63" name="Freeform: Shape 114"/>
          <p:cNvSpPr/>
          <p:nvPr/>
        </p:nvSpPr>
        <p:spPr>
          <a:xfrm>
            <a:off x="20584662" y="8725562"/>
            <a:ext cx="206654" cy="204583"/>
          </a:xfrm>
          <a:prstGeom prst="ellipse">
            <a:avLst/>
          </a:prstGeom>
          <a:solidFill>
            <a:srgbClr val="32323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64" name="Freeform: Shape 115"/>
          <p:cNvSpPr/>
          <p:nvPr/>
        </p:nvSpPr>
        <p:spPr>
          <a:xfrm>
            <a:off x="18503544" y="8120735"/>
            <a:ext cx="206654" cy="204583"/>
          </a:xfrm>
          <a:prstGeom prst="ellipse">
            <a:avLst/>
          </a:prstGeom>
          <a:solidFill>
            <a:srgbClr val="FFFFFF"/>
          </a:solidFill>
          <a:ln w="3175">
            <a:solidFill>
              <a:srgbClr val="FFFFFF"/>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665" name="Freeform: Shape 116"/>
          <p:cNvSpPr/>
          <p:nvPr/>
        </p:nvSpPr>
        <p:spPr>
          <a:xfrm>
            <a:off x="18556081" y="4959768"/>
            <a:ext cx="206654" cy="204583"/>
          </a:xfrm>
          <a:prstGeom prst="ellipse">
            <a:avLst/>
          </a:prstGeom>
          <a:solidFill>
            <a:srgbClr val="32323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66" name="Freeform: Shape 117"/>
          <p:cNvSpPr/>
          <p:nvPr/>
        </p:nvSpPr>
        <p:spPr>
          <a:xfrm>
            <a:off x="21709749" y="5994179"/>
            <a:ext cx="206654" cy="204583"/>
          </a:xfrm>
          <a:prstGeom prst="ellipse">
            <a:avLst/>
          </a:prstGeom>
          <a:solidFill>
            <a:srgbClr val="FFFF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67" name="Freeform: Shape 118"/>
          <p:cNvSpPr/>
          <p:nvPr/>
        </p:nvSpPr>
        <p:spPr>
          <a:xfrm>
            <a:off x="20835920" y="7218846"/>
            <a:ext cx="206654" cy="204583"/>
          </a:xfrm>
          <a:prstGeom prst="ellipse">
            <a:avLst/>
          </a:prstGeom>
          <a:solidFill>
            <a:srgbClr val="F90505"/>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68" name="Freeform: Shape 107"/>
          <p:cNvSpPr/>
          <p:nvPr/>
        </p:nvSpPr>
        <p:spPr>
          <a:xfrm>
            <a:off x="22364684" y="7074920"/>
            <a:ext cx="206654" cy="204583"/>
          </a:xfrm>
          <a:prstGeom prst="ellipse">
            <a:avLst/>
          </a:prstGeom>
          <a:solidFill>
            <a:srgbClr val="F90505"/>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69" name="Freeform: Shape 108"/>
          <p:cNvSpPr/>
          <p:nvPr/>
        </p:nvSpPr>
        <p:spPr>
          <a:xfrm flipV="1">
            <a:off x="12559638" y="3833060"/>
            <a:ext cx="2878511" cy="6578523"/>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70" name="Freeform: Shape 109"/>
          <p:cNvSpPr/>
          <p:nvPr/>
        </p:nvSpPr>
        <p:spPr>
          <a:xfrm flipV="1">
            <a:off x="10624166" y="3832383"/>
            <a:ext cx="2633893" cy="6490726"/>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71" name="Freeform: Shape 110"/>
          <p:cNvSpPr/>
          <p:nvPr/>
        </p:nvSpPr>
        <p:spPr>
          <a:xfrm flipH="1" flipV="1">
            <a:off x="10587367" y="3832383"/>
            <a:ext cx="4720657" cy="6490726"/>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72" name="Freeform: Shape 111"/>
          <p:cNvSpPr/>
          <p:nvPr/>
        </p:nvSpPr>
        <p:spPr>
          <a:xfrm flipV="1">
            <a:off x="10817168" y="3833062"/>
            <a:ext cx="91979" cy="6578523"/>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73" name="Freeform: Shape 112"/>
          <p:cNvSpPr/>
          <p:nvPr/>
        </p:nvSpPr>
        <p:spPr>
          <a:xfrm flipV="1">
            <a:off x="14940974" y="3789032"/>
            <a:ext cx="91979" cy="6578523"/>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74" name="Freeform: Shape 123"/>
          <p:cNvSpPr/>
          <p:nvPr/>
        </p:nvSpPr>
        <p:spPr>
          <a:xfrm flipV="1">
            <a:off x="13113538" y="3833060"/>
            <a:ext cx="91979" cy="6578523"/>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75" name="Freeform: Shape 124"/>
          <p:cNvSpPr/>
          <p:nvPr/>
        </p:nvSpPr>
        <p:spPr>
          <a:xfrm>
            <a:off x="22304526" y="8506603"/>
            <a:ext cx="206654" cy="204583"/>
          </a:xfrm>
          <a:prstGeom prst="ellipse">
            <a:avLst/>
          </a:prstGeom>
          <a:solidFill>
            <a:srgbClr val="0101FC"/>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76" name="TextBox 125"/>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80" name="Title 1"/>
          <p:cNvSpPr txBox="1"/>
          <p:nvPr>
            <p:ph type="title"/>
          </p:nvPr>
        </p:nvSpPr>
        <p:spPr>
          <a:prstGeom prst="rect">
            <a:avLst/>
          </a:prstGeom>
        </p:spPr>
        <p:txBody>
          <a:bodyPr/>
          <a:lstStyle/>
          <a:p>
            <a:pPr/>
            <a:r>
              <a:t>Triangulation - the infinitesimal perspective</a:t>
            </a:r>
          </a:p>
        </p:txBody>
      </p:sp>
      <p:sp>
        <p:nvSpPr>
          <p:cNvPr id="681" name="Text Placeholder 4"/>
          <p:cNvSpPr txBox="1"/>
          <p:nvPr>
            <p:ph type="body" sz="quarter" idx="1"/>
          </p:nvPr>
        </p:nvSpPr>
        <p:spPr>
          <a:xfrm>
            <a:off x="232609" y="1265992"/>
            <a:ext cx="16379828" cy="993776"/>
          </a:xfrm>
          <a:prstGeom prst="rect">
            <a:avLst/>
          </a:prstGeom>
        </p:spPr>
        <p:txBody>
          <a:bodyPr/>
          <a:lstStyle/>
          <a:p>
            <a:pPr/>
          </a:p>
        </p:txBody>
      </p:sp>
      <p:sp>
        <p:nvSpPr>
          <p:cNvPr id="682"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83"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84"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85"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86"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87"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88"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89"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90"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91"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92"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93"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94"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695" name="Freeform: Shape 51"/>
          <p:cNvSpPr/>
          <p:nvPr/>
        </p:nvSpPr>
        <p:spPr>
          <a:xfrm>
            <a:off x="11485440" y="9909471"/>
            <a:ext cx="213659" cy="235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0" y="19342"/>
                </a:lnTo>
                <a:lnTo>
                  <a:pt x="9460" y="10913"/>
                </a:lnTo>
                <a:cubicBezTo>
                  <a:pt x="9460"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696"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697" name="TextBox 53"/>
          <p:cNvSpPr txBox="1"/>
          <p:nvPr/>
        </p:nvSpPr>
        <p:spPr>
          <a:xfrm>
            <a:off x="11729647" y="8546741"/>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698" name="Freeform: Shape 56"/>
          <p:cNvSpPr/>
          <p:nvPr/>
        </p:nvSpPr>
        <p:spPr>
          <a:xfrm flipH="1" flipV="1">
            <a:off x="10059949" y="3830715"/>
            <a:ext cx="2778619" cy="6562972"/>
          </a:xfrm>
          <a:prstGeom prst="line">
            <a:avLst/>
          </a:prstGeom>
          <a:ln w="38100">
            <a:solidFill>
              <a:srgbClr val="FF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699" name="Freeform: Shape 57"/>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00"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01"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02"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03"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04"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705"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706"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07"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08"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09"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10"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11"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12"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13"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14"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15"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16"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17"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18"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19"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720"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721"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22"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723"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724"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25"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26"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27"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28"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29"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30"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31"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32"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33"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34"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735"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736"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37"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38"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39"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40"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741" name="Freeform: Shape 100"/>
          <p:cNvSpPr/>
          <p:nvPr/>
        </p:nvSpPr>
        <p:spPr>
          <a:xfrm>
            <a:off x="20560245" y="7842959"/>
            <a:ext cx="203478" cy="201803"/>
          </a:xfrm>
          <a:prstGeom prst="ellipse">
            <a:avLst/>
          </a:prstGeom>
          <a:solidFill>
            <a:srgbClr val="FF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42" name="Freeform: Shape 101"/>
          <p:cNvSpPr/>
          <p:nvPr/>
        </p:nvSpPr>
        <p:spPr>
          <a:xfrm>
            <a:off x="22571271" y="8211473"/>
            <a:ext cx="211611" cy="2330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39" y="21449"/>
                  <a:pt x="14065" y="21600"/>
                </a:cubicBezTo>
                <a:lnTo>
                  <a:pt x="14065" y="19342"/>
                </a:lnTo>
                <a:lnTo>
                  <a:pt x="9461" y="19342"/>
                </a:lnTo>
                <a:lnTo>
                  <a:pt x="9461" y="10913"/>
                </a:lnTo>
                <a:cubicBezTo>
                  <a:pt x="9461" y="7601"/>
                  <a:pt x="10716" y="1731"/>
                  <a:pt x="16074" y="1731"/>
                </a:cubicBezTo>
                <a:cubicBezTo>
                  <a:pt x="16074" y="1806"/>
                  <a:pt x="15070" y="2559"/>
                  <a:pt x="15070" y="3914"/>
                </a:cubicBezTo>
                <a:cubicBezTo>
                  <a:pt x="15070" y="5871"/>
                  <a:pt x="16828" y="6849"/>
                  <a:pt x="18335" y="6849"/>
                </a:cubicBezTo>
                <a:cubicBezTo>
                  <a:pt x="19926" y="6849"/>
                  <a:pt x="21600" y="5871"/>
                  <a:pt x="21600" y="3914"/>
                </a:cubicBezTo>
                <a:cubicBezTo>
                  <a:pt x="21600" y="1355"/>
                  <a:pt x="18753"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43" name="Freeform: Shape 102"/>
          <p:cNvSpPr/>
          <p:nvPr/>
        </p:nvSpPr>
        <p:spPr>
          <a:xfrm>
            <a:off x="22304526" y="8506603"/>
            <a:ext cx="206654" cy="204583"/>
          </a:xfrm>
          <a:prstGeom prst="ellipse">
            <a:avLst/>
          </a:prstGeom>
          <a:solidFill>
            <a:srgbClr val="0101FC"/>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44" name="TextBox 103"/>
          <p:cNvSpPr txBox="1"/>
          <p:nvPr/>
        </p:nvSpPr>
        <p:spPr>
          <a:xfrm>
            <a:off x="20104637" y="7760579"/>
            <a:ext cx="500381" cy="919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a:solidFill>
                  <a:srgbClr val="FF00FF"/>
                </a:solidFill>
                <a:latin typeface="Helvetica"/>
                <a:ea typeface="Helvetica"/>
                <a:cs typeface="Helvetica"/>
                <a:sym typeface="Helvetica"/>
              </a:defRPr>
            </a:lvl1pPr>
          </a:lstStyle>
          <a:p>
            <a:pPr/>
            <a:r>
              <a:t>τ</a:t>
            </a:r>
          </a:p>
        </p:txBody>
      </p:sp>
      <p:sp>
        <p:nvSpPr>
          <p:cNvPr id="745" name="TextBox 2"/>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49" name="Title 1"/>
          <p:cNvSpPr txBox="1"/>
          <p:nvPr>
            <p:ph type="title"/>
          </p:nvPr>
        </p:nvSpPr>
        <p:spPr>
          <a:prstGeom prst="rect">
            <a:avLst/>
          </a:prstGeom>
        </p:spPr>
        <p:txBody>
          <a:bodyPr/>
          <a:lstStyle/>
          <a:p>
            <a:pPr/>
            <a:r>
              <a:t>Triangulation - the infinitesimal perspective</a:t>
            </a:r>
          </a:p>
        </p:txBody>
      </p:sp>
      <p:sp>
        <p:nvSpPr>
          <p:cNvPr id="750" name="Text Placeholder 4"/>
          <p:cNvSpPr txBox="1"/>
          <p:nvPr>
            <p:ph type="body" sz="quarter" idx="1"/>
          </p:nvPr>
        </p:nvSpPr>
        <p:spPr>
          <a:xfrm>
            <a:off x="232609" y="1265992"/>
            <a:ext cx="16379828" cy="993776"/>
          </a:xfrm>
          <a:prstGeom prst="rect">
            <a:avLst/>
          </a:prstGeom>
        </p:spPr>
        <p:txBody>
          <a:bodyPr/>
          <a:lstStyle/>
          <a:p>
            <a:pPr/>
          </a:p>
        </p:txBody>
      </p:sp>
      <p:sp>
        <p:nvSpPr>
          <p:cNvPr id="751"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52"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53"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54"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55"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56"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57"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58"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59"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60"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61"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62"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63"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64" name="Freeform: Shape 51"/>
          <p:cNvSpPr/>
          <p:nvPr/>
        </p:nvSpPr>
        <p:spPr>
          <a:xfrm>
            <a:off x="11485440" y="9909471"/>
            <a:ext cx="213659" cy="235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0" y="19342"/>
                </a:lnTo>
                <a:lnTo>
                  <a:pt x="9460" y="10913"/>
                </a:lnTo>
                <a:cubicBezTo>
                  <a:pt x="9460"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765"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766" name="TextBox 53"/>
          <p:cNvSpPr txBox="1"/>
          <p:nvPr/>
        </p:nvSpPr>
        <p:spPr>
          <a:xfrm>
            <a:off x="11729647" y="8546741"/>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grpSp>
        <p:nvGrpSpPr>
          <p:cNvPr id="769" name="Group 54"/>
          <p:cNvGrpSpPr/>
          <p:nvPr/>
        </p:nvGrpSpPr>
        <p:grpSpPr>
          <a:xfrm>
            <a:off x="10059950" y="3830715"/>
            <a:ext cx="2855923" cy="6562972"/>
            <a:chOff x="0" y="0"/>
            <a:chExt cx="2855922" cy="6562970"/>
          </a:xfrm>
        </p:grpSpPr>
        <p:sp>
          <p:nvSpPr>
            <p:cNvPr id="767" name="Freeform: Shape 55"/>
            <p:cNvSpPr/>
            <p:nvPr/>
          </p:nvSpPr>
          <p:spPr>
            <a:xfrm>
              <a:off x="1545106" y="3323276"/>
              <a:ext cx="1310817" cy="1873577"/>
            </a:xfrm>
            <a:custGeom>
              <a:avLst/>
              <a:gdLst/>
              <a:ahLst/>
              <a:cxnLst>
                <a:cxn ang="0">
                  <a:pos x="wd2" y="hd2"/>
                </a:cxn>
                <a:cxn ang="5400000">
                  <a:pos x="wd2" y="hd2"/>
                </a:cxn>
                <a:cxn ang="10800000">
                  <a:pos x="wd2" y="hd2"/>
                </a:cxn>
                <a:cxn ang="16200000">
                  <a:pos x="wd2" y="hd2"/>
                </a:cxn>
              </a:cxnLst>
              <a:rect l="0" t="0" r="r" b="b"/>
              <a:pathLst>
                <a:path w="21600" h="21476" fill="norm" stroke="1" extrusionOk="0">
                  <a:moveTo>
                    <a:pt x="741" y="2906"/>
                  </a:moveTo>
                  <a:cubicBezTo>
                    <a:pt x="483" y="3089"/>
                    <a:pt x="236" y="3279"/>
                    <a:pt x="0" y="3475"/>
                  </a:cubicBezTo>
                  <a:lnTo>
                    <a:pt x="10785" y="21476"/>
                  </a:lnTo>
                  <a:lnTo>
                    <a:pt x="21600" y="3624"/>
                  </a:lnTo>
                  <a:cubicBezTo>
                    <a:pt x="19149" y="1497"/>
                    <a:pt x="15338" y="147"/>
                    <a:pt x="11406" y="11"/>
                  </a:cubicBezTo>
                  <a:cubicBezTo>
                    <a:pt x="7474" y="-124"/>
                    <a:pt x="3486" y="958"/>
                    <a:pt x="741" y="2906"/>
                  </a:cubicBezTo>
                  <a:close/>
                </a:path>
              </a:pathLst>
            </a:custGeom>
            <a:solidFill>
              <a:srgbClr val="AAFFEE">
                <a:alpha val="47000"/>
              </a:srgbClr>
            </a:solidFill>
            <a:ln w="25400" cap="flat">
              <a:solidFill>
                <a:srgbClr val="00FF00"/>
              </a:solidFill>
              <a:prstDash val="solid"/>
              <a:miter lim="800000"/>
            </a:ln>
            <a:effectLst/>
          </p:spPr>
          <p:txBody>
            <a:bodyPr wrap="square" lIns="91439" tIns="91439" rIns="91439" bIns="91439" numCol="1" anchor="ctr">
              <a:noAutofit/>
            </a:bodyPr>
            <a:lstStyle/>
            <a:p>
              <a:pPr defTabSz="1828800">
                <a:spcBef>
                  <a:spcPts val="0"/>
                </a:spcBef>
                <a:defRPr sz="3600">
                  <a:latin typeface="Calibri"/>
                  <a:ea typeface="Calibri"/>
                  <a:cs typeface="Calibri"/>
                  <a:sym typeface="Calibri"/>
                </a:defRPr>
              </a:pPr>
            </a:p>
          </p:txBody>
        </p:sp>
        <p:sp>
          <p:nvSpPr>
            <p:cNvPr id="768" name="Freeform: Shape 56"/>
            <p:cNvSpPr/>
            <p:nvPr/>
          </p:nvSpPr>
          <p:spPr>
            <a:xfrm flipH="1" flipV="1">
              <a:off x="0" y="0"/>
              <a:ext cx="2778618" cy="6562971"/>
            </a:xfrm>
            <a:prstGeom prst="line">
              <a:avLst/>
            </a:prstGeom>
            <a:noFill/>
            <a:ln w="38100" cap="flat">
              <a:solidFill>
                <a:srgbClr val="FF00FF"/>
              </a:solidFill>
              <a:prstDash val="solid"/>
              <a:miter lim="800000"/>
              <a:tailEnd type="stealth"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grpSp>
      <p:sp>
        <p:nvSpPr>
          <p:cNvPr id="770" name="Freeform: Shape 57"/>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71"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72"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73"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74"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75"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776"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777"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78"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79"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80"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781"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82"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83"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84"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85"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86"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87"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88"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89"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90"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791"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792"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93"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794"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795"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796"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97"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98"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799"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00"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01"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02"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03"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04"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05"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806"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807"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08"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09"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10"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11"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812" name="TextBox 3"/>
          <p:cNvSpPr txBox="1"/>
          <p:nvPr/>
        </p:nvSpPr>
        <p:spPr>
          <a:xfrm>
            <a:off x="12789161" y="9577844"/>
            <a:ext cx="500381" cy="919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a:solidFill>
                  <a:srgbClr val="FF00FF"/>
                </a:solidFill>
                <a:latin typeface="Helvetica"/>
                <a:ea typeface="Helvetica"/>
                <a:cs typeface="Helvetica"/>
                <a:sym typeface="Helvetica"/>
              </a:defRPr>
            </a:lvl1pPr>
          </a:lstStyle>
          <a:p>
            <a:pPr/>
            <a:r>
              <a:t>τ</a:t>
            </a:r>
          </a:p>
        </p:txBody>
      </p:sp>
      <p:sp>
        <p:nvSpPr>
          <p:cNvPr id="813" name="Freeform: Shape 109"/>
          <p:cNvSpPr/>
          <p:nvPr/>
        </p:nvSpPr>
        <p:spPr>
          <a:xfrm flipH="1" flipV="1">
            <a:off x="20662271" y="7926298"/>
            <a:ext cx="2403608" cy="943683"/>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814" name="Freeform: Shape 100"/>
          <p:cNvSpPr/>
          <p:nvPr/>
        </p:nvSpPr>
        <p:spPr>
          <a:xfrm>
            <a:off x="20560245" y="7842959"/>
            <a:ext cx="203478" cy="201803"/>
          </a:xfrm>
          <a:prstGeom prst="ellipse">
            <a:avLst/>
          </a:prstGeom>
          <a:solidFill>
            <a:srgbClr val="FF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15" name="Freeform: Shape 101"/>
          <p:cNvSpPr/>
          <p:nvPr/>
        </p:nvSpPr>
        <p:spPr>
          <a:xfrm>
            <a:off x="22571271" y="8211473"/>
            <a:ext cx="211611" cy="2330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39" y="21449"/>
                  <a:pt x="14065" y="21600"/>
                </a:cubicBezTo>
                <a:lnTo>
                  <a:pt x="14065" y="19342"/>
                </a:lnTo>
                <a:lnTo>
                  <a:pt x="9461" y="19342"/>
                </a:lnTo>
                <a:lnTo>
                  <a:pt x="9461" y="10913"/>
                </a:lnTo>
                <a:cubicBezTo>
                  <a:pt x="9461" y="7601"/>
                  <a:pt x="10716" y="1731"/>
                  <a:pt x="16074" y="1731"/>
                </a:cubicBezTo>
                <a:cubicBezTo>
                  <a:pt x="16074" y="1806"/>
                  <a:pt x="15070" y="2559"/>
                  <a:pt x="15070" y="3914"/>
                </a:cubicBezTo>
                <a:cubicBezTo>
                  <a:pt x="15070" y="5871"/>
                  <a:pt x="16828" y="6849"/>
                  <a:pt x="18335" y="6849"/>
                </a:cubicBezTo>
                <a:cubicBezTo>
                  <a:pt x="19926" y="6849"/>
                  <a:pt x="21600" y="5871"/>
                  <a:pt x="21600" y="3914"/>
                </a:cubicBezTo>
                <a:cubicBezTo>
                  <a:pt x="21600" y="1355"/>
                  <a:pt x="18753"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16" name="Freeform: Shape 102"/>
          <p:cNvSpPr/>
          <p:nvPr/>
        </p:nvSpPr>
        <p:spPr>
          <a:xfrm>
            <a:off x="22304526" y="8506603"/>
            <a:ext cx="206654" cy="204583"/>
          </a:xfrm>
          <a:prstGeom prst="ellipse">
            <a:avLst/>
          </a:prstGeom>
          <a:solidFill>
            <a:srgbClr val="0101FC"/>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17" name="TextBox 103"/>
          <p:cNvSpPr txBox="1"/>
          <p:nvPr/>
        </p:nvSpPr>
        <p:spPr>
          <a:xfrm>
            <a:off x="20104637" y="7760579"/>
            <a:ext cx="500381" cy="919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a:solidFill>
                  <a:srgbClr val="FF00FF"/>
                </a:solidFill>
                <a:latin typeface="Helvetica"/>
                <a:ea typeface="Helvetica"/>
                <a:cs typeface="Helvetica"/>
                <a:sym typeface="Helvetica"/>
              </a:defRPr>
            </a:lvl1pPr>
          </a:lstStyle>
          <a:p>
            <a:pPr/>
            <a:r>
              <a:t>τ</a:t>
            </a:r>
          </a:p>
        </p:txBody>
      </p:sp>
      <p:sp>
        <p:nvSpPr>
          <p:cNvPr id="818" name="TextBox 113"/>
          <p:cNvSpPr txBox="1"/>
          <p:nvPr/>
        </p:nvSpPr>
        <p:spPr>
          <a:xfrm>
            <a:off x="21293114" y="8171109"/>
            <a:ext cx="405515" cy="6654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200">
                <a:solidFill>
                  <a:srgbClr val="FFFFFF"/>
                </a:solidFill>
                <a:latin typeface="Helvetica"/>
                <a:ea typeface="Helvetica"/>
                <a:cs typeface="Helvetica"/>
                <a:sym typeface="Helvetica"/>
              </a:defRPr>
            </a:lvl1pPr>
          </a:lstStyle>
          <a:p>
            <a:pPr/>
            <a:r>
              <a:t>p</a:t>
            </a:r>
          </a:p>
        </p:txBody>
      </p:sp>
      <p:sp>
        <p:nvSpPr>
          <p:cNvPr id="819" name="TextBox 99"/>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23" name="Title 1"/>
          <p:cNvSpPr txBox="1"/>
          <p:nvPr>
            <p:ph type="title"/>
          </p:nvPr>
        </p:nvSpPr>
        <p:spPr>
          <a:prstGeom prst="rect">
            <a:avLst/>
          </a:prstGeom>
        </p:spPr>
        <p:txBody>
          <a:bodyPr/>
          <a:lstStyle/>
          <a:p>
            <a:pPr/>
            <a:r>
              <a:t>Triangulation - the infinitesimal perspective</a:t>
            </a:r>
          </a:p>
        </p:txBody>
      </p:sp>
      <p:sp>
        <p:nvSpPr>
          <p:cNvPr id="824" name="Text Placeholder 4"/>
          <p:cNvSpPr txBox="1"/>
          <p:nvPr>
            <p:ph type="body" sz="quarter" idx="1"/>
          </p:nvPr>
        </p:nvSpPr>
        <p:spPr>
          <a:xfrm>
            <a:off x="232609" y="1265992"/>
            <a:ext cx="16379828" cy="993776"/>
          </a:xfrm>
          <a:prstGeom prst="rect">
            <a:avLst/>
          </a:prstGeom>
        </p:spPr>
        <p:txBody>
          <a:bodyPr/>
          <a:lstStyle/>
          <a:p>
            <a:pPr/>
          </a:p>
        </p:txBody>
      </p:sp>
      <p:sp>
        <p:nvSpPr>
          <p:cNvPr id="825"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26"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27"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28"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29"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30"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31"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32"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33"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34"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35"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36"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37"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38" name="Freeform: Shape 51"/>
          <p:cNvSpPr/>
          <p:nvPr/>
        </p:nvSpPr>
        <p:spPr>
          <a:xfrm>
            <a:off x="11485440" y="9909471"/>
            <a:ext cx="213659" cy="23529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0" y="19342"/>
                </a:lnTo>
                <a:lnTo>
                  <a:pt x="9460" y="10913"/>
                </a:lnTo>
                <a:cubicBezTo>
                  <a:pt x="9460"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839"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840" name="TextBox 53"/>
          <p:cNvSpPr txBox="1"/>
          <p:nvPr/>
        </p:nvSpPr>
        <p:spPr>
          <a:xfrm>
            <a:off x="11729647" y="8546741"/>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grpSp>
        <p:nvGrpSpPr>
          <p:cNvPr id="843" name="Group 54"/>
          <p:cNvGrpSpPr/>
          <p:nvPr/>
        </p:nvGrpSpPr>
        <p:grpSpPr>
          <a:xfrm>
            <a:off x="10059950" y="3830715"/>
            <a:ext cx="2855923" cy="6562972"/>
            <a:chOff x="0" y="0"/>
            <a:chExt cx="2855922" cy="6562970"/>
          </a:xfrm>
        </p:grpSpPr>
        <p:sp>
          <p:nvSpPr>
            <p:cNvPr id="841" name="Freeform: Shape 55"/>
            <p:cNvSpPr/>
            <p:nvPr/>
          </p:nvSpPr>
          <p:spPr>
            <a:xfrm>
              <a:off x="1545106" y="3323276"/>
              <a:ext cx="1310817" cy="1873577"/>
            </a:xfrm>
            <a:custGeom>
              <a:avLst/>
              <a:gdLst/>
              <a:ahLst/>
              <a:cxnLst>
                <a:cxn ang="0">
                  <a:pos x="wd2" y="hd2"/>
                </a:cxn>
                <a:cxn ang="5400000">
                  <a:pos x="wd2" y="hd2"/>
                </a:cxn>
                <a:cxn ang="10800000">
                  <a:pos x="wd2" y="hd2"/>
                </a:cxn>
                <a:cxn ang="16200000">
                  <a:pos x="wd2" y="hd2"/>
                </a:cxn>
              </a:cxnLst>
              <a:rect l="0" t="0" r="r" b="b"/>
              <a:pathLst>
                <a:path w="21600" h="21476" fill="norm" stroke="1" extrusionOk="0">
                  <a:moveTo>
                    <a:pt x="741" y="2906"/>
                  </a:moveTo>
                  <a:cubicBezTo>
                    <a:pt x="483" y="3089"/>
                    <a:pt x="236" y="3279"/>
                    <a:pt x="0" y="3475"/>
                  </a:cubicBezTo>
                  <a:lnTo>
                    <a:pt x="10785" y="21476"/>
                  </a:lnTo>
                  <a:lnTo>
                    <a:pt x="21600" y="3624"/>
                  </a:lnTo>
                  <a:cubicBezTo>
                    <a:pt x="19149" y="1497"/>
                    <a:pt x="15338" y="147"/>
                    <a:pt x="11406" y="11"/>
                  </a:cubicBezTo>
                  <a:cubicBezTo>
                    <a:pt x="7474" y="-124"/>
                    <a:pt x="3486" y="958"/>
                    <a:pt x="741" y="2906"/>
                  </a:cubicBezTo>
                  <a:close/>
                </a:path>
              </a:pathLst>
            </a:custGeom>
            <a:solidFill>
              <a:srgbClr val="AAFFEE">
                <a:alpha val="47000"/>
              </a:srgbClr>
            </a:solidFill>
            <a:ln w="25400" cap="flat">
              <a:solidFill>
                <a:srgbClr val="00FF00"/>
              </a:solidFill>
              <a:prstDash val="solid"/>
              <a:miter lim="800000"/>
            </a:ln>
            <a:effectLst/>
          </p:spPr>
          <p:txBody>
            <a:bodyPr wrap="square" lIns="91439" tIns="91439" rIns="91439" bIns="91439" numCol="1" anchor="ctr">
              <a:noAutofit/>
            </a:bodyPr>
            <a:lstStyle/>
            <a:p>
              <a:pPr defTabSz="1828800">
                <a:spcBef>
                  <a:spcPts val="0"/>
                </a:spcBef>
                <a:defRPr sz="3600">
                  <a:latin typeface="Calibri"/>
                  <a:ea typeface="Calibri"/>
                  <a:cs typeface="Calibri"/>
                  <a:sym typeface="Calibri"/>
                </a:defRPr>
              </a:pPr>
            </a:p>
          </p:txBody>
        </p:sp>
        <p:sp>
          <p:nvSpPr>
            <p:cNvPr id="842" name="Freeform: Shape 56"/>
            <p:cNvSpPr/>
            <p:nvPr/>
          </p:nvSpPr>
          <p:spPr>
            <a:xfrm flipH="1" flipV="1">
              <a:off x="0" y="0"/>
              <a:ext cx="2778618" cy="6562971"/>
            </a:xfrm>
            <a:prstGeom prst="line">
              <a:avLst/>
            </a:prstGeom>
            <a:noFill/>
            <a:ln w="38100" cap="flat">
              <a:solidFill>
                <a:srgbClr val="FF00FF"/>
              </a:solidFill>
              <a:prstDash val="solid"/>
              <a:miter lim="800000"/>
              <a:tailEnd type="stealth"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grpSp>
      <p:sp>
        <p:nvSpPr>
          <p:cNvPr id="844" name="Freeform: Shape 57"/>
          <p:cNvSpPr/>
          <p:nvPr/>
        </p:nvSpPr>
        <p:spPr>
          <a:xfrm flipV="1">
            <a:off x="11688146" y="3833059"/>
            <a:ext cx="2761459" cy="6578524"/>
          </a:xfrm>
          <a:prstGeom prst="line">
            <a:avLst/>
          </a:prstGeom>
          <a:solidFill>
            <a:srgbClr val="0000FF"/>
          </a:solidFill>
          <a:ln w="38100">
            <a:solidFill>
              <a:srgbClr val="0000FF"/>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45"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46"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847"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848"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849"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850"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851"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52"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53"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54"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55"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56"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57"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58"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59"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60"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61"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62"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63"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864"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865"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866"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67"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868"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869"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870"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1"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2"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3"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4"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5"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6"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7"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8"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79"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880"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881"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82"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83"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884"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85"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886" name="TextBox 3"/>
          <p:cNvSpPr txBox="1"/>
          <p:nvPr/>
        </p:nvSpPr>
        <p:spPr>
          <a:xfrm>
            <a:off x="12789161" y="9577844"/>
            <a:ext cx="500381" cy="919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a:solidFill>
                  <a:srgbClr val="FF00FF"/>
                </a:solidFill>
                <a:latin typeface="Helvetica"/>
                <a:ea typeface="Helvetica"/>
                <a:cs typeface="Helvetica"/>
                <a:sym typeface="Helvetica"/>
              </a:defRPr>
            </a:lvl1pPr>
          </a:lstStyle>
          <a:p>
            <a:pPr/>
            <a:r>
              <a:t>τ</a:t>
            </a:r>
          </a:p>
        </p:txBody>
      </p:sp>
      <p:grpSp>
        <p:nvGrpSpPr>
          <p:cNvPr id="889" name="TextBox 105"/>
          <p:cNvGrpSpPr/>
          <p:nvPr/>
        </p:nvGrpSpPr>
        <p:grpSpPr>
          <a:xfrm>
            <a:off x="1971469" y="10790729"/>
            <a:ext cx="21103406" cy="702229"/>
            <a:chOff x="0" y="0"/>
            <a:chExt cx="21103404" cy="702228"/>
          </a:xfrm>
        </p:grpSpPr>
        <p:sp>
          <p:nvSpPr>
            <p:cNvPr id="887"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888" name="Points give lines of constant color in EPI c(s,t) – line is a levelset of the EPI."/>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Points give lines of constant color in EPI </a:t>
              </a:r>
              <a:r>
                <a:rPr b="1">
                  <a:solidFill>
                    <a:srgbClr val="000000"/>
                  </a:solidFill>
                  <a:latin typeface="Helvetica"/>
                  <a:ea typeface="Helvetica"/>
                  <a:cs typeface="Helvetica"/>
                  <a:sym typeface="Helvetica"/>
                </a:rPr>
                <a:t>c</a:t>
              </a:r>
              <a:r>
                <a:rPr>
                  <a:solidFill>
                    <a:srgbClr val="000000"/>
                  </a:solidFill>
                  <a:latin typeface="Helvetica"/>
                  <a:ea typeface="Helvetica"/>
                  <a:cs typeface="Helvetica"/>
                  <a:sym typeface="Helvetica"/>
                </a:rPr>
                <a:t>(</a:t>
              </a:r>
              <a:r>
                <a:rPr i="1">
                  <a:solidFill>
                    <a:srgbClr val="000000"/>
                  </a:solidFill>
                  <a:latin typeface="Helvetica"/>
                  <a:ea typeface="Helvetica"/>
                  <a:cs typeface="Helvetica"/>
                  <a:sym typeface="Helvetica"/>
                </a:rPr>
                <a:t>s,t</a:t>
              </a:r>
              <a:r>
                <a:rPr>
                  <a:solidFill>
                    <a:srgbClr val="000000"/>
                  </a:solidFill>
                  <a:latin typeface="Helvetica"/>
                  <a:ea typeface="Helvetica"/>
                  <a:cs typeface="Helvetica"/>
                  <a:sym typeface="Helvetica"/>
                </a:rPr>
                <a:t>) </a:t>
              </a:r>
              <a:r>
                <a:t>– line is a levelset of the EPI.</a:t>
              </a:r>
              <a:r>
                <a:rPr>
                  <a:solidFill>
                    <a:srgbClr val="000000"/>
                  </a:solidFill>
                </a:rPr>
                <a:t> </a:t>
              </a:r>
            </a:p>
          </p:txBody>
        </p:sp>
      </p:grpSp>
      <p:sp>
        <p:nvSpPr>
          <p:cNvPr id="890" name="Freeform: Shape 109"/>
          <p:cNvSpPr/>
          <p:nvPr/>
        </p:nvSpPr>
        <p:spPr>
          <a:xfrm flipH="1" flipV="1">
            <a:off x="20662271" y="7926298"/>
            <a:ext cx="2403608" cy="943683"/>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891" name="Freeform: Shape 100"/>
          <p:cNvSpPr/>
          <p:nvPr/>
        </p:nvSpPr>
        <p:spPr>
          <a:xfrm>
            <a:off x="20560245" y="7842959"/>
            <a:ext cx="203478" cy="201803"/>
          </a:xfrm>
          <a:prstGeom prst="ellipse">
            <a:avLst/>
          </a:prstGeom>
          <a:solidFill>
            <a:srgbClr val="FF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92" name="Freeform: Shape 101"/>
          <p:cNvSpPr/>
          <p:nvPr/>
        </p:nvSpPr>
        <p:spPr>
          <a:xfrm>
            <a:off x="22571271" y="8211473"/>
            <a:ext cx="211611" cy="23303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4" y="5419"/>
                </a:moveTo>
                <a:lnTo>
                  <a:pt x="8874"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39" y="21449"/>
                  <a:pt x="14065" y="21600"/>
                </a:cubicBezTo>
                <a:lnTo>
                  <a:pt x="14065" y="19342"/>
                </a:lnTo>
                <a:lnTo>
                  <a:pt x="9461" y="19342"/>
                </a:lnTo>
                <a:lnTo>
                  <a:pt x="9461" y="10913"/>
                </a:lnTo>
                <a:cubicBezTo>
                  <a:pt x="9461" y="7601"/>
                  <a:pt x="10716" y="1731"/>
                  <a:pt x="16074" y="1731"/>
                </a:cubicBezTo>
                <a:cubicBezTo>
                  <a:pt x="16074" y="1806"/>
                  <a:pt x="15070" y="2559"/>
                  <a:pt x="15070" y="3914"/>
                </a:cubicBezTo>
                <a:cubicBezTo>
                  <a:pt x="15070" y="5871"/>
                  <a:pt x="16828" y="6849"/>
                  <a:pt x="18335" y="6849"/>
                </a:cubicBezTo>
                <a:cubicBezTo>
                  <a:pt x="19926" y="6849"/>
                  <a:pt x="21600" y="5871"/>
                  <a:pt x="21600" y="3914"/>
                </a:cubicBezTo>
                <a:cubicBezTo>
                  <a:pt x="21600" y="1355"/>
                  <a:pt x="18753" y="0"/>
                  <a:pt x="15907" y="0"/>
                </a:cubicBezTo>
                <a:cubicBezTo>
                  <a:pt x="12223" y="0"/>
                  <a:pt x="10046" y="2408"/>
                  <a:pt x="8874"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93" name="Freeform: Shape 102"/>
          <p:cNvSpPr/>
          <p:nvPr/>
        </p:nvSpPr>
        <p:spPr>
          <a:xfrm>
            <a:off x="22304526" y="8506603"/>
            <a:ext cx="206654" cy="204583"/>
          </a:xfrm>
          <a:prstGeom prst="ellipse">
            <a:avLst/>
          </a:prstGeom>
          <a:solidFill>
            <a:srgbClr val="0101FC"/>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894" name="TextBox 103"/>
          <p:cNvSpPr txBox="1"/>
          <p:nvPr/>
        </p:nvSpPr>
        <p:spPr>
          <a:xfrm>
            <a:off x="20104637" y="7760579"/>
            <a:ext cx="500381" cy="919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a:solidFill>
                  <a:srgbClr val="FF00FF"/>
                </a:solidFill>
                <a:latin typeface="Helvetica"/>
                <a:ea typeface="Helvetica"/>
                <a:cs typeface="Helvetica"/>
                <a:sym typeface="Helvetica"/>
              </a:defRPr>
            </a:lvl1pPr>
          </a:lstStyle>
          <a:p>
            <a:pPr/>
            <a:r>
              <a:t>τ</a:t>
            </a:r>
          </a:p>
        </p:txBody>
      </p:sp>
      <p:sp>
        <p:nvSpPr>
          <p:cNvPr id="895" name="TextBox 113"/>
          <p:cNvSpPr txBox="1"/>
          <p:nvPr/>
        </p:nvSpPr>
        <p:spPr>
          <a:xfrm>
            <a:off x="21293114" y="8171109"/>
            <a:ext cx="405515" cy="6654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200">
                <a:solidFill>
                  <a:srgbClr val="FFFFFF"/>
                </a:solidFill>
                <a:latin typeface="Helvetica"/>
                <a:ea typeface="Helvetica"/>
                <a:cs typeface="Helvetica"/>
                <a:sym typeface="Helvetica"/>
              </a:defRPr>
            </a:lvl1pPr>
          </a:lstStyle>
          <a:p>
            <a:pPr/>
            <a:r>
              <a:t>p</a:t>
            </a:r>
          </a:p>
        </p:txBody>
      </p:sp>
      <p:sp>
        <p:nvSpPr>
          <p:cNvPr id="896" name="TextBox 116"/>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00" name="Title 1"/>
          <p:cNvSpPr txBox="1"/>
          <p:nvPr>
            <p:ph type="title"/>
          </p:nvPr>
        </p:nvSpPr>
        <p:spPr>
          <a:prstGeom prst="rect">
            <a:avLst/>
          </a:prstGeom>
        </p:spPr>
        <p:txBody>
          <a:bodyPr/>
          <a:lstStyle/>
          <a:p>
            <a:pPr/>
            <a:r>
              <a:t>Triangulation - the infinitesimal perspective</a:t>
            </a:r>
          </a:p>
        </p:txBody>
      </p:sp>
      <p:sp>
        <p:nvSpPr>
          <p:cNvPr id="901" name="Text Placeholder 4"/>
          <p:cNvSpPr txBox="1"/>
          <p:nvPr>
            <p:ph type="body" sz="quarter" idx="1"/>
          </p:nvPr>
        </p:nvSpPr>
        <p:spPr>
          <a:xfrm>
            <a:off x="232609" y="1265992"/>
            <a:ext cx="16379828" cy="993776"/>
          </a:xfrm>
          <a:prstGeom prst="rect">
            <a:avLst/>
          </a:prstGeom>
        </p:spPr>
        <p:txBody>
          <a:bodyPr/>
          <a:lstStyle/>
          <a:p>
            <a:pPr/>
          </a:p>
        </p:txBody>
      </p:sp>
      <p:sp>
        <p:nvSpPr>
          <p:cNvPr id="902"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03"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04"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05"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06"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07"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08"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09"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10"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11"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12"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13"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14"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915"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916"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17"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918"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919"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920"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921"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922"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23"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24"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25"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26"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27"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28"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29"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30"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31"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32"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33"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34"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935"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936"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937"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38"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939"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940"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941"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42"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43"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44"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45"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46"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47"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48"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49"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50"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951"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952"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53"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54"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55"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56"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957" name="Freeform: Shape 99"/>
          <p:cNvSpPr/>
          <p:nvPr/>
        </p:nvSpPr>
        <p:spPr>
          <a:xfrm flipH="1" flipV="1">
            <a:off x="20662271" y="7929952"/>
            <a:ext cx="2403608" cy="943683"/>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958" name="TextBox 113"/>
          <p:cNvSpPr txBox="1"/>
          <p:nvPr/>
        </p:nvSpPr>
        <p:spPr>
          <a:xfrm>
            <a:off x="11729647" y="8546741"/>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959" name="TextBox 100"/>
          <p:cNvSpPr txBox="1"/>
          <p:nvPr/>
        </p:nvSpPr>
        <p:spPr>
          <a:xfrm>
            <a:off x="21293114" y="8171109"/>
            <a:ext cx="405515" cy="6654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200">
                <a:solidFill>
                  <a:srgbClr val="FFFFFF"/>
                </a:solidFill>
                <a:latin typeface="Helvetica"/>
                <a:ea typeface="Helvetica"/>
                <a:cs typeface="Helvetica"/>
                <a:sym typeface="Helvetica"/>
              </a:defRPr>
            </a:lvl1pPr>
          </a:lstStyle>
          <a:p>
            <a:pPr/>
            <a:r>
              <a:t>p</a:t>
            </a:r>
          </a:p>
        </p:txBody>
      </p:sp>
      <p:grpSp>
        <p:nvGrpSpPr>
          <p:cNvPr id="962" name="TextBox 102"/>
          <p:cNvGrpSpPr/>
          <p:nvPr/>
        </p:nvGrpSpPr>
        <p:grpSpPr>
          <a:xfrm>
            <a:off x="1971469" y="10790729"/>
            <a:ext cx="21103406" cy="702229"/>
            <a:chOff x="0" y="0"/>
            <a:chExt cx="21103404" cy="702228"/>
          </a:xfrm>
        </p:grpSpPr>
        <p:sp>
          <p:nvSpPr>
            <p:cNvPr id="960"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961" name="Points give lines of constant color in EPI c(s,t) – line is a levelset of the EPI."/>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Points give lines of constant color in EPI </a:t>
              </a:r>
              <a:r>
                <a:rPr b="1">
                  <a:solidFill>
                    <a:srgbClr val="000000"/>
                  </a:solidFill>
                  <a:latin typeface="Helvetica"/>
                  <a:ea typeface="Helvetica"/>
                  <a:cs typeface="Helvetica"/>
                  <a:sym typeface="Helvetica"/>
                </a:rPr>
                <a:t>c</a:t>
              </a:r>
              <a:r>
                <a:rPr>
                  <a:solidFill>
                    <a:srgbClr val="000000"/>
                  </a:solidFill>
                  <a:latin typeface="Helvetica"/>
                  <a:ea typeface="Helvetica"/>
                  <a:cs typeface="Helvetica"/>
                  <a:sym typeface="Helvetica"/>
                </a:rPr>
                <a:t>(</a:t>
              </a:r>
              <a:r>
                <a:rPr i="1">
                  <a:solidFill>
                    <a:srgbClr val="000000"/>
                  </a:solidFill>
                  <a:latin typeface="Helvetica"/>
                  <a:ea typeface="Helvetica"/>
                  <a:cs typeface="Helvetica"/>
                  <a:sym typeface="Helvetica"/>
                </a:rPr>
                <a:t>s,t</a:t>
              </a:r>
              <a:r>
                <a:rPr>
                  <a:solidFill>
                    <a:srgbClr val="000000"/>
                  </a:solidFill>
                  <a:latin typeface="Helvetica"/>
                  <a:ea typeface="Helvetica"/>
                  <a:cs typeface="Helvetica"/>
                  <a:sym typeface="Helvetica"/>
                </a:rPr>
                <a:t>) </a:t>
              </a:r>
              <a:r>
                <a:t>– line is a levelset of the EPI.</a:t>
              </a:r>
              <a:r>
                <a:rPr>
                  <a:solidFill>
                    <a:srgbClr val="000000"/>
                  </a:solidFill>
                </a:rPr>
                <a:t> </a:t>
              </a:r>
            </a:p>
          </p:txBody>
        </p:sp>
      </p:grpSp>
      <p:grpSp>
        <p:nvGrpSpPr>
          <p:cNvPr id="965" name="TextBox 104"/>
          <p:cNvGrpSpPr/>
          <p:nvPr/>
        </p:nvGrpSpPr>
        <p:grpSpPr>
          <a:xfrm>
            <a:off x="1971469" y="11708534"/>
            <a:ext cx="21103406" cy="702229"/>
            <a:chOff x="0" y="0"/>
            <a:chExt cx="21103404" cy="702228"/>
          </a:xfrm>
        </p:grpSpPr>
        <p:sp>
          <p:nvSpPr>
            <p:cNvPr id="963"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964" name="Slope of line decreases as point moves closer."/>
            <p:cNvSpPr txBox="1"/>
            <p:nvPr/>
          </p:nvSpPr>
          <p:spPr>
            <a:xfrm>
              <a:off x="-1" y="46314"/>
              <a:ext cx="21103406"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828800">
                <a:spcBef>
                  <a:spcPts val="0"/>
                </a:spcBef>
                <a:defRPr sz="4000">
                  <a:solidFill>
                    <a:srgbClr val="00B050"/>
                  </a:solidFill>
                  <a:latin typeface="Helvetica Light"/>
                  <a:ea typeface="Helvetica Light"/>
                  <a:cs typeface="Helvetica Light"/>
                  <a:sym typeface="Helvetica Light"/>
                </a:defRPr>
              </a:lvl1pPr>
            </a:lstStyle>
            <a:p>
              <a:pPr/>
              <a:r>
                <a:t>Slope of line decreases as point moves closer.</a:t>
              </a:r>
            </a:p>
          </p:txBody>
        </p:sp>
      </p:grpSp>
      <p:sp>
        <p:nvSpPr>
          <p:cNvPr id="966" name="TextBox 107"/>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970" name="Title 1"/>
          <p:cNvSpPr txBox="1"/>
          <p:nvPr>
            <p:ph type="title"/>
          </p:nvPr>
        </p:nvSpPr>
        <p:spPr>
          <a:prstGeom prst="rect">
            <a:avLst/>
          </a:prstGeom>
        </p:spPr>
        <p:txBody>
          <a:bodyPr/>
          <a:lstStyle/>
          <a:p>
            <a:pPr/>
            <a:r>
              <a:t>Triangulation - the infinitesimal perspective</a:t>
            </a:r>
          </a:p>
        </p:txBody>
      </p:sp>
      <p:sp>
        <p:nvSpPr>
          <p:cNvPr id="971" name="Text Placeholder 4"/>
          <p:cNvSpPr txBox="1"/>
          <p:nvPr>
            <p:ph type="body" sz="quarter" idx="1"/>
          </p:nvPr>
        </p:nvSpPr>
        <p:spPr>
          <a:xfrm>
            <a:off x="232609" y="1265992"/>
            <a:ext cx="16379828" cy="993776"/>
          </a:xfrm>
          <a:prstGeom prst="rect">
            <a:avLst/>
          </a:prstGeom>
        </p:spPr>
        <p:txBody>
          <a:bodyPr/>
          <a:lstStyle/>
          <a:p>
            <a:pPr/>
          </a:p>
        </p:txBody>
      </p:sp>
      <p:sp>
        <p:nvSpPr>
          <p:cNvPr id="972"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73"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74"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75"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76"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77"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78"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79"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80"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81"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82"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83"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84"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985"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986"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87"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988"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989"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990"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991"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992"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93"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94"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95"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996"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97"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98"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999"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00"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01"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02"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03"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04"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005"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006"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1007"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08"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1009"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1010"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011"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12"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13"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14"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15"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16"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17"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18"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19"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20"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021"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1022"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23"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24"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25"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26"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1027" name="Freeform: Shape 99"/>
          <p:cNvSpPr/>
          <p:nvPr/>
        </p:nvSpPr>
        <p:spPr>
          <a:xfrm flipH="1" flipV="1">
            <a:off x="20662271" y="7929952"/>
            <a:ext cx="2403608" cy="943683"/>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1028" name="Freeform: Shape 100"/>
          <p:cNvSpPr/>
          <p:nvPr/>
        </p:nvSpPr>
        <p:spPr>
          <a:xfrm flipH="1" flipV="1">
            <a:off x="20227982" y="7745016"/>
            <a:ext cx="2836277" cy="829407"/>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1029" name="Freeform: Shape 101"/>
          <p:cNvSpPr/>
          <p:nvPr/>
        </p:nvSpPr>
        <p:spPr>
          <a:xfrm>
            <a:off x="12339909" y="9299403"/>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30" name="TextBox 110"/>
          <p:cNvSpPr txBox="1"/>
          <p:nvPr/>
        </p:nvSpPr>
        <p:spPr>
          <a:xfrm>
            <a:off x="20147968" y="7687650"/>
            <a:ext cx="405515" cy="6654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200">
                <a:solidFill>
                  <a:srgbClr val="FFFFFF"/>
                </a:solidFill>
                <a:latin typeface="Helvetica"/>
                <a:ea typeface="Helvetica"/>
                <a:cs typeface="Helvetica"/>
                <a:sym typeface="Helvetica"/>
              </a:defRPr>
            </a:lvl1pPr>
          </a:lstStyle>
          <a:p>
            <a:pPr/>
            <a:r>
              <a:t>p</a:t>
            </a:r>
          </a:p>
        </p:txBody>
      </p:sp>
      <p:sp>
        <p:nvSpPr>
          <p:cNvPr id="1031" name="TextBox 113"/>
          <p:cNvSpPr txBox="1"/>
          <p:nvPr/>
        </p:nvSpPr>
        <p:spPr>
          <a:xfrm>
            <a:off x="11932767" y="9023233"/>
            <a:ext cx="421602"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grpSp>
        <p:nvGrpSpPr>
          <p:cNvPr id="1034" name="TextBox 104"/>
          <p:cNvGrpSpPr/>
          <p:nvPr/>
        </p:nvGrpSpPr>
        <p:grpSpPr>
          <a:xfrm>
            <a:off x="1971469" y="10790729"/>
            <a:ext cx="21103406" cy="702229"/>
            <a:chOff x="0" y="0"/>
            <a:chExt cx="21103404" cy="702228"/>
          </a:xfrm>
        </p:grpSpPr>
        <p:sp>
          <p:nvSpPr>
            <p:cNvPr id="1032"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033" name="Points give lines of constant color in EPI c(s,t) – line is a levelset of the EPI."/>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Points give lines of constant color in EPI </a:t>
              </a:r>
              <a:r>
                <a:rPr b="1">
                  <a:solidFill>
                    <a:srgbClr val="000000"/>
                  </a:solidFill>
                  <a:latin typeface="Helvetica"/>
                  <a:ea typeface="Helvetica"/>
                  <a:cs typeface="Helvetica"/>
                  <a:sym typeface="Helvetica"/>
                </a:rPr>
                <a:t>c</a:t>
              </a:r>
              <a:r>
                <a:rPr>
                  <a:solidFill>
                    <a:srgbClr val="000000"/>
                  </a:solidFill>
                  <a:latin typeface="Helvetica"/>
                  <a:ea typeface="Helvetica"/>
                  <a:cs typeface="Helvetica"/>
                  <a:sym typeface="Helvetica"/>
                </a:rPr>
                <a:t>(</a:t>
              </a:r>
              <a:r>
                <a:rPr i="1">
                  <a:solidFill>
                    <a:srgbClr val="000000"/>
                  </a:solidFill>
                  <a:latin typeface="Helvetica"/>
                  <a:ea typeface="Helvetica"/>
                  <a:cs typeface="Helvetica"/>
                  <a:sym typeface="Helvetica"/>
                </a:rPr>
                <a:t>s,t</a:t>
              </a:r>
              <a:r>
                <a:rPr>
                  <a:solidFill>
                    <a:srgbClr val="000000"/>
                  </a:solidFill>
                  <a:latin typeface="Helvetica"/>
                  <a:ea typeface="Helvetica"/>
                  <a:cs typeface="Helvetica"/>
                  <a:sym typeface="Helvetica"/>
                </a:rPr>
                <a:t>) </a:t>
              </a:r>
              <a:r>
                <a:t>– line is a levelset of the EPI.</a:t>
              </a:r>
              <a:r>
                <a:rPr>
                  <a:solidFill>
                    <a:srgbClr val="000000"/>
                  </a:solidFill>
                </a:rPr>
                <a:t> </a:t>
              </a:r>
            </a:p>
          </p:txBody>
        </p:sp>
      </p:grpSp>
      <p:grpSp>
        <p:nvGrpSpPr>
          <p:cNvPr id="1037" name="TextBox 106"/>
          <p:cNvGrpSpPr/>
          <p:nvPr/>
        </p:nvGrpSpPr>
        <p:grpSpPr>
          <a:xfrm>
            <a:off x="1971469" y="11708534"/>
            <a:ext cx="21103406" cy="702229"/>
            <a:chOff x="0" y="0"/>
            <a:chExt cx="21103404" cy="702228"/>
          </a:xfrm>
        </p:grpSpPr>
        <p:sp>
          <p:nvSpPr>
            <p:cNvPr id="1035"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036" name="Slope of line decreases as point moves closer."/>
            <p:cNvSpPr txBox="1"/>
            <p:nvPr/>
          </p:nvSpPr>
          <p:spPr>
            <a:xfrm>
              <a:off x="-1" y="46314"/>
              <a:ext cx="21103406"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828800">
                <a:spcBef>
                  <a:spcPts val="0"/>
                </a:spcBef>
                <a:defRPr sz="4000">
                  <a:solidFill>
                    <a:srgbClr val="00B050"/>
                  </a:solidFill>
                  <a:latin typeface="Helvetica Light"/>
                  <a:ea typeface="Helvetica Light"/>
                  <a:cs typeface="Helvetica Light"/>
                  <a:sym typeface="Helvetica Light"/>
                </a:defRPr>
              </a:lvl1pPr>
            </a:lstStyle>
            <a:p>
              <a:pPr/>
              <a:r>
                <a:t>Slope of line decreases as point moves closer.</a:t>
              </a:r>
            </a:p>
          </p:txBody>
        </p:sp>
      </p:grpSp>
      <p:sp>
        <p:nvSpPr>
          <p:cNvPr id="1038" name="TextBox 108"/>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42" name="Title 1"/>
          <p:cNvSpPr txBox="1"/>
          <p:nvPr>
            <p:ph type="title"/>
          </p:nvPr>
        </p:nvSpPr>
        <p:spPr>
          <a:prstGeom prst="rect">
            <a:avLst/>
          </a:prstGeom>
        </p:spPr>
        <p:txBody>
          <a:bodyPr/>
          <a:lstStyle/>
          <a:p>
            <a:pPr/>
            <a:r>
              <a:t>Triangulation - the infinitesimal perspective</a:t>
            </a:r>
          </a:p>
        </p:txBody>
      </p:sp>
      <p:sp>
        <p:nvSpPr>
          <p:cNvPr id="1043" name="Text Placeholder 4"/>
          <p:cNvSpPr txBox="1"/>
          <p:nvPr>
            <p:ph type="body" sz="quarter" idx="1"/>
          </p:nvPr>
        </p:nvSpPr>
        <p:spPr>
          <a:xfrm>
            <a:off x="232609" y="1265992"/>
            <a:ext cx="16379828" cy="993776"/>
          </a:xfrm>
          <a:prstGeom prst="rect">
            <a:avLst/>
          </a:prstGeom>
        </p:spPr>
        <p:txBody>
          <a:bodyPr/>
          <a:lstStyle/>
          <a:p>
            <a:pPr/>
          </a:p>
        </p:txBody>
      </p:sp>
      <p:sp>
        <p:nvSpPr>
          <p:cNvPr id="1044"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45"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46"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47"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48"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49"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50"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51"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52"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53"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54"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55"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56"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057"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1058"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59"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060"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061"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062"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063"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1064"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65"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66"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67"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68"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69"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70"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71"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72"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73"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74"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75"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76"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077"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078"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1079"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80"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1081"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1082"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083"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84"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85"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86"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87"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88"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89"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90"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91"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92"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093"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1094"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95"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96"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097"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098"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1099" name="Freeform: Shape 99"/>
          <p:cNvSpPr/>
          <p:nvPr/>
        </p:nvSpPr>
        <p:spPr>
          <a:xfrm flipH="1" flipV="1">
            <a:off x="20662271" y="7929952"/>
            <a:ext cx="2403608" cy="943683"/>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1100" name="Freeform: Shape 100"/>
          <p:cNvSpPr/>
          <p:nvPr/>
        </p:nvSpPr>
        <p:spPr>
          <a:xfrm flipH="1" flipV="1">
            <a:off x="20227982" y="7745016"/>
            <a:ext cx="2836277" cy="829407"/>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1101" name="Freeform: Shape 101"/>
          <p:cNvSpPr/>
          <p:nvPr/>
        </p:nvSpPr>
        <p:spPr>
          <a:xfrm>
            <a:off x="12339909" y="9299403"/>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02" name="Freeform: Shape 102"/>
          <p:cNvSpPr/>
          <p:nvPr/>
        </p:nvSpPr>
        <p:spPr>
          <a:xfrm flipH="1" flipV="1">
            <a:off x="19880314" y="7602718"/>
            <a:ext cx="3182651" cy="733227"/>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1103" name="Freeform: Shape 103"/>
          <p:cNvSpPr/>
          <p:nvPr/>
        </p:nvSpPr>
        <p:spPr>
          <a:xfrm>
            <a:off x="12613543" y="9540061"/>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04" name="TextBox 110"/>
          <p:cNvSpPr txBox="1"/>
          <p:nvPr/>
        </p:nvSpPr>
        <p:spPr>
          <a:xfrm>
            <a:off x="19758254" y="7535074"/>
            <a:ext cx="405515" cy="6654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200">
                <a:solidFill>
                  <a:srgbClr val="FFFFFF"/>
                </a:solidFill>
                <a:latin typeface="Helvetica"/>
                <a:ea typeface="Helvetica"/>
                <a:cs typeface="Helvetica"/>
                <a:sym typeface="Helvetica"/>
              </a:defRPr>
            </a:lvl1pPr>
          </a:lstStyle>
          <a:p>
            <a:pPr/>
            <a:r>
              <a:t>p</a:t>
            </a:r>
          </a:p>
        </p:txBody>
      </p:sp>
      <p:sp>
        <p:nvSpPr>
          <p:cNvPr id="1105" name="TextBox 113"/>
          <p:cNvSpPr txBox="1"/>
          <p:nvPr/>
        </p:nvSpPr>
        <p:spPr>
          <a:xfrm>
            <a:off x="12181623" y="9174656"/>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grpSp>
        <p:nvGrpSpPr>
          <p:cNvPr id="1108" name="TextBox 104"/>
          <p:cNvGrpSpPr/>
          <p:nvPr/>
        </p:nvGrpSpPr>
        <p:grpSpPr>
          <a:xfrm>
            <a:off x="1971469" y="10790729"/>
            <a:ext cx="21103406" cy="702229"/>
            <a:chOff x="0" y="0"/>
            <a:chExt cx="21103404" cy="702228"/>
          </a:xfrm>
        </p:grpSpPr>
        <p:sp>
          <p:nvSpPr>
            <p:cNvPr id="1106"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107" name="Points give lines of constant color in EPI c(s,t) – line is a levelset of the EPI."/>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Points give lines of constant color in EPI </a:t>
              </a:r>
              <a:r>
                <a:rPr b="1">
                  <a:solidFill>
                    <a:srgbClr val="000000"/>
                  </a:solidFill>
                  <a:latin typeface="Helvetica"/>
                  <a:ea typeface="Helvetica"/>
                  <a:cs typeface="Helvetica"/>
                  <a:sym typeface="Helvetica"/>
                </a:rPr>
                <a:t>c</a:t>
              </a:r>
              <a:r>
                <a:rPr>
                  <a:solidFill>
                    <a:srgbClr val="000000"/>
                  </a:solidFill>
                  <a:latin typeface="Helvetica"/>
                  <a:ea typeface="Helvetica"/>
                  <a:cs typeface="Helvetica"/>
                  <a:sym typeface="Helvetica"/>
                </a:rPr>
                <a:t>(</a:t>
              </a:r>
              <a:r>
                <a:rPr i="1">
                  <a:solidFill>
                    <a:srgbClr val="000000"/>
                  </a:solidFill>
                  <a:latin typeface="Helvetica"/>
                  <a:ea typeface="Helvetica"/>
                  <a:cs typeface="Helvetica"/>
                  <a:sym typeface="Helvetica"/>
                </a:rPr>
                <a:t>s,t</a:t>
              </a:r>
              <a:r>
                <a:rPr>
                  <a:solidFill>
                    <a:srgbClr val="000000"/>
                  </a:solidFill>
                  <a:latin typeface="Helvetica"/>
                  <a:ea typeface="Helvetica"/>
                  <a:cs typeface="Helvetica"/>
                  <a:sym typeface="Helvetica"/>
                </a:rPr>
                <a:t>) </a:t>
              </a:r>
              <a:r>
                <a:t>– line is a levelset of the EPI.</a:t>
              </a:r>
              <a:r>
                <a:rPr>
                  <a:solidFill>
                    <a:srgbClr val="000000"/>
                  </a:solidFill>
                </a:rPr>
                <a:t> </a:t>
              </a:r>
            </a:p>
          </p:txBody>
        </p:sp>
      </p:grpSp>
      <p:grpSp>
        <p:nvGrpSpPr>
          <p:cNvPr id="1111" name="TextBox 106"/>
          <p:cNvGrpSpPr/>
          <p:nvPr/>
        </p:nvGrpSpPr>
        <p:grpSpPr>
          <a:xfrm>
            <a:off x="1971469" y="11708534"/>
            <a:ext cx="21103406" cy="702229"/>
            <a:chOff x="0" y="0"/>
            <a:chExt cx="21103404" cy="702228"/>
          </a:xfrm>
        </p:grpSpPr>
        <p:sp>
          <p:nvSpPr>
            <p:cNvPr id="1109"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110" name="Slope of line decreases as point moves closer."/>
            <p:cNvSpPr txBox="1"/>
            <p:nvPr/>
          </p:nvSpPr>
          <p:spPr>
            <a:xfrm>
              <a:off x="-1" y="46314"/>
              <a:ext cx="21103406"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828800">
                <a:spcBef>
                  <a:spcPts val="0"/>
                </a:spcBef>
                <a:defRPr sz="4000">
                  <a:solidFill>
                    <a:srgbClr val="00B050"/>
                  </a:solidFill>
                  <a:latin typeface="Helvetica Light"/>
                  <a:ea typeface="Helvetica Light"/>
                  <a:cs typeface="Helvetica Light"/>
                  <a:sym typeface="Helvetica Light"/>
                </a:defRPr>
              </a:lvl1pPr>
            </a:lstStyle>
            <a:p>
              <a:pPr/>
              <a:r>
                <a:t>Slope of line decreases as point moves closer.</a:t>
              </a:r>
            </a:p>
          </p:txBody>
        </p:sp>
      </p:grpSp>
      <p:sp>
        <p:nvSpPr>
          <p:cNvPr id="1112" name="TextBox 108"/>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16" name="Title 1"/>
          <p:cNvSpPr txBox="1"/>
          <p:nvPr>
            <p:ph type="title"/>
          </p:nvPr>
        </p:nvSpPr>
        <p:spPr>
          <a:prstGeom prst="rect">
            <a:avLst/>
          </a:prstGeom>
        </p:spPr>
        <p:txBody>
          <a:bodyPr/>
          <a:lstStyle/>
          <a:p>
            <a:pPr/>
            <a:r>
              <a:t>Triangulation - the infinitesimal perspective</a:t>
            </a:r>
          </a:p>
        </p:txBody>
      </p:sp>
      <p:sp>
        <p:nvSpPr>
          <p:cNvPr id="1117" name="Text Placeholder 4"/>
          <p:cNvSpPr txBox="1"/>
          <p:nvPr>
            <p:ph type="body" sz="quarter" idx="1"/>
          </p:nvPr>
        </p:nvSpPr>
        <p:spPr>
          <a:xfrm>
            <a:off x="232609" y="1265992"/>
            <a:ext cx="16379828" cy="993776"/>
          </a:xfrm>
          <a:prstGeom prst="rect">
            <a:avLst/>
          </a:prstGeom>
        </p:spPr>
        <p:txBody>
          <a:bodyPr/>
          <a:lstStyle/>
          <a:p>
            <a:pPr/>
          </a:p>
        </p:txBody>
      </p:sp>
      <p:sp>
        <p:nvSpPr>
          <p:cNvPr id="1118"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19"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20"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21"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22"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23"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24"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25"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26"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27"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28"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29"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30"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131"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1132"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33"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134"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135"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136"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137"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1138"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39"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40"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41"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42"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43"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44"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45"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46"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47"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48"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49"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50"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151"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152"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1153"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54"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1155"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1156"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157"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58"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59"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60"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61"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62"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63"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64"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65"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66"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167"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1168"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69"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70"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71"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72"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1173" name="Freeform: Shape 101"/>
          <p:cNvSpPr/>
          <p:nvPr/>
        </p:nvSpPr>
        <p:spPr>
          <a:xfrm>
            <a:off x="12339909" y="9299403"/>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74" name="Freeform: Shape 102"/>
          <p:cNvSpPr/>
          <p:nvPr/>
        </p:nvSpPr>
        <p:spPr>
          <a:xfrm flipH="1" flipV="1">
            <a:off x="19880314" y="7602718"/>
            <a:ext cx="3182651" cy="733227"/>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1175" name="Freeform: Shape 103"/>
          <p:cNvSpPr/>
          <p:nvPr/>
        </p:nvSpPr>
        <p:spPr>
          <a:xfrm>
            <a:off x="12613543" y="9540061"/>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76" name="TextBox 110"/>
          <p:cNvSpPr txBox="1"/>
          <p:nvPr/>
        </p:nvSpPr>
        <p:spPr>
          <a:xfrm>
            <a:off x="19758254" y="7535074"/>
            <a:ext cx="405515" cy="6654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200">
                <a:solidFill>
                  <a:srgbClr val="FFFFFF"/>
                </a:solidFill>
                <a:latin typeface="Helvetica"/>
                <a:ea typeface="Helvetica"/>
                <a:cs typeface="Helvetica"/>
                <a:sym typeface="Helvetica"/>
              </a:defRPr>
            </a:lvl1pPr>
          </a:lstStyle>
          <a:p>
            <a:pPr/>
            <a:r>
              <a:t>p</a:t>
            </a:r>
          </a:p>
        </p:txBody>
      </p:sp>
      <p:grpSp>
        <p:nvGrpSpPr>
          <p:cNvPr id="1179" name="TextBox 106"/>
          <p:cNvGrpSpPr/>
          <p:nvPr/>
        </p:nvGrpSpPr>
        <p:grpSpPr>
          <a:xfrm>
            <a:off x="1971469" y="10790729"/>
            <a:ext cx="21103406" cy="702229"/>
            <a:chOff x="0" y="0"/>
            <a:chExt cx="21103404" cy="702228"/>
          </a:xfrm>
        </p:grpSpPr>
        <p:sp>
          <p:nvSpPr>
            <p:cNvPr id="1177"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178" name="Points give lines of constant color in EPI c(s,t) – line is a levelset of the EPI."/>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Points give lines of constant color in EPI </a:t>
              </a:r>
              <a:r>
                <a:rPr b="1">
                  <a:latin typeface="Helvetica"/>
                  <a:ea typeface="Helvetica"/>
                  <a:cs typeface="Helvetica"/>
                  <a:sym typeface="Helvetica"/>
                </a:rPr>
                <a:t>c</a:t>
              </a:r>
              <a:r>
                <a:rPr>
                  <a:latin typeface="Helvetica"/>
                  <a:ea typeface="Helvetica"/>
                  <a:cs typeface="Helvetica"/>
                  <a:sym typeface="Helvetica"/>
                </a:rPr>
                <a:t>(</a:t>
              </a:r>
              <a:r>
                <a:rPr i="1">
                  <a:latin typeface="Helvetica"/>
                  <a:ea typeface="Helvetica"/>
                  <a:cs typeface="Helvetica"/>
                  <a:sym typeface="Helvetica"/>
                </a:rPr>
                <a:t>s,t</a:t>
              </a:r>
              <a:r>
                <a:rPr>
                  <a:latin typeface="Helvetica"/>
                  <a:ea typeface="Helvetica"/>
                  <a:cs typeface="Helvetica"/>
                  <a:sym typeface="Helvetica"/>
                </a:rPr>
                <a:t>)</a:t>
              </a:r>
              <a:r>
                <a:rPr>
                  <a:solidFill>
                    <a:srgbClr val="000000"/>
                  </a:solidFill>
                  <a:latin typeface="Helvetica"/>
                  <a:ea typeface="Helvetica"/>
                  <a:cs typeface="Helvetica"/>
                  <a:sym typeface="Helvetica"/>
                </a:rPr>
                <a:t> </a:t>
              </a:r>
              <a:r>
                <a:t>– line is a levelset of the EPI.</a:t>
              </a:r>
              <a:r>
                <a:rPr>
                  <a:solidFill>
                    <a:srgbClr val="000000"/>
                  </a:solidFill>
                </a:rPr>
                <a:t> </a:t>
              </a:r>
            </a:p>
          </p:txBody>
        </p:sp>
      </p:grpSp>
      <p:grpSp>
        <p:nvGrpSpPr>
          <p:cNvPr id="1182" name="TextBox 107"/>
          <p:cNvGrpSpPr/>
          <p:nvPr/>
        </p:nvGrpSpPr>
        <p:grpSpPr>
          <a:xfrm>
            <a:off x="1971469" y="11708534"/>
            <a:ext cx="21103406" cy="702229"/>
            <a:chOff x="0" y="0"/>
            <a:chExt cx="21103404" cy="702228"/>
          </a:xfrm>
        </p:grpSpPr>
        <p:sp>
          <p:nvSpPr>
            <p:cNvPr id="1180"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181" name="Slope of line decreases as point moves closer."/>
            <p:cNvSpPr txBox="1"/>
            <p:nvPr/>
          </p:nvSpPr>
          <p:spPr>
            <a:xfrm>
              <a:off x="-1" y="46314"/>
              <a:ext cx="21103406"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828800">
                <a:spcBef>
                  <a:spcPts val="0"/>
                </a:spcBef>
                <a:defRPr sz="4000">
                  <a:solidFill>
                    <a:srgbClr val="00B050"/>
                  </a:solidFill>
                  <a:latin typeface="Helvetica Light"/>
                  <a:ea typeface="Helvetica Light"/>
                  <a:cs typeface="Helvetica Light"/>
                  <a:sym typeface="Helvetica Light"/>
                </a:defRPr>
              </a:lvl1pPr>
            </a:lstStyle>
            <a:p>
              <a:pPr/>
              <a:r>
                <a:t>Slope of line decreases as point moves closer.</a:t>
              </a:r>
            </a:p>
          </p:txBody>
        </p:sp>
      </p:grpSp>
      <p:grpSp>
        <p:nvGrpSpPr>
          <p:cNvPr id="1185" name="TextBox 108"/>
          <p:cNvGrpSpPr/>
          <p:nvPr/>
        </p:nvGrpSpPr>
        <p:grpSpPr>
          <a:xfrm>
            <a:off x="1971469" y="12682359"/>
            <a:ext cx="21103406" cy="702230"/>
            <a:chOff x="0" y="0"/>
            <a:chExt cx="21103404" cy="702228"/>
          </a:xfrm>
        </p:grpSpPr>
        <p:sp>
          <p:nvSpPr>
            <p:cNvPr id="1183"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4000">
                  <a:solidFill>
                    <a:srgbClr val="F2F2F2"/>
                  </a:solidFill>
                  <a:latin typeface="Helvetica Light"/>
                  <a:ea typeface="Helvetica Light"/>
                  <a:cs typeface="Helvetica Light"/>
                  <a:sym typeface="Helvetica Light"/>
                </a:defRPr>
              </a:pPr>
            </a:p>
          </p:txBody>
        </p:sp>
        <p:sp>
          <p:nvSpPr>
            <p:cNvPr id="1184" name="Gradient of c(s,t) is orthogonal to levelset - can extract depth from gradients of light field."/>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Gradient of </a:t>
              </a:r>
              <a:r>
                <a:rPr b="1">
                  <a:latin typeface="Helvetica"/>
                  <a:ea typeface="Helvetica"/>
                  <a:cs typeface="Helvetica"/>
                  <a:sym typeface="Helvetica"/>
                </a:rPr>
                <a:t>c</a:t>
              </a:r>
              <a:r>
                <a:rPr>
                  <a:latin typeface="Helvetica"/>
                  <a:ea typeface="Helvetica"/>
                  <a:cs typeface="Helvetica"/>
                  <a:sym typeface="Helvetica"/>
                </a:rPr>
                <a:t>(</a:t>
              </a:r>
              <a:r>
                <a:rPr i="1">
                  <a:latin typeface="Helvetica"/>
                  <a:ea typeface="Helvetica"/>
                  <a:cs typeface="Helvetica"/>
                  <a:sym typeface="Helvetica"/>
                </a:rPr>
                <a:t>s,t</a:t>
              </a:r>
              <a:r>
                <a:rPr>
                  <a:latin typeface="Helvetica"/>
                  <a:ea typeface="Helvetica"/>
                  <a:cs typeface="Helvetica"/>
                  <a:sym typeface="Helvetica"/>
                </a:rPr>
                <a:t>)</a:t>
              </a:r>
              <a:r>
                <a:rPr>
                  <a:solidFill>
                    <a:srgbClr val="000000"/>
                  </a:solidFill>
                  <a:latin typeface="Helvetica"/>
                  <a:ea typeface="Helvetica"/>
                  <a:cs typeface="Helvetica"/>
                  <a:sym typeface="Helvetica"/>
                </a:rPr>
                <a:t> </a:t>
              </a:r>
              <a:r>
                <a:t>is orthogonal to levelset - </a:t>
              </a:r>
              <a:r>
                <a:rPr>
                  <a:solidFill>
                    <a:srgbClr val="F2F2F2"/>
                  </a:solidFill>
                </a:rPr>
                <a:t>can extract depth from gradients of light field</a:t>
              </a:r>
              <a:r>
                <a:rPr i="1">
                  <a:solidFill>
                    <a:srgbClr val="F2F2F2"/>
                  </a:solidFill>
                </a:rPr>
                <a:t>.</a:t>
              </a:r>
            </a:p>
          </p:txBody>
        </p:sp>
      </p:grpSp>
      <p:sp>
        <p:nvSpPr>
          <p:cNvPr id="1186" name="Freeform: Shape 109"/>
          <p:cNvSpPr/>
          <p:nvPr/>
        </p:nvSpPr>
        <p:spPr>
          <a:xfrm flipV="1">
            <a:off x="21460759" y="7363123"/>
            <a:ext cx="117272" cy="588606"/>
          </a:xfrm>
          <a:prstGeom prst="line">
            <a:avLst/>
          </a:prstGeom>
          <a:ln w="38100">
            <a:solidFill>
              <a:srgbClr val="FFFFFF">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87" name="TextBox 111"/>
          <p:cNvSpPr txBox="1"/>
          <p:nvPr/>
        </p:nvSpPr>
        <p:spPr>
          <a:xfrm>
            <a:off x="21641886" y="7345204"/>
            <a:ext cx="136993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3200">
                <a:solidFill>
                  <a:srgbClr val="FFFFFF"/>
                </a:solidFill>
                <a:latin typeface="Calibri"/>
                <a:ea typeface="Calibri"/>
                <a:cs typeface="Calibri"/>
                <a:sym typeface="Calibri"/>
              </a:defRPr>
            </a:pPr>
            <a:r>
              <a:t>∇</a:t>
            </a:r>
            <a:r>
              <a:rPr b="1">
                <a:latin typeface="Helvetica"/>
                <a:ea typeface="Helvetica"/>
                <a:cs typeface="Helvetica"/>
                <a:sym typeface="Helvetica"/>
              </a:rPr>
              <a:t>c</a:t>
            </a:r>
            <a:r>
              <a:rPr>
                <a:latin typeface="Helvetica"/>
                <a:ea typeface="Helvetica"/>
                <a:cs typeface="Helvetica"/>
                <a:sym typeface="Helvetica"/>
              </a:rPr>
              <a:t>(</a:t>
            </a:r>
            <a:r>
              <a:rPr i="1">
                <a:latin typeface="Helvetica"/>
                <a:ea typeface="Helvetica"/>
                <a:cs typeface="Helvetica"/>
                <a:sym typeface="Helvetica"/>
              </a:rPr>
              <a:t>s,t</a:t>
            </a:r>
            <a:r>
              <a:rPr>
                <a:latin typeface="Helvetica"/>
                <a:ea typeface="Helvetica"/>
                <a:cs typeface="Helvetica"/>
                <a:sym typeface="Helvetica"/>
              </a:rPr>
              <a:t>)</a:t>
            </a:r>
          </a:p>
        </p:txBody>
      </p:sp>
      <p:sp>
        <p:nvSpPr>
          <p:cNvPr id="1188" name="TextBox 99"/>
          <p:cNvSpPr txBox="1"/>
          <p:nvPr/>
        </p:nvSpPr>
        <p:spPr>
          <a:xfrm>
            <a:off x="12181623" y="9174656"/>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1189" name="TextBox 100"/>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193" name="Title 1"/>
          <p:cNvSpPr txBox="1"/>
          <p:nvPr>
            <p:ph type="title"/>
          </p:nvPr>
        </p:nvSpPr>
        <p:spPr>
          <a:prstGeom prst="rect">
            <a:avLst/>
          </a:prstGeom>
        </p:spPr>
        <p:txBody>
          <a:bodyPr/>
          <a:lstStyle/>
          <a:p>
            <a:pPr/>
            <a:r>
              <a:t>Triangulation - the infinitesimal perspective</a:t>
            </a:r>
          </a:p>
        </p:txBody>
      </p:sp>
      <p:sp>
        <p:nvSpPr>
          <p:cNvPr id="1194" name="Text Placeholder 4"/>
          <p:cNvSpPr txBox="1"/>
          <p:nvPr>
            <p:ph type="body" sz="quarter" idx="1"/>
          </p:nvPr>
        </p:nvSpPr>
        <p:spPr>
          <a:xfrm>
            <a:off x="232609" y="1265992"/>
            <a:ext cx="16379828" cy="993776"/>
          </a:xfrm>
          <a:prstGeom prst="rect">
            <a:avLst/>
          </a:prstGeom>
        </p:spPr>
        <p:txBody>
          <a:bodyPr/>
          <a:lstStyle/>
          <a:p>
            <a:pPr/>
          </a:p>
        </p:txBody>
      </p:sp>
      <p:sp>
        <p:nvSpPr>
          <p:cNvPr id="1195"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96"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197"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98"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199"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00"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01"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02"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03"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04"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05"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06"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07"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208"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1209"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10"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211"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212"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213"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214"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1215"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16"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17"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18"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19"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20"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21"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22"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23"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24"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25"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26"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27"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228"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229"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1230"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31"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1232"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1233"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234"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35"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36"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37"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38"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39"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40"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41"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42"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43"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244"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1245"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46"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47"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48"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49"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1250" name="Freeform: Shape 101"/>
          <p:cNvSpPr/>
          <p:nvPr/>
        </p:nvSpPr>
        <p:spPr>
          <a:xfrm>
            <a:off x="12339909" y="9299403"/>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51" name="Freeform: Shape 102"/>
          <p:cNvSpPr/>
          <p:nvPr/>
        </p:nvSpPr>
        <p:spPr>
          <a:xfrm flipH="1" flipV="1">
            <a:off x="19880314" y="7602718"/>
            <a:ext cx="3182651" cy="733227"/>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1252" name="Freeform: Shape 103"/>
          <p:cNvSpPr/>
          <p:nvPr/>
        </p:nvSpPr>
        <p:spPr>
          <a:xfrm>
            <a:off x="12613543" y="9540061"/>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53" name="TextBox 110"/>
          <p:cNvSpPr txBox="1"/>
          <p:nvPr/>
        </p:nvSpPr>
        <p:spPr>
          <a:xfrm>
            <a:off x="19758254" y="7535074"/>
            <a:ext cx="405515" cy="6654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200">
                <a:solidFill>
                  <a:srgbClr val="FFFFFF"/>
                </a:solidFill>
                <a:latin typeface="Helvetica"/>
                <a:ea typeface="Helvetica"/>
                <a:cs typeface="Helvetica"/>
                <a:sym typeface="Helvetica"/>
              </a:defRPr>
            </a:lvl1pPr>
          </a:lstStyle>
          <a:p>
            <a:pPr/>
            <a:r>
              <a:t>p</a:t>
            </a:r>
          </a:p>
        </p:txBody>
      </p:sp>
      <p:sp>
        <p:nvSpPr>
          <p:cNvPr id="1254" name="TextBox 113"/>
          <p:cNvSpPr txBox="1"/>
          <p:nvPr/>
        </p:nvSpPr>
        <p:spPr>
          <a:xfrm>
            <a:off x="12181623" y="9203294"/>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grpSp>
        <p:nvGrpSpPr>
          <p:cNvPr id="1257" name="TextBox 106"/>
          <p:cNvGrpSpPr/>
          <p:nvPr/>
        </p:nvGrpSpPr>
        <p:grpSpPr>
          <a:xfrm>
            <a:off x="1971469" y="10790729"/>
            <a:ext cx="21103406" cy="702229"/>
            <a:chOff x="0" y="0"/>
            <a:chExt cx="21103404" cy="702228"/>
          </a:xfrm>
        </p:grpSpPr>
        <p:sp>
          <p:nvSpPr>
            <p:cNvPr id="1255"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256" name="Points give lines of constant color in EPI c(s,t) – line is a levelset of the EPI."/>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Points give lines of constant color in EPI </a:t>
              </a:r>
              <a:r>
                <a:rPr b="1">
                  <a:solidFill>
                    <a:srgbClr val="000000"/>
                  </a:solidFill>
                  <a:latin typeface="Helvetica"/>
                  <a:ea typeface="Helvetica"/>
                  <a:cs typeface="Helvetica"/>
                  <a:sym typeface="Helvetica"/>
                </a:rPr>
                <a:t>c</a:t>
              </a:r>
              <a:r>
                <a:rPr>
                  <a:solidFill>
                    <a:srgbClr val="000000"/>
                  </a:solidFill>
                  <a:latin typeface="Helvetica"/>
                  <a:ea typeface="Helvetica"/>
                  <a:cs typeface="Helvetica"/>
                  <a:sym typeface="Helvetica"/>
                </a:rPr>
                <a:t>(</a:t>
              </a:r>
              <a:r>
                <a:rPr i="1">
                  <a:solidFill>
                    <a:srgbClr val="000000"/>
                  </a:solidFill>
                  <a:latin typeface="Helvetica"/>
                  <a:ea typeface="Helvetica"/>
                  <a:cs typeface="Helvetica"/>
                  <a:sym typeface="Helvetica"/>
                </a:rPr>
                <a:t>s,t</a:t>
              </a:r>
              <a:r>
                <a:rPr>
                  <a:solidFill>
                    <a:srgbClr val="000000"/>
                  </a:solidFill>
                  <a:latin typeface="Helvetica"/>
                  <a:ea typeface="Helvetica"/>
                  <a:cs typeface="Helvetica"/>
                  <a:sym typeface="Helvetica"/>
                </a:rPr>
                <a:t>) </a:t>
              </a:r>
              <a:r>
                <a:t>– line is a levelset of the EPI.</a:t>
              </a:r>
              <a:r>
                <a:rPr>
                  <a:solidFill>
                    <a:srgbClr val="000000"/>
                  </a:solidFill>
                </a:rPr>
                <a:t> </a:t>
              </a:r>
            </a:p>
          </p:txBody>
        </p:sp>
      </p:grpSp>
      <p:grpSp>
        <p:nvGrpSpPr>
          <p:cNvPr id="1260" name="TextBox 107"/>
          <p:cNvGrpSpPr/>
          <p:nvPr/>
        </p:nvGrpSpPr>
        <p:grpSpPr>
          <a:xfrm>
            <a:off x="1971469" y="11708534"/>
            <a:ext cx="21103406" cy="702229"/>
            <a:chOff x="0" y="0"/>
            <a:chExt cx="21103404" cy="702228"/>
          </a:xfrm>
        </p:grpSpPr>
        <p:sp>
          <p:nvSpPr>
            <p:cNvPr id="1258"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259" name="Slope of line decreases as point moves closer."/>
            <p:cNvSpPr txBox="1"/>
            <p:nvPr/>
          </p:nvSpPr>
          <p:spPr>
            <a:xfrm>
              <a:off x="-1" y="46314"/>
              <a:ext cx="21103406"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828800">
                <a:spcBef>
                  <a:spcPts val="0"/>
                </a:spcBef>
                <a:defRPr sz="4000">
                  <a:solidFill>
                    <a:srgbClr val="00B050"/>
                  </a:solidFill>
                  <a:latin typeface="Helvetica Light"/>
                  <a:ea typeface="Helvetica Light"/>
                  <a:cs typeface="Helvetica Light"/>
                  <a:sym typeface="Helvetica Light"/>
                </a:defRPr>
              </a:lvl1pPr>
            </a:lstStyle>
            <a:p>
              <a:pPr/>
              <a:r>
                <a:t>Slope of line decreases as point moves closer.</a:t>
              </a:r>
            </a:p>
          </p:txBody>
        </p:sp>
      </p:grpSp>
      <p:grpSp>
        <p:nvGrpSpPr>
          <p:cNvPr id="1263" name="TextBox 108"/>
          <p:cNvGrpSpPr/>
          <p:nvPr/>
        </p:nvGrpSpPr>
        <p:grpSpPr>
          <a:xfrm>
            <a:off x="1971469" y="12682359"/>
            <a:ext cx="21103406" cy="702230"/>
            <a:chOff x="0" y="0"/>
            <a:chExt cx="21103404" cy="702228"/>
          </a:xfrm>
        </p:grpSpPr>
        <p:sp>
          <p:nvSpPr>
            <p:cNvPr id="1261"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4000">
                  <a:solidFill>
                    <a:srgbClr val="00B050"/>
                  </a:solidFill>
                  <a:latin typeface="Helvetica Light"/>
                  <a:ea typeface="Helvetica Light"/>
                  <a:cs typeface="Helvetica Light"/>
                  <a:sym typeface="Helvetica Light"/>
                </a:defRPr>
              </a:pPr>
            </a:p>
          </p:txBody>
        </p:sp>
        <p:sp>
          <p:nvSpPr>
            <p:cNvPr id="1262" name="Gradient of c(s,t) is orthogonal to levelset - can extract depth from gradients of light field."/>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Gradient of </a:t>
              </a:r>
              <a:r>
                <a:rPr b="1">
                  <a:latin typeface="Helvetica"/>
                  <a:ea typeface="Helvetica"/>
                  <a:cs typeface="Helvetica"/>
                  <a:sym typeface="Helvetica"/>
                </a:rPr>
                <a:t>c</a:t>
              </a:r>
              <a:r>
                <a:rPr>
                  <a:latin typeface="Helvetica"/>
                  <a:ea typeface="Helvetica"/>
                  <a:cs typeface="Helvetica"/>
                  <a:sym typeface="Helvetica"/>
                </a:rPr>
                <a:t>(</a:t>
              </a:r>
              <a:r>
                <a:rPr i="1">
                  <a:latin typeface="Helvetica"/>
                  <a:ea typeface="Helvetica"/>
                  <a:cs typeface="Helvetica"/>
                  <a:sym typeface="Helvetica"/>
                </a:rPr>
                <a:t>s,t</a:t>
              </a:r>
              <a:r>
                <a:rPr>
                  <a:latin typeface="Helvetica"/>
                  <a:ea typeface="Helvetica"/>
                  <a:cs typeface="Helvetica"/>
                  <a:sym typeface="Helvetica"/>
                </a:rPr>
                <a:t>)</a:t>
              </a:r>
              <a:r>
                <a:rPr>
                  <a:solidFill>
                    <a:srgbClr val="000000"/>
                  </a:solidFill>
                  <a:latin typeface="Helvetica"/>
                  <a:ea typeface="Helvetica"/>
                  <a:cs typeface="Helvetica"/>
                  <a:sym typeface="Helvetica"/>
                </a:rPr>
                <a:t> </a:t>
              </a:r>
              <a:r>
                <a:t>is orthogonal to levelset - can extract depth from gradients of light field</a:t>
              </a:r>
              <a:r>
                <a:rPr i="1"/>
                <a:t>.</a:t>
              </a:r>
            </a:p>
          </p:txBody>
        </p:sp>
      </p:grpSp>
      <p:sp>
        <p:nvSpPr>
          <p:cNvPr id="1264" name="Rectangle 104"/>
          <p:cNvSpPr/>
          <p:nvPr/>
        </p:nvSpPr>
        <p:spPr>
          <a:xfrm>
            <a:off x="0" y="3314700"/>
            <a:ext cx="16612436" cy="7173979"/>
          </a:xfrm>
          <a:prstGeom prst="rect">
            <a:avLst/>
          </a:prstGeom>
          <a:solidFill>
            <a:srgbClr val="FFFFFF">
              <a:alpha val="96863"/>
            </a:srgbClr>
          </a:solidFill>
          <a:ln w="12700">
            <a:miter lim="400000"/>
          </a:ln>
        </p:spPr>
        <p:txBody>
          <a:bodyPr tIns="91439" bIns="91439" anchor="ctr"/>
          <a:lstStyle/>
          <a:p>
            <a:pPr algn="ctr" defTabSz="1828800">
              <a:spcBef>
                <a:spcPts val="0"/>
              </a:spcBef>
              <a:defRPr sz="3600">
                <a:solidFill>
                  <a:srgbClr val="FFFFFF"/>
                </a:solidFill>
                <a:latin typeface="Calibri"/>
                <a:ea typeface="Calibri"/>
                <a:cs typeface="Calibri"/>
                <a:sym typeface="Calibri"/>
              </a:defRPr>
            </a:pPr>
          </a:p>
        </p:txBody>
      </p:sp>
      <p:sp>
        <p:nvSpPr>
          <p:cNvPr id="1265" name="Freeform: Shape 109"/>
          <p:cNvSpPr/>
          <p:nvPr/>
        </p:nvSpPr>
        <p:spPr>
          <a:xfrm flipV="1">
            <a:off x="21460759" y="7363123"/>
            <a:ext cx="117272" cy="588606"/>
          </a:xfrm>
          <a:prstGeom prst="line">
            <a:avLst/>
          </a:prstGeom>
          <a:ln w="38100">
            <a:solidFill>
              <a:srgbClr val="FFFFFF">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66" name="TextBox 111"/>
          <p:cNvSpPr txBox="1"/>
          <p:nvPr/>
        </p:nvSpPr>
        <p:spPr>
          <a:xfrm>
            <a:off x="21641886" y="7345204"/>
            <a:ext cx="136993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3200">
                <a:solidFill>
                  <a:srgbClr val="FFFFFF"/>
                </a:solidFill>
                <a:latin typeface="Calibri"/>
                <a:ea typeface="Calibri"/>
                <a:cs typeface="Calibri"/>
                <a:sym typeface="Calibri"/>
              </a:defRPr>
            </a:pPr>
            <a:r>
              <a:t>∇</a:t>
            </a:r>
            <a:r>
              <a:rPr b="1">
                <a:latin typeface="Helvetica"/>
                <a:ea typeface="Helvetica"/>
                <a:cs typeface="Helvetica"/>
                <a:sym typeface="Helvetica"/>
              </a:rPr>
              <a:t>c</a:t>
            </a:r>
            <a:r>
              <a:rPr>
                <a:latin typeface="Helvetica"/>
                <a:ea typeface="Helvetica"/>
                <a:cs typeface="Helvetica"/>
                <a:sym typeface="Helvetica"/>
              </a:rPr>
              <a:t>(</a:t>
            </a:r>
            <a:r>
              <a:rPr i="1">
                <a:latin typeface="Helvetica"/>
                <a:ea typeface="Helvetica"/>
                <a:cs typeface="Helvetica"/>
                <a:sym typeface="Helvetica"/>
              </a:rPr>
              <a:t>s,t</a:t>
            </a:r>
            <a:r>
              <a:rPr>
                <a:latin typeface="Helvetica"/>
                <a:ea typeface="Helvetica"/>
                <a:cs typeface="Helvetica"/>
                <a:sym typeface="Helvetica"/>
              </a:rPr>
              <a:t>)</a:t>
            </a:r>
          </a:p>
        </p:txBody>
      </p:sp>
      <p:pic>
        <p:nvPicPr>
          <p:cNvPr id="1267" name="Picture 5" descr="Picture 5"/>
          <p:cNvPicPr>
            <a:picLocks noChangeAspect="1"/>
          </p:cNvPicPr>
          <p:nvPr/>
        </p:nvPicPr>
        <p:blipFill>
          <a:blip r:embed="rId7">
            <a:extLst/>
          </a:blip>
          <a:stretch>
            <a:fillRect/>
          </a:stretch>
        </p:blipFill>
        <p:spPr>
          <a:xfrm>
            <a:off x="1705599" y="5671451"/>
            <a:ext cx="13819583" cy="3015183"/>
          </a:xfrm>
          <a:prstGeom prst="rect">
            <a:avLst/>
          </a:prstGeom>
          <a:ln w="12700">
            <a:miter lim="400000"/>
          </a:ln>
        </p:spPr>
      </p:pic>
      <p:sp>
        <p:nvSpPr>
          <p:cNvPr id="1268" name="TextBox 112"/>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272" name="Title 1"/>
          <p:cNvSpPr txBox="1"/>
          <p:nvPr>
            <p:ph type="title"/>
          </p:nvPr>
        </p:nvSpPr>
        <p:spPr>
          <a:prstGeom prst="rect">
            <a:avLst/>
          </a:prstGeom>
        </p:spPr>
        <p:txBody>
          <a:bodyPr/>
          <a:lstStyle/>
          <a:p>
            <a:pPr/>
            <a:r>
              <a:t>Triangulation - the infinitesimal perspective</a:t>
            </a:r>
          </a:p>
        </p:txBody>
      </p:sp>
      <p:sp>
        <p:nvSpPr>
          <p:cNvPr id="1273" name="Text Placeholder 4"/>
          <p:cNvSpPr txBox="1"/>
          <p:nvPr>
            <p:ph type="body" sz="quarter" idx="1"/>
          </p:nvPr>
        </p:nvSpPr>
        <p:spPr>
          <a:xfrm>
            <a:off x="232609" y="1265992"/>
            <a:ext cx="16379828" cy="993776"/>
          </a:xfrm>
          <a:prstGeom prst="rect">
            <a:avLst/>
          </a:prstGeom>
        </p:spPr>
        <p:txBody>
          <a:bodyPr/>
          <a:lstStyle/>
          <a:p>
            <a:pPr/>
          </a:p>
        </p:txBody>
      </p:sp>
      <p:sp>
        <p:nvSpPr>
          <p:cNvPr id="1274" name="Freeform: Shape 38"/>
          <p:cNvSpPr/>
          <p:nvPr/>
        </p:nvSpPr>
        <p:spPr>
          <a:xfrm>
            <a:off x="9792327" y="4271494"/>
            <a:ext cx="6227987" cy="5452086"/>
          </a:xfrm>
          <a:prstGeom prst="rect">
            <a:avLst/>
          </a:prstGeom>
          <a:solidFill>
            <a:srgbClr val="C8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75" name="Freeform: Shape 39"/>
          <p:cNvSpPr/>
          <p:nvPr/>
        </p:nvSpPr>
        <p:spPr>
          <a:xfrm>
            <a:off x="9778844" y="9741699"/>
            <a:ext cx="6259586"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76" name="Freeform: Shape 40"/>
          <p:cNvSpPr/>
          <p:nvPr/>
        </p:nvSpPr>
        <p:spPr>
          <a:xfrm>
            <a:off x="15104972" y="9123426"/>
            <a:ext cx="256914" cy="2217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77" name="Freeform: Shape 41"/>
          <p:cNvSpPr/>
          <p:nvPr/>
        </p:nvSpPr>
        <p:spPr>
          <a:xfrm>
            <a:off x="15477453" y="8979603"/>
            <a:ext cx="113166"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78" name="Freeform: Shape 42"/>
          <p:cNvSpPr/>
          <p:nvPr/>
        </p:nvSpPr>
        <p:spPr>
          <a:xfrm>
            <a:off x="15620010" y="9128723"/>
            <a:ext cx="179688" cy="21876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79" name="Freeform: Shape 43"/>
          <p:cNvSpPr/>
          <p:nvPr/>
        </p:nvSpPr>
        <p:spPr>
          <a:xfrm>
            <a:off x="15845146" y="8979603"/>
            <a:ext cx="113165" cy="4836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80" name="Freeform: Shape 44"/>
          <p:cNvSpPr/>
          <p:nvPr/>
        </p:nvSpPr>
        <p:spPr>
          <a:xfrm>
            <a:off x="9778556" y="4274380"/>
            <a:ext cx="6241979"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81" name="Freeform: Shape 45"/>
          <p:cNvSpPr/>
          <p:nvPr/>
        </p:nvSpPr>
        <p:spPr>
          <a:xfrm>
            <a:off x="15123996" y="4585067"/>
            <a:ext cx="270546" cy="3334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82" name="Freeform: Shape 46"/>
          <p:cNvSpPr/>
          <p:nvPr/>
        </p:nvSpPr>
        <p:spPr>
          <a:xfrm>
            <a:off x="15506620" y="4558209"/>
            <a:ext cx="111535"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83" name="Freeform: Shape 47"/>
          <p:cNvSpPr/>
          <p:nvPr/>
        </p:nvSpPr>
        <p:spPr>
          <a:xfrm>
            <a:off x="15650368" y="4617894"/>
            <a:ext cx="147708" cy="302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84" name="Freeform: Shape 48"/>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85" name="Freeform: Shape 49"/>
          <p:cNvSpPr/>
          <p:nvPr/>
        </p:nvSpPr>
        <p:spPr>
          <a:xfrm>
            <a:off x="15834210" y="4558209"/>
            <a:ext cx="111534" cy="47673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86" name="Freeform: Shape 50"/>
          <p:cNvSpPr/>
          <p:nvPr/>
        </p:nvSpPr>
        <p:spPr>
          <a:xfrm>
            <a:off x="11435267" y="4793022"/>
            <a:ext cx="2899023" cy="2881879"/>
          </a:xfrm>
          <a:prstGeom prst="rect">
            <a:avLst/>
          </a:prstGeom>
          <a:solidFill>
            <a:srgbClr val="424242"/>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287" name="Picture 52" descr="Picture 52"/>
          <p:cNvPicPr>
            <a:picLocks noChangeAspect="1"/>
          </p:cNvPicPr>
          <p:nvPr/>
        </p:nvPicPr>
        <p:blipFill>
          <a:blip r:embed="rId3">
            <a:extLst/>
          </a:blip>
          <a:stretch>
            <a:fillRect/>
          </a:stretch>
        </p:blipFill>
        <p:spPr>
          <a:xfrm>
            <a:off x="12244116" y="8125800"/>
            <a:ext cx="1575467" cy="1575467"/>
          </a:xfrm>
          <a:prstGeom prst="rect">
            <a:avLst/>
          </a:prstGeom>
          <a:ln w="12700">
            <a:miter lim="400000"/>
          </a:ln>
        </p:spPr>
      </p:pic>
      <p:sp>
        <p:nvSpPr>
          <p:cNvPr id="1288" name="Freeform: Shape 58"/>
          <p:cNvSpPr/>
          <p:nvPr/>
        </p:nvSpPr>
        <p:spPr>
          <a:xfrm>
            <a:off x="12204983" y="8969085"/>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89" name="Freeform: Shape 59"/>
          <p:cNvSpPr/>
          <p:nvPr/>
        </p:nvSpPr>
        <p:spPr>
          <a:xfrm>
            <a:off x="3446579" y="5859619"/>
            <a:ext cx="2641403" cy="2614919"/>
          </a:xfrm>
          <a:prstGeom prst="rect">
            <a:avLst/>
          </a:prstGeom>
          <a:solidFill>
            <a:srgbClr val="313131"/>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290" name="Freeform: Shape 60"/>
          <p:cNvSpPr/>
          <p:nvPr/>
        </p:nvSpPr>
        <p:spPr>
          <a:xfrm>
            <a:off x="6087967" y="5436789"/>
            <a:ext cx="425746" cy="303774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3007"/>
                </a:moveTo>
                <a:lnTo>
                  <a:pt x="21600" y="0"/>
                </a:lnTo>
                <a:lnTo>
                  <a:pt x="21600" y="18468"/>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291" name="Freeform: Shape 61"/>
          <p:cNvSpPr/>
          <p:nvPr/>
        </p:nvSpPr>
        <p:spPr>
          <a:xfrm>
            <a:off x="3446579" y="5436789"/>
            <a:ext cx="3067138"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292" name="Freeform: Shape 62"/>
          <p:cNvSpPr/>
          <p:nvPr/>
        </p:nvSpPr>
        <p:spPr>
          <a:xfrm>
            <a:off x="3457909" y="5436789"/>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293" name="Picture 63" descr="Picture 63"/>
          <p:cNvPicPr>
            <a:picLocks noChangeAspect="1"/>
          </p:cNvPicPr>
          <p:nvPr/>
        </p:nvPicPr>
        <p:blipFill>
          <a:blip r:embed="rId4">
            <a:extLst/>
          </a:blip>
          <a:stretch>
            <a:fillRect/>
          </a:stretch>
        </p:blipFill>
        <p:spPr>
          <a:xfrm>
            <a:off x="3407505" y="6709822"/>
            <a:ext cx="2149847" cy="2187343"/>
          </a:xfrm>
          <a:prstGeom prst="rect">
            <a:avLst/>
          </a:prstGeom>
          <a:ln w="12700">
            <a:miter lim="400000"/>
          </a:ln>
        </p:spPr>
      </p:pic>
      <p:sp>
        <p:nvSpPr>
          <p:cNvPr id="1294" name="Freeform: Shape 64"/>
          <p:cNvSpPr/>
          <p:nvPr/>
        </p:nvSpPr>
        <p:spPr>
          <a:xfrm>
            <a:off x="562684" y="4542385"/>
            <a:ext cx="8464986" cy="50147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189" y="3730"/>
                </a:moveTo>
                <a:lnTo>
                  <a:pt x="21600" y="0"/>
                </a:lnTo>
                <a:lnTo>
                  <a:pt x="17624" y="17658"/>
                </a:lnTo>
                <a:lnTo>
                  <a:pt x="0" y="21600"/>
                </a:lnTo>
                <a:close/>
              </a:path>
            </a:pathLst>
          </a:custGeom>
          <a:solidFill>
            <a:srgbClr val="C7F5FF">
              <a:alpha val="71000"/>
            </a:srgbClr>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95" name="Freeform: Shape 65"/>
          <p:cNvSpPr/>
          <p:nvPr/>
        </p:nvSpPr>
        <p:spPr>
          <a:xfrm flipV="1">
            <a:off x="2955121" y="4555797"/>
            <a:ext cx="6075176" cy="881854"/>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96" name="Freeform: Shape 66"/>
          <p:cNvSpPr/>
          <p:nvPr/>
        </p:nvSpPr>
        <p:spPr>
          <a:xfrm flipV="1">
            <a:off x="3964311" y="4359584"/>
            <a:ext cx="3836351" cy="3792471"/>
          </a:xfrm>
          <a:prstGeom prst="line">
            <a:avLst/>
          </a:prstGeom>
          <a:ln w="38100">
            <a:solidFill>
              <a:srgbClr val="3700FF"/>
            </a:solidFill>
            <a:prstDash val="dash"/>
            <a:miter/>
            <a:headEnd type="diamond"/>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97" name="Freeform: Shape 67"/>
          <p:cNvSpPr/>
          <p:nvPr/>
        </p:nvSpPr>
        <p:spPr>
          <a:xfrm flipV="1">
            <a:off x="567331" y="8617316"/>
            <a:ext cx="6916949" cy="956433"/>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298" name="Freeform: Shape 68"/>
          <p:cNvSpPr/>
          <p:nvPr/>
        </p:nvSpPr>
        <p:spPr>
          <a:xfrm>
            <a:off x="6428892" y="9186347"/>
            <a:ext cx="243413" cy="21013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4079" y="17693"/>
                </a:moveTo>
                <a:cubicBezTo>
                  <a:pt x="14079" y="19167"/>
                  <a:pt x="14079" y="21305"/>
                  <a:pt x="18321" y="21305"/>
                </a:cubicBezTo>
                <a:lnTo>
                  <a:pt x="20314" y="21305"/>
                </a:lnTo>
                <a:cubicBezTo>
                  <a:pt x="21086" y="21305"/>
                  <a:pt x="21600" y="21305"/>
                  <a:pt x="21600" y="20199"/>
                </a:cubicBezTo>
                <a:cubicBezTo>
                  <a:pt x="21600" y="19094"/>
                  <a:pt x="21086" y="19094"/>
                  <a:pt x="20507" y="19094"/>
                </a:cubicBezTo>
                <a:cubicBezTo>
                  <a:pt x="18000" y="19020"/>
                  <a:pt x="18000" y="18430"/>
                  <a:pt x="18000" y="17324"/>
                </a:cubicBezTo>
                <a:lnTo>
                  <a:pt x="18000" y="7224"/>
                </a:lnTo>
                <a:cubicBezTo>
                  <a:pt x="18000" y="3022"/>
                  <a:pt x="15107" y="0"/>
                  <a:pt x="9000" y="0"/>
                </a:cubicBezTo>
                <a:cubicBezTo>
                  <a:pt x="6686" y="0"/>
                  <a:pt x="1671" y="221"/>
                  <a:pt x="1671" y="4349"/>
                </a:cubicBezTo>
                <a:cubicBezTo>
                  <a:pt x="1671" y="6414"/>
                  <a:pt x="3086" y="7298"/>
                  <a:pt x="4179" y="7298"/>
                </a:cubicBezTo>
                <a:cubicBezTo>
                  <a:pt x="5464" y="7298"/>
                  <a:pt x="6814" y="6266"/>
                  <a:pt x="6814" y="4349"/>
                </a:cubicBezTo>
                <a:cubicBezTo>
                  <a:pt x="6814" y="2949"/>
                  <a:pt x="6043" y="2138"/>
                  <a:pt x="5914" y="1990"/>
                </a:cubicBezTo>
                <a:cubicBezTo>
                  <a:pt x="7071" y="1769"/>
                  <a:pt x="8357" y="1695"/>
                  <a:pt x="8871" y="1695"/>
                </a:cubicBezTo>
                <a:cubicBezTo>
                  <a:pt x="11893" y="1695"/>
                  <a:pt x="13371" y="3686"/>
                  <a:pt x="13371" y="7224"/>
                </a:cubicBezTo>
                <a:lnTo>
                  <a:pt x="13371" y="8846"/>
                </a:lnTo>
                <a:cubicBezTo>
                  <a:pt x="10414" y="8994"/>
                  <a:pt x="0" y="9436"/>
                  <a:pt x="0" y="16219"/>
                </a:cubicBezTo>
                <a:cubicBezTo>
                  <a:pt x="0" y="20715"/>
                  <a:pt x="5143" y="21600"/>
                  <a:pt x="7971" y="21600"/>
                </a:cubicBezTo>
                <a:cubicBezTo>
                  <a:pt x="11250" y="21600"/>
                  <a:pt x="13178" y="19683"/>
                  <a:pt x="14079" y="17693"/>
                </a:cubicBezTo>
                <a:close/>
                <a:moveTo>
                  <a:pt x="13371" y="10321"/>
                </a:moveTo>
                <a:lnTo>
                  <a:pt x="13371" y="14744"/>
                </a:lnTo>
                <a:cubicBezTo>
                  <a:pt x="13371" y="19315"/>
                  <a:pt x="9578" y="19904"/>
                  <a:pt x="8550" y="19904"/>
                </a:cubicBezTo>
                <a:cubicBezTo>
                  <a:pt x="6493" y="19904"/>
                  <a:pt x="4821" y="18283"/>
                  <a:pt x="4821" y="16145"/>
                </a:cubicBezTo>
                <a:cubicBezTo>
                  <a:pt x="4821" y="11132"/>
                  <a:pt x="11314" y="10468"/>
                  <a:pt x="13371" y="10321"/>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299" name="Freeform: Shape 69"/>
          <p:cNvSpPr/>
          <p:nvPr/>
        </p:nvSpPr>
        <p:spPr>
          <a:xfrm>
            <a:off x="678165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4" y="20890"/>
                </a:cubicBezTo>
                <a:cubicBezTo>
                  <a:pt x="8464" y="18186"/>
                  <a:pt x="5400" y="14096"/>
                  <a:pt x="5400" y="10783"/>
                </a:cubicBezTo>
                <a:cubicBezTo>
                  <a:pt x="5400" y="7031"/>
                  <a:pt x="8902" y="3279"/>
                  <a:pt x="20432" y="608"/>
                </a:cubicBezTo>
                <a:cubicBezTo>
                  <a:pt x="21600" y="338"/>
                  <a:pt x="21600" y="304"/>
                  <a:pt x="21600" y="237"/>
                </a:cubicBezTo>
                <a:cubicBezTo>
                  <a:pt x="21600" y="68"/>
                  <a:pt x="21308" y="0"/>
                  <a:pt x="20724" y="0"/>
                </a:cubicBezTo>
                <a:cubicBezTo>
                  <a:pt x="19702" y="0"/>
                  <a:pt x="11383" y="1487"/>
                  <a:pt x="5838" y="4225"/>
                </a:cubicBezTo>
                <a:cubicBezTo>
                  <a:pt x="1167" y="6592"/>
                  <a:pt x="0" y="8991"/>
                  <a:pt x="0" y="10783"/>
                </a:cubicBezTo>
                <a:cubicBezTo>
                  <a:pt x="0" y="12473"/>
                  <a:pt x="1021" y="15076"/>
                  <a:pt x="6129" y="17544"/>
                </a:cubicBezTo>
                <a:cubicBezTo>
                  <a:pt x="11821" y="20180"/>
                  <a:pt x="19702"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00" name="Freeform: Shape 70"/>
          <p:cNvSpPr/>
          <p:nvPr/>
        </p:nvSpPr>
        <p:spPr>
          <a:xfrm>
            <a:off x="6916866" y="9191366"/>
            <a:ext cx="170245" cy="20726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7" y="11361"/>
                  <a:pt x="10754" y="11660"/>
                </a:cubicBezTo>
                <a:cubicBezTo>
                  <a:pt x="13787" y="12183"/>
                  <a:pt x="16820" y="12706"/>
                  <a:pt x="16820" y="15322"/>
                </a:cubicBezTo>
                <a:cubicBezTo>
                  <a:pt x="16820" y="16518"/>
                  <a:pt x="15533"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8"/>
                </a:cubicBezTo>
                <a:cubicBezTo>
                  <a:pt x="20221" y="11958"/>
                  <a:pt x="19118" y="10762"/>
                  <a:pt x="18383" y="10239"/>
                </a:cubicBezTo>
                <a:cubicBezTo>
                  <a:pt x="16820" y="8894"/>
                  <a:pt x="15074" y="8595"/>
                  <a:pt x="12500" y="8221"/>
                </a:cubicBezTo>
                <a:cubicBezTo>
                  <a:pt x="10386" y="7848"/>
                  <a:pt x="8088" y="7474"/>
                  <a:pt x="8088" y="5307"/>
                </a:cubicBezTo>
                <a:cubicBezTo>
                  <a:pt x="8088"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01" name="Freeform: Shape 71"/>
          <p:cNvSpPr/>
          <p:nvPr/>
        </p:nvSpPr>
        <p:spPr>
          <a:xfrm>
            <a:off x="7130026" y="9050084"/>
            <a:ext cx="107219" cy="45827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7" y="0"/>
                  <a:pt x="1021" y="0"/>
                </a:cubicBezTo>
                <a:cubicBezTo>
                  <a:pt x="438" y="0"/>
                  <a:pt x="0" y="101"/>
                  <a:pt x="0" y="237"/>
                </a:cubicBezTo>
                <a:cubicBezTo>
                  <a:pt x="0" y="304"/>
                  <a:pt x="0" y="338"/>
                  <a:pt x="1751" y="744"/>
                </a:cubicBezTo>
                <a:cubicBezTo>
                  <a:pt x="10946" y="2873"/>
                  <a:pt x="16200" y="6287"/>
                  <a:pt x="16200" y="10783"/>
                </a:cubicBezTo>
                <a:cubicBezTo>
                  <a:pt x="16200" y="14501"/>
                  <a:pt x="12843" y="18287"/>
                  <a:pt x="1313" y="20992"/>
                </a:cubicBezTo>
                <a:cubicBezTo>
                  <a:pt x="0" y="21262"/>
                  <a:pt x="0" y="21296"/>
                  <a:pt x="0" y="21363"/>
                </a:cubicBezTo>
                <a:cubicBezTo>
                  <a:pt x="0" y="21499"/>
                  <a:pt x="438" y="21600"/>
                  <a:pt x="1021" y="21600"/>
                </a:cubicBezTo>
                <a:cubicBezTo>
                  <a:pt x="1897" y="21600"/>
                  <a:pt x="10362" y="20113"/>
                  <a:pt x="15762" y="17375"/>
                </a:cubicBezTo>
                <a:cubicBezTo>
                  <a:pt x="20578" y="15008"/>
                  <a:pt x="21600" y="12609"/>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02" name="Freeform: Shape 72"/>
          <p:cNvSpPr/>
          <p:nvPr/>
        </p:nvSpPr>
        <p:spPr>
          <a:xfrm>
            <a:off x="3215939" y="4754045"/>
            <a:ext cx="256329" cy="3159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6799" y="9036"/>
                </a:moveTo>
                <a:lnTo>
                  <a:pt x="6799" y="0"/>
                </a:lnTo>
                <a:lnTo>
                  <a:pt x="0" y="242"/>
                </a:lnTo>
                <a:lnTo>
                  <a:pt x="0" y="1691"/>
                </a:lnTo>
                <a:cubicBezTo>
                  <a:pt x="2347" y="1691"/>
                  <a:pt x="2647" y="1691"/>
                  <a:pt x="2647" y="2899"/>
                </a:cubicBezTo>
                <a:lnTo>
                  <a:pt x="2647" y="21407"/>
                </a:lnTo>
                <a:lnTo>
                  <a:pt x="4452" y="21407"/>
                </a:lnTo>
                <a:lnTo>
                  <a:pt x="6318" y="19667"/>
                </a:lnTo>
                <a:cubicBezTo>
                  <a:pt x="6618" y="19909"/>
                  <a:pt x="8483" y="21600"/>
                  <a:pt x="11913" y="21600"/>
                </a:cubicBezTo>
                <a:cubicBezTo>
                  <a:pt x="17629" y="21600"/>
                  <a:pt x="21600" y="18797"/>
                  <a:pt x="21600" y="14545"/>
                </a:cubicBezTo>
                <a:cubicBezTo>
                  <a:pt x="21600" y="10438"/>
                  <a:pt x="17990" y="7538"/>
                  <a:pt x="12394" y="7538"/>
                </a:cubicBezTo>
                <a:cubicBezTo>
                  <a:pt x="9627" y="7538"/>
                  <a:pt x="7702" y="8408"/>
                  <a:pt x="6799" y="9036"/>
                </a:cubicBezTo>
                <a:close/>
                <a:moveTo>
                  <a:pt x="6979" y="18362"/>
                </a:moveTo>
                <a:lnTo>
                  <a:pt x="6979" y="10631"/>
                </a:lnTo>
                <a:cubicBezTo>
                  <a:pt x="8062" y="9519"/>
                  <a:pt x="9868" y="8650"/>
                  <a:pt x="11973" y="8650"/>
                </a:cubicBezTo>
                <a:cubicBezTo>
                  <a:pt x="16666" y="8650"/>
                  <a:pt x="16666" y="12370"/>
                  <a:pt x="16666" y="14545"/>
                </a:cubicBezTo>
                <a:cubicBezTo>
                  <a:pt x="16666" y="15995"/>
                  <a:pt x="16666" y="17686"/>
                  <a:pt x="15704" y="18894"/>
                </a:cubicBezTo>
                <a:cubicBezTo>
                  <a:pt x="14560" y="20150"/>
                  <a:pt x="12816" y="20488"/>
                  <a:pt x="11552" y="20488"/>
                </a:cubicBezTo>
                <a:cubicBezTo>
                  <a:pt x="8905" y="20488"/>
                  <a:pt x="7401" y="18797"/>
                  <a:pt x="6979" y="18362"/>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03" name="Freeform: Shape 73"/>
          <p:cNvSpPr/>
          <p:nvPr/>
        </p:nvSpPr>
        <p:spPr>
          <a:xfrm>
            <a:off x="3578461" y="4728599"/>
            <a:ext cx="105673"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363"/>
                </a:moveTo>
                <a:cubicBezTo>
                  <a:pt x="21600" y="21296"/>
                  <a:pt x="21600" y="21262"/>
                  <a:pt x="19995" y="20890"/>
                </a:cubicBezTo>
                <a:cubicBezTo>
                  <a:pt x="8465" y="18186"/>
                  <a:pt x="5400" y="14096"/>
                  <a:pt x="5400" y="10783"/>
                </a:cubicBezTo>
                <a:cubicBezTo>
                  <a:pt x="5400" y="7031"/>
                  <a:pt x="8903" y="3279"/>
                  <a:pt x="20432" y="608"/>
                </a:cubicBezTo>
                <a:cubicBezTo>
                  <a:pt x="21600" y="338"/>
                  <a:pt x="21600" y="304"/>
                  <a:pt x="21600" y="237"/>
                </a:cubicBezTo>
                <a:cubicBezTo>
                  <a:pt x="21600" y="68"/>
                  <a:pt x="21308" y="0"/>
                  <a:pt x="20724" y="0"/>
                </a:cubicBezTo>
                <a:cubicBezTo>
                  <a:pt x="19703" y="0"/>
                  <a:pt x="11384" y="1487"/>
                  <a:pt x="5838" y="4225"/>
                </a:cubicBezTo>
                <a:cubicBezTo>
                  <a:pt x="1168" y="6592"/>
                  <a:pt x="0" y="8992"/>
                  <a:pt x="0" y="10783"/>
                </a:cubicBezTo>
                <a:cubicBezTo>
                  <a:pt x="0" y="12473"/>
                  <a:pt x="1022" y="15076"/>
                  <a:pt x="6130" y="17544"/>
                </a:cubicBezTo>
                <a:cubicBezTo>
                  <a:pt x="11822" y="20180"/>
                  <a:pt x="19703" y="21600"/>
                  <a:pt x="20724" y="21600"/>
                </a:cubicBezTo>
                <a:cubicBezTo>
                  <a:pt x="21308" y="21600"/>
                  <a:pt x="21600" y="21532"/>
                  <a:pt x="21600" y="213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04" name="Freeform: Shape 74"/>
          <p:cNvSpPr/>
          <p:nvPr/>
        </p:nvSpPr>
        <p:spPr>
          <a:xfrm>
            <a:off x="3714507" y="4785147"/>
            <a:ext cx="139946" cy="28698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8" y="7661"/>
                  <a:pt x="21600" y="7661"/>
                  <a:pt x="21600" y="6970"/>
                </a:cubicBezTo>
                <a:cubicBezTo>
                  <a:pt x="21600" y="6597"/>
                  <a:pt x="20828" y="6597"/>
                  <a:pt x="19616" y="6597"/>
                </a:cubicBezTo>
                <a:lnTo>
                  <a:pt x="13445" y="6597"/>
                </a:lnTo>
                <a:cubicBezTo>
                  <a:pt x="15980" y="1756"/>
                  <a:pt x="16310" y="1117"/>
                  <a:pt x="16310" y="905"/>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1" y="21600"/>
                  <a:pt x="20388" y="16652"/>
                  <a:pt x="20388" y="16386"/>
                </a:cubicBezTo>
                <a:cubicBezTo>
                  <a:pt x="20388" y="16014"/>
                  <a:pt x="19837" y="16014"/>
                  <a:pt x="19616" y="16014"/>
                </a:cubicBezTo>
                <a:cubicBezTo>
                  <a:pt x="18955" y="16014"/>
                  <a:pt x="18845" y="16120"/>
                  <a:pt x="18514" y="16493"/>
                </a:cubicBezTo>
                <a:cubicBezTo>
                  <a:pt x="15539" y="20057"/>
                  <a:pt x="11792" y="20855"/>
                  <a:pt x="9368" y="20855"/>
                </a:cubicBezTo>
                <a:cubicBezTo>
                  <a:pt x="7935" y="20855"/>
                  <a:pt x="7163" y="20430"/>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05" name="Freeform: Shape 75"/>
          <p:cNvSpPr/>
          <p:nvPr/>
        </p:nvSpPr>
        <p:spPr>
          <a:xfrm>
            <a:off x="3888689" y="4728599"/>
            <a:ext cx="105674" cy="4516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783"/>
                </a:moveTo>
                <a:cubicBezTo>
                  <a:pt x="21600" y="9127"/>
                  <a:pt x="20578" y="6524"/>
                  <a:pt x="15470" y="4056"/>
                </a:cubicBezTo>
                <a:cubicBezTo>
                  <a:pt x="9924" y="1420"/>
                  <a:pt x="1898" y="0"/>
                  <a:pt x="1022" y="0"/>
                </a:cubicBezTo>
                <a:cubicBezTo>
                  <a:pt x="438" y="0"/>
                  <a:pt x="0" y="101"/>
                  <a:pt x="0" y="237"/>
                </a:cubicBezTo>
                <a:cubicBezTo>
                  <a:pt x="0" y="304"/>
                  <a:pt x="0" y="338"/>
                  <a:pt x="1751" y="744"/>
                </a:cubicBezTo>
                <a:cubicBezTo>
                  <a:pt x="10946" y="2873"/>
                  <a:pt x="16200" y="6287"/>
                  <a:pt x="16200" y="10783"/>
                </a:cubicBezTo>
                <a:cubicBezTo>
                  <a:pt x="16200" y="14501"/>
                  <a:pt x="12843" y="18287"/>
                  <a:pt x="1314" y="20992"/>
                </a:cubicBezTo>
                <a:cubicBezTo>
                  <a:pt x="0" y="21262"/>
                  <a:pt x="0" y="21296"/>
                  <a:pt x="0" y="21363"/>
                </a:cubicBezTo>
                <a:cubicBezTo>
                  <a:pt x="0" y="21499"/>
                  <a:pt x="438" y="21600"/>
                  <a:pt x="1022" y="21600"/>
                </a:cubicBezTo>
                <a:cubicBezTo>
                  <a:pt x="1898" y="21600"/>
                  <a:pt x="10362" y="20113"/>
                  <a:pt x="15762" y="17375"/>
                </a:cubicBezTo>
                <a:cubicBezTo>
                  <a:pt x="20578" y="15008"/>
                  <a:pt x="21600" y="12608"/>
                  <a:pt x="21600" y="1078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06" name="Freeform: Shape 76"/>
          <p:cNvSpPr/>
          <p:nvPr/>
        </p:nvSpPr>
        <p:spPr>
          <a:xfrm>
            <a:off x="3446565" y="5848453"/>
            <a:ext cx="2641403" cy="197163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21600" y="0"/>
                </a:lnTo>
                <a:lnTo>
                  <a:pt x="21600" y="17749"/>
                </a:lnTo>
                <a:lnTo>
                  <a:pt x="0" y="21600"/>
                </a:lnTo>
                <a:close/>
              </a:path>
            </a:pathLst>
          </a:custGeom>
          <a:solidFill>
            <a:srgbClr val="424242"/>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307" name="Freeform: Shape 77"/>
          <p:cNvSpPr/>
          <p:nvPr/>
        </p:nvSpPr>
        <p:spPr>
          <a:xfrm>
            <a:off x="6087967" y="5411107"/>
            <a:ext cx="425746" cy="205094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4537"/>
                </a:moveTo>
                <a:lnTo>
                  <a:pt x="21352" y="0"/>
                </a:lnTo>
                <a:lnTo>
                  <a:pt x="21600" y="14204"/>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pic>
        <p:nvPicPr>
          <p:cNvPr id="1308" name="Picture 78" descr="Picture 78"/>
          <p:cNvPicPr>
            <a:picLocks noChangeAspect="1"/>
          </p:cNvPicPr>
          <p:nvPr/>
        </p:nvPicPr>
        <p:blipFill>
          <a:blip r:embed="rId5">
            <a:extLst/>
          </a:blip>
          <a:stretch>
            <a:fillRect/>
          </a:stretch>
        </p:blipFill>
        <p:spPr>
          <a:xfrm>
            <a:off x="3408627" y="6703300"/>
            <a:ext cx="2147604" cy="1623189"/>
          </a:xfrm>
          <a:prstGeom prst="rect">
            <a:avLst/>
          </a:prstGeom>
          <a:ln w="12700">
            <a:miter lim="400000"/>
          </a:ln>
        </p:spPr>
      </p:pic>
      <p:sp>
        <p:nvSpPr>
          <p:cNvPr id="1309" name="Freeform: Shape 79"/>
          <p:cNvSpPr/>
          <p:nvPr/>
        </p:nvSpPr>
        <p:spPr>
          <a:xfrm>
            <a:off x="3802693" y="8117247"/>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10" name="Freeform: Shape 80"/>
          <p:cNvSpPr/>
          <p:nvPr/>
        </p:nvSpPr>
        <p:spPr>
          <a:xfrm flipV="1">
            <a:off x="2327413" y="8204359"/>
            <a:ext cx="1593319" cy="1575080"/>
          </a:xfrm>
          <a:prstGeom prst="line">
            <a:avLst/>
          </a:prstGeom>
          <a:ln w="38100">
            <a:solidFill>
              <a:srgbClr val="3700FF"/>
            </a:solidFill>
            <a:prstDash val="dash"/>
            <a:miter/>
          </a:ln>
        </p:spPr>
        <p:txBody>
          <a:bodyPr tIns="91439" bIns="91439"/>
          <a:lstStyle/>
          <a:p>
            <a:pPr defTabSz="1828800">
              <a:spcBef>
                <a:spcPts val="0"/>
              </a:spcBef>
              <a:defRPr sz="3600">
                <a:latin typeface="Calibri"/>
                <a:ea typeface="Calibri"/>
                <a:cs typeface="Calibri"/>
                <a:sym typeface="Calibri"/>
              </a:defRPr>
            </a:pPr>
          </a:p>
        </p:txBody>
      </p:sp>
      <p:sp>
        <p:nvSpPr>
          <p:cNvPr id="1311" name="TextBox 81"/>
          <p:cNvSpPr txBox="1"/>
          <p:nvPr/>
        </p:nvSpPr>
        <p:spPr>
          <a:xfrm>
            <a:off x="3974368" y="8003522"/>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sp>
        <p:nvSpPr>
          <p:cNvPr id="1312" name="Freeform: Shape 82"/>
          <p:cNvSpPr/>
          <p:nvPr/>
        </p:nvSpPr>
        <p:spPr>
          <a:xfrm>
            <a:off x="3457909" y="5429393"/>
            <a:ext cx="3047323" cy="4228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3101" y="0"/>
                </a:moveTo>
                <a:lnTo>
                  <a:pt x="21600" y="0"/>
                </a:lnTo>
                <a:lnTo>
                  <a:pt x="18602" y="21600"/>
                </a:lnTo>
                <a:lnTo>
                  <a:pt x="0" y="21600"/>
                </a:lnTo>
                <a:close/>
              </a:path>
            </a:pathLst>
          </a:custGeom>
          <a:solidFill>
            <a:srgbClr val="AFAFAF"/>
          </a:solidFill>
          <a:ln w="3175">
            <a:solidFill>
              <a:srgbClr val="000000"/>
            </a:solidFill>
            <a:miter/>
          </a:ln>
        </p:spPr>
        <p:txBody>
          <a:bodyPr tIns="91439" bIns="91439" anchor="ctr"/>
          <a:lstStyle/>
          <a:p>
            <a:pPr defTabSz="1828800">
              <a:spcBef>
                <a:spcPts val="0"/>
              </a:spcBef>
              <a:defRPr sz="3600">
                <a:latin typeface="Calibri"/>
                <a:ea typeface="Calibri"/>
                <a:cs typeface="Calibri"/>
                <a:sym typeface="Calibri"/>
              </a:defRPr>
            </a:pPr>
          </a:p>
        </p:txBody>
      </p:sp>
      <p:sp>
        <p:nvSpPr>
          <p:cNvPr id="1313" name="Freeform: Shape 83"/>
          <p:cNvSpPr/>
          <p:nvPr/>
        </p:nvSpPr>
        <p:spPr>
          <a:xfrm>
            <a:off x="6969992"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14" name="Freeform: Shape 84"/>
          <p:cNvSpPr/>
          <p:nvPr/>
        </p:nvSpPr>
        <p:spPr>
          <a:xfrm>
            <a:off x="7276802" y="5483706"/>
            <a:ext cx="332676" cy="11573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0479" y="3624"/>
                </a:moveTo>
                <a:cubicBezTo>
                  <a:pt x="20989" y="3624"/>
                  <a:pt x="21600" y="3624"/>
                  <a:pt x="21600" y="1885"/>
                </a:cubicBezTo>
                <a:cubicBezTo>
                  <a:pt x="21600" y="0"/>
                  <a:pt x="20989" y="0"/>
                  <a:pt x="20530" y="0"/>
                </a:cubicBezTo>
                <a:lnTo>
                  <a:pt x="1070" y="0"/>
                </a:lnTo>
                <a:cubicBezTo>
                  <a:pt x="611" y="0"/>
                  <a:pt x="0" y="0"/>
                  <a:pt x="0" y="1885"/>
                </a:cubicBezTo>
                <a:cubicBezTo>
                  <a:pt x="0" y="3624"/>
                  <a:pt x="611" y="3624"/>
                  <a:pt x="1070" y="3624"/>
                </a:cubicBezTo>
                <a:close/>
                <a:moveTo>
                  <a:pt x="20530" y="21600"/>
                </a:moveTo>
                <a:cubicBezTo>
                  <a:pt x="20989" y="21600"/>
                  <a:pt x="21600" y="21600"/>
                  <a:pt x="21600" y="19715"/>
                </a:cubicBezTo>
                <a:cubicBezTo>
                  <a:pt x="21600" y="17976"/>
                  <a:pt x="20989" y="17976"/>
                  <a:pt x="20479" y="17976"/>
                </a:cubicBezTo>
                <a:lnTo>
                  <a:pt x="1070" y="17976"/>
                </a:lnTo>
                <a:cubicBezTo>
                  <a:pt x="611" y="17976"/>
                  <a:pt x="0" y="17976"/>
                  <a:pt x="0" y="19715"/>
                </a:cubicBezTo>
                <a:cubicBezTo>
                  <a:pt x="0" y="21600"/>
                  <a:pt x="611" y="21600"/>
                  <a:pt x="1070" y="21600"/>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15" name="Freeform: Shape 85"/>
          <p:cNvSpPr/>
          <p:nvPr/>
        </p:nvSpPr>
        <p:spPr>
          <a:xfrm>
            <a:off x="7740014" y="5442537"/>
            <a:ext cx="202429" cy="2229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8875" y="5419"/>
                </a:moveTo>
                <a:lnTo>
                  <a:pt x="8875" y="0"/>
                </a:lnTo>
                <a:lnTo>
                  <a:pt x="0" y="376"/>
                </a:lnTo>
                <a:lnTo>
                  <a:pt x="0" y="2634"/>
                </a:lnTo>
                <a:cubicBezTo>
                  <a:pt x="3265" y="2634"/>
                  <a:pt x="3684" y="2634"/>
                  <a:pt x="3684" y="4516"/>
                </a:cubicBezTo>
                <a:lnTo>
                  <a:pt x="3684" y="19342"/>
                </a:lnTo>
                <a:lnTo>
                  <a:pt x="0" y="19342"/>
                </a:lnTo>
                <a:lnTo>
                  <a:pt x="0" y="21600"/>
                </a:lnTo>
                <a:cubicBezTo>
                  <a:pt x="1842" y="21525"/>
                  <a:pt x="4270" y="21449"/>
                  <a:pt x="6698" y="21449"/>
                </a:cubicBezTo>
                <a:cubicBezTo>
                  <a:pt x="8707" y="21449"/>
                  <a:pt x="12140" y="21449"/>
                  <a:pt x="14065" y="21600"/>
                </a:cubicBezTo>
                <a:lnTo>
                  <a:pt x="14065" y="19342"/>
                </a:lnTo>
                <a:lnTo>
                  <a:pt x="9461" y="19342"/>
                </a:lnTo>
                <a:lnTo>
                  <a:pt x="9461" y="10913"/>
                </a:lnTo>
                <a:cubicBezTo>
                  <a:pt x="9461" y="7602"/>
                  <a:pt x="10716" y="1731"/>
                  <a:pt x="16074" y="1731"/>
                </a:cubicBezTo>
                <a:cubicBezTo>
                  <a:pt x="16074" y="1806"/>
                  <a:pt x="15070" y="2559"/>
                  <a:pt x="15070" y="3914"/>
                </a:cubicBezTo>
                <a:cubicBezTo>
                  <a:pt x="15070" y="5870"/>
                  <a:pt x="16828" y="6849"/>
                  <a:pt x="18335" y="6849"/>
                </a:cubicBezTo>
                <a:cubicBezTo>
                  <a:pt x="19926" y="6849"/>
                  <a:pt x="21600" y="5870"/>
                  <a:pt x="21600" y="3914"/>
                </a:cubicBezTo>
                <a:cubicBezTo>
                  <a:pt x="21600" y="1355"/>
                  <a:pt x="18754" y="0"/>
                  <a:pt x="15907" y="0"/>
                </a:cubicBezTo>
                <a:cubicBezTo>
                  <a:pt x="12223" y="0"/>
                  <a:pt x="10047" y="2408"/>
                  <a:pt x="8875" y="5419"/>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16" name="Freeform: Shape 86"/>
          <p:cNvSpPr/>
          <p:nvPr/>
        </p:nvSpPr>
        <p:spPr>
          <a:xfrm>
            <a:off x="7954198" y="5588534"/>
            <a:ext cx="139663" cy="15612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415" y="3116"/>
                </a:moveTo>
                <a:cubicBezTo>
                  <a:pt x="18081" y="3439"/>
                  <a:pt x="17110" y="4406"/>
                  <a:pt x="17110" y="5373"/>
                </a:cubicBezTo>
                <a:cubicBezTo>
                  <a:pt x="17110" y="6555"/>
                  <a:pt x="18202" y="6985"/>
                  <a:pt x="18930" y="6985"/>
                </a:cubicBezTo>
                <a:cubicBezTo>
                  <a:pt x="19537" y="6985"/>
                  <a:pt x="21600" y="6663"/>
                  <a:pt x="21600" y="4191"/>
                </a:cubicBezTo>
                <a:cubicBezTo>
                  <a:pt x="21600" y="1075"/>
                  <a:pt x="17717" y="0"/>
                  <a:pt x="14319" y="0"/>
                </a:cubicBezTo>
                <a:cubicBezTo>
                  <a:pt x="5946" y="0"/>
                  <a:pt x="4369" y="5588"/>
                  <a:pt x="4369" y="6985"/>
                </a:cubicBezTo>
                <a:cubicBezTo>
                  <a:pt x="4369" y="8812"/>
                  <a:pt x="5582" y="9994"/>
                  <a:pt x="6310" y="10531"/>
                </a:cubicBezTo>
                <a:cubicBezTo>
                  <a:pt x="7645" y="11499"/>
                  <a:pt x="8616" y="11713"/>
                  <a:pt x="12378" y="12251"/>
                </a:cubicBezTo>
                <a:cubicBezTo>
                  <a:pt x="13591" y="12466"/>
                  <a:pt x="16989" y="13003"/>
                  <a:pt x="16989" y="15367"/>
                </a:cubicBezTo>
                <a:cubicBezTo>
                  <a:pt x="16989" y="16227"/>
                  <a:pt x="16382" y="18054"/>
                  <a:pt x="14198" y="19236"/>
                </a:cubicBezTo>
                <a:cubicBezTo>
                  <a:pt x="12013" y="20310"/>
                  <a:pt x="9344" y="20310"/>
                  <a:pt x="8737" y="20310"/>
                </a:cubicBezTo>
                <a:cubicBezTo>
                  <a:pt x="6553" y="20310"/>
                  <a:pt x="3519" y="19881"/>
                  <a:pt x="2184" y="18268"/>
                </a:cubicBezTo>
                <a:cubicBezTo>
                  <a:pt x="4004" y="18054"/>
                  <a:pt x="5218" y="16872"/>
                  <a:pt x="5218" y="15582"/>
                </a:cubicBezTo>
                <a:cubicBezTo>
                  <a:pt x="5218" y="14400"/>
                  <a:pt x="4247" y="13755"/>
                  <a:pt x="3155" y="13755"/>
                </a:cubicBezTo>
                <a:cubicBezTo>
                  <a:pt x="1578" y="13755"/>
                  <a:pt x="0" y="14937"/>
                  <a:pt x="0" y="16979"/>
                </a:cubicBezTo>
                <a:cubicBezTo>
                  <a:pt x="0" y="19881"/>
                  <a:pt x="3398" y="21600"/>
                  <a:pt x="8616" y="21600"/>
                </a:cubicBezTo>
                <a:cubicBezTo>
                  <a:pt x="18687" y="21600"/>
                  <a:pt x="20508" y="15582"/>
                  <a:pt x="20508" y="13755"/>
                </a:cubicBezTo>
                <a:cubicBezTo>
                  <a:pt x="20508" y="9349"/>
                  <a:pt x="15047" y="8490"/>
                  <a:pt x="12984" y="8167"/>
                </a:cubicBezTo>
                <a:cubicBezTo>
                  <a:pt x="12499" y="8060"/>
                  <a:pt x="11164" y="7845"/>
                  <a:pt x="10800" y="7737"/>
                </a:cubicBezTo>
                <a:cubicBezTo>
                  <a:pt x="8858" y="7415"/>
                  <a:pt x="7888" y="6448"/>
                  <a:pt x="7888" y="5373"/>
                </a:cubicBezTo>
                <a:cubicBezTo>
                  <a:pt x="7888" y="4299"/>
                  <a:pt x="8858" y="3009"/>
                  <a:pt x="10072" y="2257"/>
                </a:cubicBezTo>
                <a:cubicBezTo>
                  <a:pt x="11528" y="1505"/>
                  <a:pt x="13348" y="1397"/>
                  <a:pt x="14319" y="1397"/>
                </a:cubicBezTo>
                <a:cubicBezTo>
                  <a:pt x="15411" y="1397"/>
                  <a:pt x="18202" y="1505"/>
                  <a:pt x="19415" y="3116"/>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17" name="Freeform: Shape 87"/>
          <p:cNvSpPr/>
          <p:nvPr/>
        </p:nvSpPr>
        <p:spPr>
          <a:xfrm>
            <a:off x="8151721" y="5701938"/>
            <a:ext cx="44724" cy="1064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6673" y="6938"/>
                </a:moveTo>
                <a:cubicBezTo>
                  <a:pt x="16673" y="10721"/>
                  <a:pt x="15158" y="15293"/>
                  <a:pt x="3411" y="19708"/>
                </a:cubicBezTo>
                <a:cubicBezTo>
                  <a:pt x="3032" y="20023"/>
                  <a:pt x="2274" y="20339"/>
                  <a:pt x="2274" y="20654"/>
                </a:cubicBezTo>
                <a:cubicBezTo>
                  <a:pt x="2274" y="21127"/>
                  <a:pt x="3790" y="21600"/>
                  <a:pt x="4547" y="21600"/>
                </a:cubicBezTo>
                <a:cubicBezTo>
                  <a:pt x="7200" y="21600"/>
                  <a:pt x="21600" y="15924"/>
                  <a:pt x="21600" y="7568"/>
                </a:cubicBezTo>
                <a:cubicBezTo>
                  <a:pt x="21600" y="3311"/>
                  <a:pt x="17432" y="0"/>
                  <a:pt x="9474" y="0"/>
                </a:cubicBezTo>
                <a:cubicBezTo>
                  <a:pt x="4168" y="0"/>
                  <a:pt x="0" y="1735"/>
                  <a:pt x="0" y="3942"/>
                </a:cubicBezTo>
                <a:cubicBezTo>
                  <a:pt x="0" y="6149"/>
                  <a:pt x="3790" y="8041"/>
                  <a:pt x="9853" y="8041"/>
                </a:cubicBezTo>
                <a:cubicBezTo>
                  <a:pt x="14021" y="8041"/>
                  <a:pt x="16673" y="6938"/>
                  <a:pt x="16673" y="6938"/>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18" name="Freeform: Shape 88"/>
          <p:cNvSpPr/>
          <p:nvPr/>
        </p:nvSpPr>
        <p:spPr>
          <a:xfrm>
            <a:off x="8270934" y="5524840"/>
            <a:ext cx="117694" cy="21982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104" y="7862"/>
                </a:moveTo>
                <a:lnTo>
                  <a:pt x="19584" y="7862"/>
                </a:lnTo>
                <a:cubicBezTo>
                  <a:pt x="20880" y="7862"/>
                  <a:pt x="21600" y="7862"/>
                  <a:pt x="21600" y="7098"/>
                </a:cubicBezTo>
                <a:cubicBezTo>
                  <a:pt x="21600" y="6640"/>
                  <a:pt x="20880" y="6640"/>
                  <a:pt x="19728" y="6640"/>
                </a:cubicBezTo>
                <a:lnTo>
                  <a:pt x="13680" y="6640"/>
                </a:lnTo>
                <a:lnTo>
                  <a:pt x="15984" y="1603"/>
                </a:lnTo>
                <a:cubicBezTo>
                  <a:pt x="16128" y="1450"/>
                  <a:pt x="16272" y="1221"/>
                  <a:pt x="16272" y="1145"/>
                </a:cubicBezTo>
                <a:cubicBezTo>
                  <a:pt x="16272" y="458"/>
                  <a:pt x="15264" y="0"/>
                  <a:pt x="13968" y="0"/>
                </a:cubicBezTo>
                <a:cubicBezTo>
                  <a:pt x="12384" y="0"/>
                  <a:pt x="11520" y="611"/>
                  <a:pt x="10944" y="1450"/>
                </a:cubicBezTo>
                <a:cubicBezTo>
                  <a:pt x="10512" y="2366"/>
                  <a:pt x="11376" y="687"/>
                  <a:pt x="8496" y="6640"/>
                </a:cubicBezTo>
                <a:lnTo>
                  <a:pt x="2016" y="6640"/>
                </a:lnTo>
                <a:cubicBezTo>
                  <a:pt x="864" y="6640"/>
                  <a:pt x="0" y="6640"/>
                  <a:pt x="0" y="7404"/>
                </a:cubicBezTo>
                <a:cubicBezTo>
                  <a:pt x="0" y="7862"/>
                  <a:pt x="720" y="7862"/>
                  <a:pt x="1872" y="7862"/>
                </a:cubicBezTo>
                <a:lnTo>
                  <a:pt x="7920" y="7862"/>
                </a:lnTo>
                <a:lnTo>
                  <a:pt x="4176" y="15876"/>
                </a:lnTo>
                <a:cubicBezTo>
                  <a:pt x="3744" y="16715"/>
                  <a:pt x="3168" y="17936"/>
                  <a:pt x="3168" y="18394"/>
                </a:cubicBezTo>
                <a:cubicBezTo>
                  <a:pt x="3168" y="20379"/>
                  <a:pt x="6480" y="21600"/>
                  <a:pt x="10080" y="21600"/>
                </a:cubicBezTo>
                <a:cubicBezTo>
                  <a:pt x="17280" y="21600"/>
                  <a:pt x="21312" y="16868"/>
                  <a:pt x="21312" y="16410"/>
                </a:cubicBezTo>
                <a:cubicBezTo>
                  <a:pt x="21312" y="15952"/>
                  <a:pt x="20448" y="15952"/>
                  <a:pt x="20304" y="15952"/>
                </a:cubicBezTo>
                <a:cubicBezTo>
                  <a:pt x="19440" y="15952"/>
                  <a:pt x="19440" y="16028"/>
                  <a:pt x="18864" y="16639"/>
                </a:cubicBezTo>
                <a:cubicBezTo>
                  <a:pt x="17136" y="18776"/>
                  <a:pt x="13824" y="20684"/>
                  <a:pt x="10368" y="20684"/>
                </a:cubicBezTo>
                <a:cubicBezTo>
                  <a:pt x="8928" y="20684"/>
                  <a:pt x="8064" y="20226"/>
                  <a:pt x="8064" y="19005"/>
                </a:cubicBezTo>
                <a:cubicBezTo>
                  <a:pt x="8064" y="18700"/>
                  <a:pt x="8352" y="17936"/>
                  <a:pt x="8496" y="17631"/>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19" name="Freeform: Shape 89"/>
          <p:cNvSpPr/>
          <p:nvPr/>
        </p:nvSpPr>
        <p:spPr>
          <a:xfrm>
            <a:off x="3079861" y="9352167"/>
            <a:ext cx="201985" cy="2459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5" y="6801"/>
                </a:cubicBezTo>
                <a:cubicBezTo>
                  <a:pt x="20221" y="6801"/>
                  <a:pt x="21600" y="5979"/>
                  <a:pt x="21600" y="4111"/>
                </a:cubicBezTo>
                <a:cubicBezTo>
                  <a:pt x="21600" y="1943"/>
                  <a:pt x="19118" y="0"/>
                  <a:pt x="14615" y="0"/>
                </a:cubicBezTo>
                <a:cubicBezTo>
                  <a:pt x="6894" y="0"/>
                  <a:pt x="4688" y="4858"/>
                  <a:pt x="4688" y="6951"/>
                </a:cubicBezTo>
                <a:cubicBezTo>
                  <a:pt x="4688" y="10688"/>
                  <a:pt x="9008" y="11360"/>
                  <a:pt x="10754" y="11660"/>
                </a:cubicBezTo>
                <a:cubicBezTo>
                  <a:pt x="13787" y="12183"/>
                  <a:pt x="16820" y="12706"/>
                  <a:pt x="16820" y="15322"/>
                </a:cubicBezTo>
                <a:cubicBezTo>
                  <a:pt x="16820" y="16517"/>
                  <a:pt x="15534" y="20553"/>
                  <a:pt x="8456" y="20553"/>
                </a:cubicBezTo>
                <a:cubicBezTo>
                  <a:pt x="7629" y="20553"/>
                  <a:pt x="3125" y="20553"/>
                  <a:pt x="1746" y="18012"/>
                </a:cubicBezTo>
                <a:cubicBezTo>
                  <a:pt x="4044" y="18237"/>
                  <a:pt x="5515" y="16817"/>
                  <a:pt x="5515" y="15471"/>
                </a:cubicBezTo>
                <a:cubicBezTo>
                  <a:pt x="5515" y="14425"/>
                  <a:pt x="4504" y="13827"/>
                  <a:pt x="3309" y="13827"/>
                </a:cubicBezTo>
                <a:cubicBezTo>
                  <a:pt x="1746" y="13827"/>
                  <a:pt x="0" y="14798"/>
                  <a:pt x="0" y="16966"/>
                </a:cubicBezTo>
                <a:cubicBezTo>
                  <a:pt x="0" y="19657"/>
                  <a:pt x="3401" y="21600"/>
                  <a:pt x="8364" y="21600"/>
                </a:cubicBezTo>
                <a:cubicBezTo>
                  <a:pt x="17923" y="21600"/>
                  <a:pt x="20221" y="15845"/>
                  <a:pt x="20221" y="13677"/>
                </a:cubicBezTo>
                <a:cubicBezTo>
                  <a:pt x="20221" y="11958"/>
                  <a:pt x="19118" y="10763"/>
                  <a:pt x="18383" y="10239"/>
                </a:cubicBezTo>
                <a:cubicBezTo>
                  <a:pt x="16820" y="8894"/>
                  <a:pt x="15074" y="8595"/>
                  <a:pt x="12500" y="8221"/>
                </a:cubicBezTo>
                <a:cubicBezTo>
                  <a:pt x="10386" y="7848"/>
                  <a:pt x="8089" y="7474"/>
                  <a:pt x="8089" y="5306"/>
                </a:cubicBezTo>
                <a:cubicBezTo>
                  <a:pt x="8089" y="3961"/>
                  <a:pt x="9467" y="1046"/>
                  <a:pt x="14615" y="1046"/>
                </a:cubicBezTo>
                <a:cubicBezTo>
                  <a:pt x="16085" y="1046"/>
                  <a:pt x="19027" y="1420"/>
                  <a:pt x="19854" y="3214"/>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20" name="Freeform: Shape 90"/>
          <p:cNvSpPr/>
          <p:nvPr/>
        </p:nvSpPr>
        <p:spPr>
          <a:xfrm>
            <a:off x="2799989" y="9136719"/>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21" name="Freeform: Shape 91"/>
          <p:cNvSpPr/>
          <p:nvPr/>
        </p:nvSpPr>
        <p:spPr>
          <a:xfrm>
            <a:off x="6991409" y="4267527"/>
            <a:ext cx="185939" cy="3812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70"/>
                </a:cubicBezTo>
                <a:cubicBezTo>
                  <a:pt x="21600" y="6597"/>
                  <a:pt x="20829" y="6597"/>
                  <a:pt x="19616" y="6597"/>
                </a:cubicBezTo>
                <a:lnTo>
                  <a:pt x="13445" y="6597"/>
                </a:lnTo>
                <a:cubicBezTo>
                  <a:pt x="15980"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30"/>
                  <a:pt x="7163" y="19312"/>
                </a:cubicBezTo>
                <a:cubicBezTo>
                  <a:pt x="7163" y="18461"/>
                  <a:pt x="7384" y="18248"/>
                  <a:pt x="7604" y="17663"/>
                </a:cubicBezTo>
                <a:close/>
              </a:path>
            </a:pathLst>
          </a:custGeom>
          <a:solidFill>
            <a:srgbClr val="0000FF"/>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22" name="Freeform: Shape 92"/>
          <p:cNvSpPr/>
          <p:nvPr/>
        </p:nvSpPr>
        <p:spPr>
          <a:xfrm>
            <a:off x="7282026" y="4669641"/>
            <a:ext cx="197690" cy="195709"/>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pic>
        <p:nvPicPr>
          <p:cNvPr id="1323" name="Picture 93" descr="Picture 93"/>
          <p:cNvPicPr>
            <a:picLocks noChangeAspect="1"/>
          </p:cNvPicPr>
          <p:nvPr/>
        </p:nvPicPr>
        <p:blipFill>
          <a:blip r:embed="rId6">
            <a:extLst/>
          </a:blip>
          <a:stretch>
            <a:fillRect/>
          </a:stretch>
        </p:blipFill>
        <p:spPr>
          <a:xfrm flipH="1">
            <a:off x="17554458" y="4305534"/>
            <a:ext cx="5520416" cy="5475026"/>
          </a:xfrm>
          <a:prstGeom prst="rect">
            <a:avLst/>
          </a:prstGeom>
          <a:ln w="12700">
            <a:miter lim="400000"/>
          </a:ln>
        </p:spPr>
      </p:pic>
      <p:sp>
        <p:nvSpPr>
          <p:cNvPr id="1324" name="Freeform: Shape 94"/>
          <p:cNvSpPr/>
          <p:nvPr/>
        </p:nvSpPr>
        <p:spPr>
          <a:xfrm>
            <a:off x="17280275" y="9264195"/>
            <a:ext cx="178155" cy="2168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9854" y="3214"/>
                </a:moveTo>
                <a:cubicBezTo>
                  <a:pt x="18291" y="3289"/>
                  <a:pt x="17096" y="4335"/>
                  <a:pt x="17096" y="5381"/>
                </a:cubicBezTo>
                <a:cubicBezTo>
                  <a:pt x="17096" y="6054"/>
                  <a:pt x="17648" y="6801"/>
                  <a:pt x="18934" y="6801"/>
                </a:cubicBezTo>
                <a:cubicBezTo>
                  <a:pt x="20221" y="6801"/>
                  <a:pt x="21600" y="5979"/>
                  <a:pt x="21600" y="4111"/>
                </a:cubicBezTo>
                <a:cubicBezTo>
                  <a:pt x="21600" y="1943"/>
                  <a:pt x="19118" y="0"/>
                  <a:pt x="14614" y="0"/>
                </a:cubicBezTo>
                <a:cubicBezTo>
                  <a:pt x="6894" y="0"/>
                  <a:pt x="4688" y="4858"/>
                  <a:pt x="4688" y="6951"/>
                </a:cubicBezTo>
                <a:cubicBezTo>
                  <a:pt x="4688" y="10688"/>
                  <a:pt x="9008" y="11360"/>
                  <a:pt x="10754" y="11660"/>
                </a:cubicBezTo>
                <a:cubicBezTo>
                  <a:pt x="13787" y="12183"/>
                  <a:pt x="16820" y="12706"/>
                  <a:pt x="16820" y="15322"/>
                </a:cubicBezTo>
                <a:cubicBezTo>
                  <a:pt x="16820" y="16518"/>
                  <a:pt x="15534" y="20554"/>
                  <a:pt x="8456" y="20554"/>
                </a:cubicBezTo>
                <a:cubicBezTo>
                  <a:pt x="7629" y="20554"/>
                  <a:pt x="3125" y="20554"/>
                  <a:pt x="1746" y="18013"/>
                </a:cubicBezTo>
                <a:cubicBezTo>
                  <a:pt x="4044" y="18237"/>
                  <a:pt x="5515" y="16817"/>
                  <a:pt x="5515" y="15471"/>
                </a:cubicBezTo>
                <a:cubicBezTo>
                  <a:pt x="5515" y="14425"/>
                  <a:pt x="4504" y="13827"/>
                  <a:pt x="3309" y="13827"/>
                </a:cubicBezTo>
                <a:cubicBezTo>
                  <a:pt x="1746" y="13827"/>
                  <a:pt x="0" y="14799"/>
                  <a:pt x="0" y="16966"/>
                </a:cubicBezTo>
                <a:cubicBezTo>
                  <a:pt x="0" y="19657"/>
                  <a:pt x="3401" y="21600"/>
                  <a:pt x="8364" y="21600"/>
                </a:cubicBezTo>
                <a:cubicBezTo>
                  <a:pt x="17923" y="21600"/>
                  <a:pt x="20221" y="15845"/>
                  <a:pt x="20221" y="13677"/>
                </a:cubicBezTo>
                <a:cubicBezTo>
                  <a:pt x="20221" y="11958"/>
                  <a:pt x="19118" y="10763"/>
                  <a:pt x="18383" y="10240"/>
                </a:cubicBezTo>
                <a:cubicBezTo>
                  <a:pt x="16820" y="8894"/>
                  <a:pt x="15074" y="8595"/>
                  <a:pt x="12500" y="8221"/>
                </a:cubicBezTo>
                <a:cubicBezTo>
                  <a:pt x="10386" y="7848"/>
                  <a:pt x="8089" y="7474"/>
                  <a:pt x="8089" y="5307"/>
                </a:cubicBezTo>
                <a:cubicBezTo>
                  <a:pt x="8089" y="3961"/>
                  <a:pt x="9467" y="1046"/>
                  <a:pt x="14614" y="1046"/>
                </a:cubicBezTo>
                <a:cubicBezTo>
                  <a:pt x="16085" y="1046"/>
                  <a:pt x="19026" y="1420"/>
                  <a:pt x="19854" y="3214"/>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25" name="Freeform: Shape 95"/>
          <p:cNvSpPr/>
          <p:nvPr/>
        </p:nvSpPr>
        <p:spPr>
          <a:xfrm>
            <a:off x="17576579" y="9750101"/>
            <a:ext cx="900990" cy="1"/>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326" name="Freeform: Shape 96"/>
          <p:cNvSpPr/>
          <p:nvPr/>
        </p:nvSpPr>
        <p:spPr>
          <a:xfrm flipV="1">
            <a:off x="17585532" y="8867889"/>
            <a:ext cx="1" cy="893528"/>
          </a:xfrm>
          <a:prstGeom prst="line">
            <a:avLst/>
          </a:prstGeom>
          <a:ln w="38100">
            <a:solidFill>
              <a:srgbClr val="000000">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327" name="Freeform: Shape 97"/>
          <p:cNvSpPr/>
          <p:nvPr/>
        </p:nvSpPr>
        <p:spPr>
          <a:xfrm>
            <a:off x="17924057" y="9920432"/>
            <a:ext cx="146450" cy="30031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2784" y="7661"/>
                </a:moveTo>
                <a:lnTo>
                  <a:pt x="19396" y="7661"/>
                </a:lnTo>
                <a:cubicBezTo>
                  <a:pt x="20829" y="7661"/>
                  <a:pt x="21600" y="7661"/>
                  <a:pt x="21600" y="6969"/>
                </a:cubicBezTo>
                <a:cubicBezTo>
                  <a:pt x="21600" y="6597"/>
                  <a:pt x="20829" y="6597"/>
                  <a:pt x="19616" y="6597"/>
                </a:cubicBezTo>
                <a:lnTo>
                  <a:pt x="13445" y="6597"/>
                </a:lnTo>
                <a:cubicBezTo>
                  <a:pt x="15979" y="1756"/>
                  <a:pt x="16310" y="1117"/>
                  <a:pt x="16310" y="904"/>
                </a:cubicBezTo>
                <a:cubicBezTo>
                  <a:pt x="16310" y="319"/>
                  <a:pt x="15429" y="0"/>
                  <a:pt x="14216" y="0"/>
                </a:cubicBezTo>
                <a:cubicBezTo>
                  <a:pt x="13996" y="0"/>
                  <a:pt x="12012" y="0"/>
                  <a:pt x="11461" y="1224"/>
                </a:cubicBezTo>
                <a:lnTo>
                  <a:pt x="8706" y="6597"/>
                </a:lnTo>
                <a:lnTo>
                  <a:pt x="2094" y="6597"/>
                </a:lnTo>
                <a:cubicBezTo>
                  <a:pt x="661" y="6597"/>
                  <a:pt x="0" y="6597"/>
                  <a:pt x="0" y="7235"/>
                </a:cubicBezTo>
                <a:cubicBezTo>
                  <a:pt x="0" y="7661"/>
                  <a:pt x="551" y="7661"/>
                  <a:pt x="1984" y="7661"/>
                </a:cubicBezTo>
                <a:lnTo>
                  <a:pt x="8155" y="7661"/>
                </a:lnTo>
                <a:cubicBezTo>
                  <a:pt x="3086" y="17291"/>
                  <a:pt x="2755" y="17876"/>
                  <a:pt x="2755" y="18461"/>
                </a:cubicBezTo>
                <a:cubicBezTo>
                  <a:pt x="2755" y="20323"/>
                  <a:pt x="5400" y="21600"/>
                  <a:pt x="9257" y="21600"/>
                </a:cubicBezTo>
                <a:cubicBezTo>
                  <a:pt x="16420" y="21600"/>
                  <a:pt x="20388" y="16652"/>
                  <a:pt x="20388" y="16386"/>
                </a:cubicBezTo>
                <a:cubicBezTo>
                  <a:pt x="20388" y="16014"/>
                  <a:pt x="19837" y="16014"/>
                  <a:pt x="19616" y="16014"/>
                </a:cubicBezTo>
                <a:cubicBezTo>
                  <a:pt x="18955" y="16014"/>
                  <a:pt x="18845" y="16120"/>
                  <a:pt x="18514" y="16493"/>
                </a:cubicBezTo>
                <a:cubicBezTo>
                  <a:pt x="15539" y="20057"/>
                  <a:pt x="11792" y="20855"/>
                  <a:pt x="9367" y="20855"/>
                </a:cubicBezTo>
                <a:cubicBezTo>
                  <a:pt x="7935" y="20855"/>
                  <a:pt x="7163" y="20429"/>
                  <a:pt x="7163" y="19312"/>
                </a:cubicBezTo>
                <a:cubicBezTo>
                  <a:pt x="7163" y="18461"/>
                  <a:pt x="7384" y="18248"/>
                  <a:pt x="7604" y="17663"/>
                </a:cubicBezTo>
                <a:close/>
              </a:path>
            </a:pathLst>
          </a:cu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28" name="TextBox 98"/>
          <p:cNvSpPr txBox="1"/>
          <p:nvPr/>
        </p:nvSpPr>
        <p:spPr>
          <a:xfrm>
            <a:off x="19501672" y="4211342"/>
            <a:ext cx="1324194" cy="792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4000">
                <a:solidFill>
                  <a:srgbClr val="FFFFFF"/>
                </a:solidFill>
                <a:latin typeface="Helvetica"/>
                <a:ea typeface="Helvetica"/>
                <a:cs typeface="Helvetica"/>
                <a:sym typeface="Helvetica"/>
              </a:defRPr>
            </a:pPr>
            <a:r>
              <a:t>c</a:t>
            </a:r>
            <a:r>
              <a:t>(</a:t>
            </a:r>
            <a:r>
              <a:rPr i="1"/>
              <a:t>s,t</a:t>
            </a:r>
            <a:r>
              <a:t>)</a:t>
            </a:r>
          </a:p>
        </p:txBody>
      </p:sp>
      <p:sp>
        <p:nvSpPr>
          <p:cNvPr id="1329" name="Freeform: Shape 101"/>
          <p:cNvSpPr/>
          <p:nvPr/>
        </p:nvSpPr>
        <p:spPr>
          <a:xfrm>
            <a:off x="12339909" y="9299403"/>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30" name="Freeform: Shape 102"/>
          <p:cNvSpPr/>
          <p:nvPr/>
        </p:nvSpPr>
        <p:spPr>
          <a:xfrm flipH="1" flipV="1">
            <a:off x="19880314" y="7602718"/>
            <a:ext cx="3182651" cy="733227"/>
          </a:xfrm>
          <a:prstGeom prst="line">
            <a:avLst/>
          </a:prstGeom>
          <a:solidFill>
            <a:srgbClr val="00FF00"/>
          </a:solidFill>
          <a:ln w="50800" cap="rnd">
            <a:solidFill>
              <a:srgbClr val="00FF00"/>
            </a:solidFill>
            <a:miter/>
          </a:ln>
        </p:spPr>
        <p:txBody>
          <a:bodyPr tIns="91439" bIns="91439"/>
          <a:lstStyle/>
          <a:p>
            <a:pPr defTabSz="1828800">
              <a:spcBef>
                <a:spcPts val="0"/>
              </a:spcBef>
              <a:defRPr sz="3600">
                <a:latin typeface="Calibri"/>
                <a:ea typeface="Calibri"/>
                <a:cs typeface="Calibri"/>
                <a:sym typeface="Calibri"/>
              </a:defRPr>
            </a:pPr>
          </a:p>
        </p:txBody>
      </p:sp>
      <p:sp>
        <p:nvSpPr>
          <p:cNvPr id="1331" name="Freeform: Shape 103"/>
          <p:cNvSpPr/>
          <p:nvPr/>
        </p:nvSpPr>
        <p:spPr>
          <a:xfrm>
            <a:off x="12613543" y="9540061"/>
            <a:ext cx="115680" cy="114998"/>
          </a:xfrm>
          <a:prstGeom prst="ellipse">
            <a:avLst/>
          </a:prstGeom>
          <a:solidFill>
            <a:srgbClr val="000000"/>
          </a:solidFill>
          <a:ln w="12700">
            <a:miter lim="400000"/>
          </a:ln>
        </p:spPr>
        <p:txBody>
          <a:bodyPr tIns="91439" bIns="91439" anchor="ctr"/>
          <a:lstStyle/>
          <a:p>
            <a:pPr defTabSz="1828800">
              <a:spcBef>
                <a:spcPts val="0"/>
              </a:spcBef>
              <a:defRPr sz="3600">
                <a:latin typeface="Calibri"/>
                <a:ea typeface="Calibri"/>
                <a:cs typeface="Calibri"/>
                <a:sym typeface="Calibri"/>
              </a:defRPr>
            </a:pPr>
          </a:p>
        </p:txBody>
      </p:sp>
      <p:sp>
        <p:nvSpPr>
          <p:cNvPr id="1332" name="TextBox 110"/>
          <p:cNvSpPr txBox="1"/>
          <p:nvPr/>
        </p:nvSpPr>
        <p:spPr>
          <a:xfrm>
            <a:off x="19758254" y="7535074"/>
            <a:ext cx="405515" cy="6654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0"/>
              </a:spcBef>
              <a:defRPr sz="3200">
                <a:solidFill>
                  <a:srgbClr val="FFFFFF"/>
                </a:solidFill>
                <a:latin typeface="Helvetica"/>
                <a:ea typeface="Helvetica"/>
                <a:cs typeface="Helvetica"/>
                <a:sym typeface="Helvetica"/>
              </a:defRPr>
            </a:lvl1pPr>
          </a:lstStyle>
          <a:p>
            <a:pPr/>
            <a:r>
              <a:t>p</a:t>
            </a:r>
          </a:p>
        </p:txBody>
      </p:sp>
      <p:sp>
        <p:nvSpPr>
          <p:cNvPr id="1333" name="TextBox 113"/>
          <p:cNvSpPr txBox="1"/>
          <p:nvPr/>
        </p:nvSpPr>
        <p:spPr>
          <a:xfrm>
            <a:off x="12181623" y="9203294"/>
            <a:ext cx="421601"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a:ea typeface="Helvetica"/>
                <a:cs typeface="Helvetica"/>
                <a:sym typeface="Helvetica"/>
              </a:defRPr>
            </a:lvl1pPr>
          </a:lstStyle>
          <a:p>
            <a:pPr/>
            <a:r>
              <a:t>p</a:t>
            </a:r>
          </a:p>
        </p:txBody>
      </p:sp>
      <p:grpSp>
        <p:nvGrpSpPr>
          <p:cNvPr id="1336" name="TextBox 106"/>
          <p:cNvGrpSpPr/>
          <p:nvPr/>
        </p:nvGrpSpPr>
        <p:grpSpPr>
          <a:xfrm>
            <a:off x="1971469" y="10790729"/>
            <a:ext cx="21103406" cy="702229"/>
            <a:chOff x="0" y="0"/>
            <a:chExt cx="21103404" cy="702228"/>
          </a:xfrm>
        </p:grpSpPr>
        <p:sp>
          <p:nvSpPr>
            <p:cNvPr id="1334"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335" name="Points give lines of constant color in EPI c(s,t) – line is a levelset of the EPI."/>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Points give lines of constant color in EPI </a:t>
              </a:r>
              <a:r>
                <a:rPr b="1">
                  <a:solidFill>
                    <a:srgbClr val="000000"/>
                  </a:solidFill>
                  <a:latin typeface="Helvetica"/>
                  <a:ea typeface="Helvetica"/>
                  <a:cs typeface="Helvetica"/>
                  <a:sym typeface="Helvetica"/>
                </a:rPr>
                <a:t>c</a:t>
              </a:r>
              <a:r>
                <a:rPr>
                  <a:solidFill>
                    <a:srgbClr val="000000"/>
                  </a:solidFill>
                  <a:latin typeface="Helvetica"/>
                  <a:ea typeface="Helvetica"/>
                  <a:cs typeface="Helvetica"/>
                  <a:sym typeface="Helvetica"/>
                </a:rPr>
                <a:t>(</a:t>
              </a:r>
              <a:r>
                <a:rPr i="1">
                  <a:solidFill>
                    <a:srgbClr val="000000"/>
                  </a:solidFill>
                  <a:latin typeface="Helvetica"/>
                  <a:ea typeface="Helvetica"/>
                  <a:cs typeface="Helvetica"/>
                  <a:sym typeface="Helvetica"/>
                </a:rPr>
                <a:t>s,t</a:t>
              </a:r>
              <a:r>
                <a:rPr>
                  <a:solidFill>
                    <a:srgbClr val="000000"/>
                  </a:solidFill>
                  <a:latin typeface="Helvetica"/>
                  <a:ea typeface="Helvetica"/>
                  <a:cs typeface="Helvetica"/>
                  <a:sym typeface="Helvetica"/>
                </a:rPr>
                <a:t>) </a:t>
              </a:r>
              <a:r>
                <a:t>– line is a levelset of the EPI.</a:t>
              </a:r>
              <a:r>
                <a:rPr>
                  <a:solidFill>
                    <a:srgbClr val="000000"/>
                  </a:solidFill>
                </a:rPr>
                <a:t> </a:t>
              </a:r>
            </a:p>
          </p:txBody>
        </p:sp>
      </p:grpSp>
      <p:grpSp>
        <p:nvGrpSpPr>
          <p:cNvPr id="1339" name="TextBox 107"/>
          <p:cNvGrpSpPr/>
          <p:nvPr/>
        </p:nvGrpSpPr>
        <p:grpSpPr>
          <a:xfrm>
            <a:off x="1971469" y="11708534"/>
            <a:ext cx="21103406" cy="702229"/>
            <a:chOff x="0" y="0"/>
            <a:chExt cx="21103404" cy="702228"/>
          </a:xfrm>
        </p:grpSpPr>
        <p:sp>
          <p:nvSpPr>
            <p:cNvPr id="1337"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3600">
                  <a:latin typeface="Calibri"/>
                  <a:ea typeface="Calibri"/>
                  <a:cs typeface="Calibri"/>
                  <a:sym typeface="Calibri"/>
                </a:defRPr>
              </a:pPr>
            </a:p>
          </p:txBody>
        </p:sp>
        <p:sp>
          <p:nvSpPr>
            <p:cNvPr id="1338" name="Slope of line decreases as point moves closer."/>
            <p:cNvSpPr txBox="1"/>
            <p:nvPr/>
          </p:nvSpPr>
          <p:spPr>
            <a:xfrm>
              <a:off x="-1" y="46314"/>
              <a:ext cx="21103406" cy="6096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lvl1pPr algn="ctr" defTabSz="1828800">
                <a:spcBef>
                  <a:spcPts val="0"/>
                </a:spcBef>
                <a:defRPr sz="4000">
                  <a:solidFill>
                    <a:srgbClr val="00B050"/>
                  </a:solidFill>
                  <a:latin typeface="Helvetica Light"/>
                  <a:ea typeface="Helvetica Light"/>
                  <a:cs typeface="Helvetica Light"/>
                  <a:sym typeface="Helvetica Light"/>
                </a:defRPr>
              </a:lvl1pPr>
            </a:lstStyle>
            <a:p>
              <a:pPr/>
              <a:r>
                <a:t>Slope of line decreases as point moves closer.</a:t>
              </a:r>
            </a:p>
          </p:txBody>
        </p:sp>
      </p:grpSp>
      <p:sp>
        <p:nvSpPr>
          <p:cNvPr id="1340" name="Rectangle 104"/>
          <p:cNvSpPr/>
          <p:nvPr/>
        </p:nvSpPr>
        <p:spPr>
          <a:xfrm>
            <a:off x="0" y="3314700"/>
            <a:ext cx="16612436" cy="7173979"/>
          </a:xfrm>
          <a:prstGeom prst="rect">
            <a:avLst/>
          </a:prstGeom>
          <a:solidFill>
            <a:srgbClr val="FFFFFF">
              <a:alpha val="98824"/>
            </a:srgbClr>
          </a:solidFill>
          <a:ln w="12700">
            <a:miter lim="400000"/>
          </a:ln>
        </p:spPr>
        <p:txBody>
          <a:bodyPr tIns="91439" bIns="91439" anchor="ctr"/>
          <a:lstStyle/>
          <a:p>
            <a:pPr algn="ctr" defTabSz="1828800">
              <a:spcBef>
                <a:spcPts val="0"/>
              </a:spcBef>
              <a:defRPr sz="3600">
                <a:solidFill>
                  <a:srgbClr val="FFFFFF"/>
                </a:solidFill>
                <a:latin typeface="Calibri"/>
                <a:ea typeface="Calibri"/>
                <a:cs typeface="Calibri"/>
                <a:sym typeface="Calibri"/>
              </a:defRPr>
            </a:pPr>
          </a:p>
        </p:txBody>
      </p:sp>
      <p:sp>
        <p:nvSpPr>
          <p:cNvPr id="1341" name="Freeform: Shape 109"/>
          <p:cNvSpPr/>
          <p:nvPr/>
        </p:nvSpPr>
        <p:spPr>
          <a:xfrm flipV="1">
            <a:off x="21453199" y="7363598"/>
            <a:ext cx="131613" cy="585567"/>
          </a:xfrm>
          <a:prstGeom prst="line">
            <a:avLst/>
          </a:prstGeom>
          <a:ln w="38100">
            <a:solidFill>
              <a:srgbClr val="FFFFFF">
                <a:alpha val="99000"/>
              </a:srgbClr>
            </a:solidFill>
            <a:miter/>
            <a:tailEnd type="stealth"/>
          </a:ln>
        </p:spPr>
        <p:txBody>
          <a:bodyPr tIns="91439" bIns="91439"/>
          <a:lstStyle/>
          <a:p>
            <a:pPr defTabSz="1828800">
              <a:spcBef>
                <a:spcPts val="0"/>
              </a:spcBef>
              <a:defRPr sz="3600">
                <a:latin typeface="Calibri"/>
                <a:ea typeface="Calibri"/>
                <a:cs typeface="Calibri"/>
                <a:sym typeface="Calibri"/>
              </a:defRPr>
            </a:pPr>
          </a:p>
        </p:txBody>
      </p:sp>
      <p:sp>
        <p:nvSpPr>
          <p:cNvPr id="1342" name="TextBox 111"/>
          <p:cNvSpPr txBox="1"/>
          <p:nvPr/>
        </p:nvSpPr>
        <p:spPr>
          <a:xfrm>
            <a:off x="21641886" y="7345204"/>
            <a:ext cx="136993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p>
            <a:pPr algn="ctr" defTabSz="1828800">
              <a:spcBef>
                <a:spcPts val="0"/>
              </a:spcBef>
              <a:defRPr sz="3200">
                <a:solidFill>
                  <a:srgbClr val="FFFFFF"/>
                </a:solidFill>
                <a:latin typeface="Calibri"/>
                <a:ea typeface="Calibri"/>
                <a:cs typeface="Calibri"/>
                <a:sym typeface="Calibri"/>
              </a:defRPr>
            </a:pPr>
            <a:r>
              <a:t>∇</a:t>
            </a:r>
            <a:r>
              <a:rPr b="1">
                <a:latin typeface="Helvetica"/>
                <a:ea typeface="Helvetica"/>
                <a:cs typeface="Helvetica"/>
                <a:sym typeface="Helvetica"/>
              </a:rPr>
              <a:t>c</a:t>
            </a:r>
            <a:r>
              <a:rPr>
                <a:latin typeface="Helvetica"/>
                <a:ea typeface="Helvetica"/>
                <a:cs typeface="Helvetica"/>
                <a:sym typeface="Helvetica"/>
              </a:rPr>
              <a:t>(</a:t>
            </a:r>
            <a:r>
              <a:rPr i="1">
                <a:latin typeface="Helvetica"/>
                <a:ea typeface="Helvetica"/>
                <a:cs typeface="Helvetica"/>
                <a:sym typeface="Helvetica"/>
              </a:rPr>
              <a:t>s,t</a:t>
            </a:r>
            <a:r>
              <a:rPr>
                <a:latin typeface="Helvetica"/>
                <a:ea typeface="Helvetica"/>
                <a:cs typeface="Helvetica"/>
                <a:sym typeface="Helvetica"/>
              </a:rPr>
              <a:t>)</a:t>
            </a:r>
          </a:p>
        </p:txBody>
      </p:sp>
      <p:pic>
        <p:nvPicPr>
          <p:cNvPr id="1343" name="lfn_pointclouds" descr="lfn_pointclouds"/>
          <p:cNvPicPr>
            <a:picLocks noChangeAspect="0"/>
          </p:cNvPicPr>
          <p:nvPr>
            <a:videoFile r:link="rId7"/>
            <p:extLst>
              <p:ext uri="{DAA4B4D4-6D71-4841-9C94-3DE7FCFB9230}">
                <p14:media xmlns:p14="http://schemas.microsoft.com/office/powerpoint/2010/main" r:embed="rId8"/>
              </p:ext>
            </p:extLst>
          </p:nvPr>
        </p:nvPicPr>
        <p:blipFill>
          <a:blip r:embed="rId9">
            <a:extLst/>
          </a:blip>
          <a:stretch>
            <a:fillRect/>
          </a:stretch>
        </p:blipFill>
        <p:spPr>
          <a:xfrm>
            <a:off x="1313060" y="3095158"/>
            <a:ext cx="6908440" cy="6746548"/>
          </a:xfrm>
          <a:prstGeom prst="rect">
            <a:avLst/>
          </a:prstGeom>
          <a:ln w="12700">
            <a:miter lim="400000"/>
          </a:ln>
        </p:spPr>
      </p:pic>
      <p:pic>
        <p:nvPicPr>
          <p:cNvPr id="1344" name="lfn_pointclouds_chairs" descr="lfn_pointclouds_chairs"/>
          <p:cNvPicPr>
            <a:picLocks noChangeAspect="0"/>
          </p:cNvPicPr>
          <p:nvPr>
            <a:videoFile r:link="rId10"/>
            <p:extLst>
              <p:ext uri="{DAA4B4D4-6D71-4841-9C94-3DE7FCFB9230}">
                <p14:media xmlns:p14="http://schemas.microsoft.com/office/powerpoint/2010/main" r:embed="rId11"/>
              </p:ext>
            </p:extLst>
          </p:nvPr>
        </p:nvPicPr>
        <p:blipFill>
          <a:blip r:embed="rId12">
            <a:extLst/>
          </a:blip>
          <a:stretch>
            <a:fillRect/>
          </a:stretch>
        </p:blipFill>
        <p:spPr>
          <a:xfrm>
            <a:off x="8801051" y="3749584"/>
            <a:ext cx="5568885" cy="5742441"/>
          </a:xfrm>
          <a:prstGeom prst="rect">
            <a:avLst/>
          </a:prstGeom>
          <a:ln w="12700">
            <a:miter lim="400000"/>
          </a:ln>
        </p:spPr>
      </p:pic>
      <p:grpSp>
        <p:nvGrpSpPr>
          <p:cNvPr id="1347" name="TextBox 112"/>
          <p:cNvGrpSpPr/>
          <p:nvPr/>
        </p:nvGrpSpPr>
        <p:grpSpPr>
          <a:xfrm>
            <a:off x="1971469" y="12682359"/>
            <a:ext cx="21103406" cy="702230"/>
            <a:chOff x="0" y="0"/>
            <a:chExt cx="21103404" cy="702228"/>
          </a:xfrm>
        </p:grpSpPr>
        <p:sp>
          <p:nvSpPr>
            <p:cNvPr id="1345" name="Rectangle"/>
            <p:cNvSpPr/>
            <p:nvPr/>
          </p:nvSpPr>
          <p:spPr>
            <a:xfrm>
              <a:off x="-1" y="-1"/>
              <a:ext cx="21103406" cy="702230"/>
            </a:xfrm>
            <a:prstGeom prst="rect">
              <a:avLst/>
            </a:prstGeom>
            <a:solidFill>
              <a:srgbClr val="F2F2F2"/>
            </a:solidFill>
            <a:ln w="12700" cap="flat">
              <a:noFill/>
              <a:miter lim="400000"/>
            </a:ln>
            <a:effectLst/>
          </p:spPr>
          <p:txBody>
            <a:bodyPr wrap="square" lIns="91439" tIns="91439" rIns="91439" bIns="91439" numCol="1" anchor="ctr">
              <a:noAutofit/>
            </a:bodyPr>
            <a:lstStyle/>
            <a:p>
              <a:pPr algn="ctr" defTabSz="1828800">
                <a:spcBef>
                  <a:spcPts val="0"/>
                </a:spcBef>
                <a:defRPr sz="4000">
                  <a:solidFill>
                    <a:srgbClr val="00B050"/>
                  </a:solidFill>
                  <a:latin typeface="Helvetica Light"/>
                  <a:ea typeface="Helvetica Light"/>
                  <a:cs typeface="Helvetica Light"/>
                  <a:sym typeface="Helvetica Light"/>
                </a:defRPr>
              </a:pPr>
            </a:p>
          </p:txBody>
        </p:sp>
        <p:sp>
          <p:nvSpPr>
            <p:cNvPr id="1346" name="Gradient of c(s,t) is orthogonal to levelset - can extract depth from gradients of light field."/>
            <p:cNvSpPr txBox="1"/>
            <p:nvPr/>
          </p:nvSpPr>
          <p:spPr>
            <a:xfrm>
              <a:off x="-1" y="46310"/>
              <a:ext cx="21103406" cy="60960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ctr">
              <a:spAutoFit/>
            </a:bodyPr>
            <a:lstStyle/>
            <a:p>
              <a:pPr algn="ctr" defTabSz="1828800">
                <a:spcBef>
                  <a:spcPts val="0"/>
                </a:spcBef>
                <a:defRPr sz="4000">
                  <a:solidFill>
                    <a:srgbClr val="00B050"/>
                  </a:solidFill>
                  <a:latin typeface="Helvetica Light"/>
                  <a:ea typeface="Helvetica Light"/>
                  <a:cs typeface="Helvetica Light"/>
                  <a:sym typeface="Helvetica Light"/>
                </a:defRPr>
              </a:pPr>
              <a:r>
                <a:t>Gradient of </a:t>
              </a:r>
              <a:r>
                <a:rPr b="1">
                  <a:latin typeface="Helvetica"/>
                  <a:ea typeface="Helvetica"/>
                  <a:cs typeface="Helvetica"/>
                  <a:sym typeface="Helvetica"/>
                </a:rPr>
                <a:t>c</a:t>
              </a:r>
              <a:r>
                <a:rPr>
                  <a:latin typeface="Helvetica"/>
                  <a:ea typeface="Helvetica"/>
                  <a:cs typeface="Helvetica"/>
                  <a:sym typeface="Helvetica"/>
                </a:rPr>
                <a:t>(</a:t>
              </a:r>
              <a:r>
                <a:rPr i="1">
                  <a:latin typeface="Helvetica"/>
                  <a:ea typeface="Helvetica"/>
                  <a:cs typeface="Helvetica"/>
                  <a:sym typeface="Helvetica"/>
                </a:rPr>
                <a:t>s,t</a:t>
              </a:r>
              <a:r>
                <a:rPr>
                  <a:latin typeface="Helvetica"/>
                  <a:ea typeface="Helvetica"/>
                  <a:cs typeface="Helvetica"/>
                  <a:sym typeface="Helvetica"/>
                </a:rPr>
                <a:t>)</a:t>
              </a:r>
              <a:r>
                <a:rPr>
                  <a:solidFill>
                    <a:srgbClr val="000000"/>
                  </a:solidFill>
                  <a:latin typeface="Helvetica"/>
                  <a:ea typeface="Helvetica"/>
                  <a:cs typeface="Helvetica"/>
                  <a:sym typeface="Helvetica"/>
                </a:rPr>
                <a:t> </a:t>
              </a:r>
              <a:r>
                <a:t>is orthogonal to levelset - can extract depth from gradients of light field</a:t>
              </a:r>
              <a:r>
                <a:rPr i="1"/>
                <a:t>.</a:t>
              </a:r>
            </a:p>
          </p:txBody>
        </p:sp>
      </p:grpSp>
      <p:sp>
        <p:nvSpPr>
          <p:cNvPr id="1348" name="TextBox 114"/>
          <p:cNvSpPr txBox="1"/>
          <p:nvPr/>
        </p:nvSpPr>
        <p:spPr>
          <a:xfrm>
            <a:off x="18381813" y="3402295"/>
            <a:ext cx="4102304" cy="6654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algn="ctr" defTabSz="1828800">
              <a:spcBef>
                <a:spcPts val="0"/>
              </a:spcBef>
              <a:defRPr sz="3200">
                <a:latin typeface="Helvetica Light"/>
                <a:ea typeface="Helvetica Light"/>
                <a:cs typeface="Helvetica Light"/>
                <a:sym typeface="Helvetica Light"/>
              </a:defRPr>
            </a:lvl1pPr>
          </a:lstStyle>
          <a:p>
            <a:pPr/>
            <a:r>
              <a:t>Epipolar Plane Image</a:t>
            </a:r>
          </a:p>
        </p:txBody>
      </p:sp>
      <p:pic>
        <p:nvPicPr>
          <p:cNvPr id="1349" name="pasted-movie.png" descr="pasted-movie.png"/>
          <p:cNvPicPr>
            <a:picLocks noChangeAspect="1"/>
          </p:cNvPicPr>
          <p:nvPr/>
        </p:nvPicPr>
        <p:blipFill>
          <a:blip r:embed="rId13">
            <a:extLst/>
          </a:blip>
          <a:stretch>
            <a:fillRect/>
          </a:stretch>
        </p:blipFill>
        <p:spPr>
          <a:xfrm>
            <a:off x="5880712" y="939066"/>
            <a:ext cx="12622576" cy="11837868"/>
          </a:xfrm>
          <a:prstGeom prst="rect">
            <a:avLst/>
          </a:prstGeom>
          <a:ln w="25400">
            <a:solidFill>
              <a:srgbClr val="F3F7F5"/>
            </a:solidFill>
            <a:miter lim="400000"/>
          </a:ln>
          <a:effectLst>
            <a:outerShdw sx="100000" sy="100000" kx="0" ky="0" algn="b" rotWithShape="0" blurRad="50800" dist="25400" dir="3600000">
              <a:srgbClr val="000000">
                <a:alpha val="70000"/>
              </a:srgbClr>
            </a:outerShdw>
          </a:effectLst>
        </p:spPr>
      </p:pic>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5000" fill="hold"/>
                                        <p:tgtEl>
                                          <p:spTgt spid="1343"/>
                                        </p:tgtEl>
                                      </p:cBhvr>
                                    </p:cmd>
                                  </p:childTnLst>
                                </p:cTn>
                              </p:par>
                            </p:childTnLst>
                          </p:cTn>
                        </p:par>
                        <p:par>
                          <p:cTn id="7" fill="hold">
                            <p:stCondLst>
                              <p:cond delay="5000"/>
                            </p:stCondLst>
                            <p:childTnLst>
                              <p:par>
                                <p:cTn id="8" presetClass="mediacall" nodeType="afterEffect" presetSubtype="0" presetID="1" grpId="2" fill="hold">
                                  <p:stCondLst>
                                    <p:cond delay="0"/>
                                  </p:stCondLst>
                                  <p:childTnLst>
                                    <p:cmd type="call" cmd="playFrom(0.0)">
                                      <p:cBhvr>
                                        <p:cTn id="9" dur="5000" fill="hold"/>
                                        <p:tgtEl>
                                          <p:spTgt spid="1344"/>
                                        </p:tgtEl>
                                      </p:cBhvr>
                                    </p:cmd>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13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14" fill="hold" display="0">
                  <p:stCondLst>
                    <p:cond delay="indefinite"/>
                  </p:stCondLst>
                </p:cTn>
                <p:tgtEl>
                  <p:spTgt spid="1343"/>
                </p:tgtEl>
              </p:cMediaNode>
            </p:video>
            <p:seq concurrent="1" prevAc="none" nextAc="seek">
              <p:cTn id="15" evtFilter="cancelBubble" nodeType="interactiveSeq" restart="whenNotActive" fill="hold">
                <p:stCondLst>
                  <p:cond delay="0" evt="onClick">
                    <p:tgtEl>
                      <p:spTgt spid="1343"/>
                    </p:tgtEl>
                  </p:cond>
                </p:stCondLst>
                <p:endSync delay="0" evt="end">
                  <p:rtn val="all"/>
                </p:endSync>
                <p:childTnLst>
                  <p:par>
                    <p:cTn id="16" fill="hold">
                      <p:stCondLst>
                        <p:cond delay="0"/>
                      </p:stCondLst>
                      <p:childTnLst>
                        <p:par>
                          <p:cTn id="17" fill="hold">
                            <p:stCondLst>
                              <p:cond delay="0"/>
                            </p:stCondLst>
                            <p:childTnLst>
                              <p:par>
                                <p:cTn id="18" presetClass="mediacall" nodeType="clickEffect" presetSubtype="0" presetID="2" fill="hold">
                                  <p:stCondLst>
                                    <p:cond delay="0"/>
                                  </p:stCondLst>
                                  <p:childTnLst>
                                    <p:cmd type="call" cmd="togglePause">
                                      <p:cBhvr>
                                        <p:cTn id="19" dur="1" fill="hold"/>
                                        <p:tgtEl>
                                          <p:spTgt spid="1343"/>
                                        </p:tgtEl>
                                      </p:cBhvr>
                                    </p:cmd>
                                  </p:childTnLst>
                                </p:cTn>
                              </p:par>
                            </p:childTnLst>
                          </p:cTn>
                        </p:par>
                      </p:childTnLst>
                    </p:cTn>
                  </p:par>
                </p:childTnLst>
              </p:cTn>
              <p:nextCondLst>
                <p:cond delay="0" evt="onClick">
                  <p:tgtEl>
                    <p:spTgt spid="1343"/>
                  </p:tgtEl>
                </p:cond>
              </p:nextCondLst>
            </p:seq>
            <p:video fullScrn="0">
              <p:cMediaNode mute="0" showWhenStopped="1" numSld="1" vol="80000">
                <p:cTn id="20" fill="hold" display="0">
                  <p:stCondLst>
                    <p:cond delay="indefinite"/>
                  </p:stCondLst>
                </p:cTn>
                <p:tgtEl>
                  <p:spTgt spid="1344"/>
                </p:tgtEl>
              </p:cMediaNode>
            </p:video>
            <p:seq concurrent="1" prevAc="none" nextAc="seek">
              <p:cTn id="21" evtFilter="cancelBubble" nodeType="interactiveSeq" restart="whenNotActive" fill="hold">
                <p:stCondLst>
                  <p:cond delay="0" evt="onClick">
                    <p:tgtEl>
                      <p:spTgt spid="1344"/>
                    </p:tgtEl>
                  </p:cond>
                </p:stCondLst>
                <p:endSync delay="0" evt="end">
                  <p:rtn val="all"/>
                </p:endSync>
                <p:childTnLst>
                  <p:par>
                    <p:cTn id="22" fill="hold">
                      <p:stCondLst>
                        <p:cond delay="0"/>
                      </p:stCondLst>
                      <p:childTnLst>
                        <p:par>
                          <p:cTn id="23" fill="hold">
                            <p:stCondLst>
                              <p:cond delay="0"/>
                            </p:stCondLst>
                            <p:childTnLst>
                              <p:par>
                                <p:cTn id="24" presetClass="mediacall" nodeType="clickEffect" presetSubtype="0" presetID="2" fill="hold">
                                  <p:stCondLst>
                                    <p:cond delay="0"/>
                                  </p:stCondLst>
                                  <p:childTnLst>
                                    <p:cmd type="call" cmd="togglePause">
                                      <p:cBhvr>
                                        <p:cTn id="25" dur="1" fill="hold"/>
                                        <p:tgtEl>
                                          <p:spTgt spid="1344"/>
                                        </p:tgtEl>
                                      </p:cBhvr>
                                    </p:cmd>
                                  </p:childTnLst>
                                </p:cTn>
                              </p:par>
                            </p:childTnLst>
                          </p:cTn>
                        </p:par>
                      </p:childTnLst>
                    </p:cTn>
                  </p:par>
                </p:childTnLst>
              </p:cTn>
              <p:nextCondLst>
                <p:cond delay="0" evt="onClick">
                  <p:tgtEl>
                    <p:spTgt spid="1344"/>
                  </p:tgtEl>
                </p:cond>
              </p:nextCondLst>
            </p:seq>
          </p:childTnLst>
        </p:cTn>
      </p:par>
    </p:tnLst>
    <p:bldLst>
      <p:bldP build="whole" bldLvl="1" animBg="1" rev="0" advAuto="0" spid="1349" grpId="3"/>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3" name="Plan"/>
          <p:cNvSpPr txBox="1"/>
          <p:nvPr>
            <p:ph type="title"/>
          </p:nvPr>
        </p:nvSpPr>
        <p:spPr>
          <a:prstGeom prst="rect">
            <a:avLst/>
          </a:prstGeom>
        </p:spPr>
        <p:txBody>
          <a:bodyPr/>
          <a:lstStyle/>
          <a:p>
            <a:pPr/>
            <a:r>
              <a:t>Plan</a:t>
            </a:r>
          </a:p>
        </p:txBody>
      </p:sp>
      <p:sp>
        <p:nvSpPr>
          <p:cNvPr id="1354" name="Better understand multi view geometry…"/>
          <p:cNvSpPr txBox="1"/>
          <p:nvPr>
            <p:ph type="body" idx="1"/>
          </p:nvPr>
        </p:nvSpPr>
        <p:spPr>
          <a:prstGeom prst="rect">
            <a:avLst/>
          </a:prstGeom>
        </p:spPr>
        <p:txBody>
          <a:bodyPr/>
          <a:lstStyle/>
          <a:p>
            <a:pPr/>
            <a:r>
              <a:t>Better understand multi view geometry</a:t>
            </a:r>
          </a:p>
          <a:p>
            <a:pPr lvl="1"/>
            <a:r>
              <a:t>Establish that the forward model 3D-&gt;2D can be linear </a:t>
            </a:r>
          </a:p>
          <a:p>
            <a:pPr lvl="1"/>
            <a:r>
              <a:t>Understand how to get </a:t>
            </a:r>
          </a:p>
          <a:p>
            <a:pPr/>
            <a:r>
              <a:t>Solve camera calibration as inverse problem </a:t>
            </a:r>
          </a:p>
          <a:p>
            <a:pPr lvl="1"/>
            <a:r>
              <a:t>Linear algebra !</a:t>
            </a:r>
          </a:p>
        </p:txBody>
      </p:sp>
    </p:spTree>
  </p:cSld>
  <p:clrMapOvr>
    <a:masterClrMapping/>
  </p:clrMapOvr>
  <mc:AlternateContent xmlns:mc="http://schemas.openxmlformats.org/markup-compatibility/2006">
    <mc:Choice xmlns:p14="http://schemas.microsoft.com/office/powerpoint/2010/main" Requires="p14">
      <p:transition spd="med" advClick="1" p14:dur="10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56" name="Picture 43" descr="Picture 43"/>
          <p:cNvPicPr>
            <a:picLocks noChangeAspect="1"/>
          </p:cNvPicPr>
          <p:nvPr/>
        </p:nvPicPr>
        <p:blipFill>
          <a:blip r:embed="rId2">
            <a:extLst/>
          </a:blip>
          <a:stretch>
            <a:fillRect/>
          </a:stretch>
        </p:blipFill>
        <p:spPr>
          <a:xfrm>
            <a:off x="330336" y="590089"/>
            <a:ext cx="11702225" cy="8776671"/>
          </a:xfrm>
          <a:prstGeom prst="rect">
            <a:avLst/>
          </a:prstGeom>
          <a:ln w="12700">
            <a:miter lim="400000"/>
          </a:ln>
        </p:spPr>
      </p:pic>
      <p:pic>
        <p:nvPicPr>
          <p:cNvPr id="1357" name="Picture 44" descr="Picture 44"/>
          <p:cNvPicPr>
            <a:picLocks noChangeAspect="1"/>
          </p:cNvPicPr>
          <p:nvPr/>
        </p:nvPicPr>
        <p:blipFill>
          <a:blip r:embed="rId3">
            <a:extLst/>
          </a:blip>
          <a:stretch>
            <a:fillRect/>
          </a:stretch>
        </p:blipFill>
        <p:spPr>
          <a:xfrm>
            <a:off x="12351407" y="590040"/>
            <a:ext cx="11702225" cy="8776671"/>
          </a:xfrm>
          <a:prstGeom prst="rect">
            <a:avLst/>
          </a:prstGeom>
          <a:ln w="12700">
            <a:miter lim="400000"/>
          </a:ln>
        </p:spPr>
      </p:pic>
      <p:sp>
        <p:nvSpPr>
          <p:cNvPr id="1358" name="Video"/>
          <p:cNvSpPr/>
          <p:nvPr/>
        </p:nvSpPr>
        <p:spPr>
          <a:xfrm rot="16200000">
            <a:off x="5359634" y="11452012"/>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359" name="Video"/>
          <p:cNvSpPr/>
          <p:nvPr/>
        </p:nvSpPr>
        <p:spPr>
          <a:xfrm rot="16200000">
            <a:off x="17380720" y="11452012"/>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360" name="Circle"/>
          <p:cNvSpPr/>
          <p:nvPr/>
        </p:nvSpPr>
        <p:spPr>
          <a:xfrm>
            <a:off x="3238500" y="4740671"/>
            <a:ext cx="754857" cy="754858"/>
          </a:xfrm>
          <a:prstGeom prst="ellipse">
            <a:avLst/>
          </a:prstGeom>
          <a:ln w="88900">
            <a:solidFill>
              <a:schemeClr val="accent3">
                <a:hueOff val="-274225"/>
                <a:satOff val="26768"/>
                <a:lumOff val="11368"/>
              </a:schemeClr>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361" name="Circle"/>
          <p:cNvSpPr/>
          <p:nvPr/>
        </p:nvSpPr>
        <p:spPr>
          <a:xfrm>
            <a:off x="14363700" y="4740671"/>
            <a:ext cx="754857" cy="754858"/>
          </a:xfrm>
          <a:prstGeom prst="ellipse">
            <a:avLst/>
          </a:prstGeom>
          <a:ln w="88900">
            <a:solidFill>
              <a:schemeClr val="accent3">
                <a:hueOff val="-274225"/>
                <a:satOff val="26768"/>
                <a:lumOff val="11368"/>
              </a:schemeClr>
            </a:solidFill>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sp>
        <p:nvSpPr>
          <p:cNvPr id="1362" name="Equation"/>
          <p:cNvSpPr txBox="1"/>
          <p:nvPr/>
        </p:nvSpPr>
        <p:spPr>
          <a:xfrm>
            <a:off x="4120945" y="5391142"/>
            <a:ext cx="692272" cy="64110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7100" i="1">
                          <a:solidFill>
                            <a:srgbClr val="88FA4E"/>
                          </a:solidFill>
                          <a:latin typeface="Cambria Math" panose="02040503050406030204" pitchFamily="18" charset="0"/>
                        </a:rPr>
                        <m:t>x</m:t>
                      </m:r>
                    </m:e>
                    <m:sub>
                      <m:r>
                        <a:rPr xmlns:a="http://schemas.openxmlformats.org/drawingml/2006/main" sz="7100" i="1">
                          <a:solidFill>
                            <a:srgbClr val="88FA4E"/>
                          </a:solidFill>
                          <a:latin typeface="Cambria Math" panose="02040503050406030204" pitchFamily="18" charset="0"/>
                        </a:rPr>
                        <m:t>1</m:t>
                      </m:r>
                    </m:sub>
                  </m:sSub>
                </m:oMath>
              </m:oMathPara>
            </a14:m>
            <a:endParaRPr sz="7100">
              <a:solidFill>
                <a:srgbClr val="89FA4E"/>
              </a:solidFill>
            </a:endParaRPr>
          </a:p>
        </p:txBody>
      </p:sp>
      <p:sp>
        <p:nvSpPr>
          <p:cNvPr id="1363" name="Equation"/>
          <p:cNvSpPr txBox="1"/>
          <p:nvPr/>
        </p:nvSpPr>
        <p:spPr>
          <a:xfrm>
            <a:off x="15271545" y="5391142"/>
            <a:ext cx="743489" cy="64110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7100" i="1">
                          <a:solidFill>
                            <a:srgbClr val="88FA4E"/>
                          </a:solidFill>
                          <a:latin typeface="Cambria Math" panose="02040503050406030204" pitchFamily="18" charset="0"/>
                        </a:rPr>
                        <m:t>x</m:t>
                      </m:r>
                    </m:e>
                    <m:sub>
                      <m:r>
                        <a:rPr xmlns:a="http://schemas.openxmlformats.org/drawingml/2006/main" sz="7100" i="1">
                          <a:solidFill>
                            <a:srgbClr val="88FA4E"/>
                          </a:solidFill>
                          <a:latin typeface="Cambria Math" panose="02040503050406030204" pitchFamily="18" charset="0"/>
                        </a:rPr>
                        <m:t>2</m:t>
                      </m:r>
                    </m:sub>
                  </m:sSub>
                </m:oMath>
              </m:oMathPara>
            </a14:m>
            <a:endParaRPr sz="7100">
              <a:solidFill>
                <a:srgbClr val="89FA4E"/>
              </a:solidFill>
            </a:endParaRPr>
          </a:p>
        </p:txBody>
      </p:sp>
      <p:sp>
        <p:nvSpPr>
          <p:cNvPr id="1364" name="Known"/>
          <p:cNvSpPr txBox="1"/>
          <p:nvPr/>
        </p:nvSpPr>
        <p:spPr>
          <a:xfrm>
            <a:off x="9349651" y="11450598"/>
            <a:ext cx="4879777" cy="9232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914400">
              <a:spcBef>
                <a:spcPts val="1500"/>
              </a:spcBef>
              <a:buClr>
                <a:srgbClr val="000000"/>
              </a:buClr>
              <a:buFont typeface="Arial"/>
              <a:defRPr sz="5200">
                <a:uFill>
                  <a:solidFill>
                    <a:srgbClr val="000000"/>
                  </a:solidFill>
                </a:uFill>
                <a:latin typeface="Calibri"/>
                <a:ea typeface="Calibri"/>
                <a:cs typeface="Calibri"/>
                <a:sym typeface="Calibri"/>
              </a:defRPr>
            </a:pPr>
            <a:r>
              <a:t>Known </a:t>
            </a:r>
            <a14:m>
              <m:oMath>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oMath>
            </a14:m>
          </a:p>
        </p:txBody>
      </p:sp>
      <p:sp>
        <p:nvSpPr>
          <p:cNvPr id="1365" name="What’s 3D location of point?"/>
          <p:cNvSpPr txBox="1"/>
          <p:nvPr/>
        </p:nvSpPr>
        <p:spPr>
          <a:xfrm>
            <a:off x="7516461" y="12479713"/>
            <a:ext cx="8546156" cy="7559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914400">
              <a:spcBef>
                <a:spcPts val="1500"/>
              </a:spcBef>
              <a:buClr>
                <a:srgbClr val="000000"/>
              </a:buClr>
              <a:buFont typeface="Arial"/>
              <a:defRPr sz="5200">
                <a:uFill>
                  <a:solidFill>
                    <a:srgbClr val="000000"/>
                  </a:solidFill>
                </a:uFill>
                <a:latin typeface="Calibri"/>
                <a:ea typeface="Calibri"/>
                <a:cs typeface="Calibri"/>
                <a:sym typeface="Calibri"/>
              </a:defRPr>
            </a:lvl1pPr>
          </a:lstStyle>
          <a:p>
            <a:pPr/>
            <a:r>
              <a:t>What’s 3D location of point?</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7" name="Triangulation"/>
          <p:cNvSpPr txBox="1"/>
          <p:nvPr>
            <p:ph type="title"/>
          </p:nvPr>
        </p:nvSpPr>
        <p:spPr>
          <a:xfrm>
            <a:off x="1785937" y="625077"/>
            <a:ext cx="20812128" cy="3036096"/>
          </a:xfrm>
          <a:prstGeom prst="rect">
            <a:avLst/>
          </a:prstGeom>
        </p:spPr>
        <p:txBody>
          <a:bodyPr/>
          <a:lstStyle/>
          <a:p>
            <a:pPr/>
            <a:r>
              <a:t>Triangulation</a:t>
            </a:r>
          </a:p>
        </p:txBody>
      </p:sp>
      <p:sp>
        <p:nvSpPr>
          <p:cNvPr id="1368" name="Shape"/>
          <p:cNvSpPr/>
          <p:nvPr/>
        </p:nvSpPr>
        <p:spPr>
          <a:xfrm rot="17922376">
            <a:off x="12970461" y="7545207"/>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369" name="Shape"/>
          <p:cNvSpPr/>
          <p:nvPr/>
        </p:nvSpPr>
        <p:spPr>
          <a:xfrm rot="3650718">
            <a:off x="4881407" y="7371856"/>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370" name="Line"/>
          <p:cNvSpPr/>
          <p:nvPr/>
        </p:nvSpPr>
        <p:spPr>
          <a:xfrm>
            <a:off x="8059157" y="9691030"/>
            <a:ext cx="1" cy="3815"/>
          </a:xfrm>
          <a:prstGeom prst="line">
            <a:avLst/>
          </a:prstGeom>
          <a:ln w="50800">
            <a:solidFill>
              <a:srgbClr val="000000"/>
            </a:solidFill>
            <a:miter lim="400000"/>
            <a:tailEnd type="oval"/>
          </a:ln>
        </p:spPr>
        <p:txBody>
          <a:bodyPr tIns="91439" bIns="91439"/>
          <a:lstStyle/>
          <a:p>
            <a:pPr defTabSz="1828800">
              <a:spcBef>
                <a:spcPts val="0"/>
              </a:spcBef>
              <a:defRPr sz="3600">
                <a:latin typeface="Calibri"/>
                <a:ea typeface="Calibri"/>
                <a:cs typeface="Calibri"/>
                <a:sym typeface="Calibri"/>
              </a:defRPr>
            </a:pPr>
          </a:p>
        </p:txBody>
      </p:sp>
      <p:sp>
        <p:nvSpPr>
          <p:cNvPr id="1371" name="Line"/>
          <p:cNvSpPr/>
          <p:nvPr/>
        </p:nvSpPr>
        <p:spPr>
          <a:xfrm>
            <a:off x="16242021" y="9880159"/>
            <a:ext cx="14437" cy="8050"/>
          </a:xfrm>
          <a:prstGeom prst="line">
            <a:avLst/>
          </a:prstGeom>
          <a:ln w="50800">
            <a:solidFill>
              <a:srgbClr val="000000"/>
            </a:solidFill>
            <a:miter lim="400000"/>
            <a:tailEnd type="oval"/>
          </a:ln>
        </p:spPr>
        <p:txBody>
          <a:bodyPr tIns="91439" bIns="91439"/>
          <a:lstStyle/>
          <a:p>
            <a:pPr defTabSz="1828800">
              <a:spcBef>
                <a:spcPts val="0"/>
              </a:spcBef>
              <a:defRPr sz="3600">
                <a:latin typeface="Calibri"/>
                <a:ea typeface="Calibri"/>
                <a:cs typeface="Calibri"/>
                <a:sym typeface="Calibri"/>
              </a:defRPr>
            </a:pPr>
          </a:p>
        </p:txBody>
      </p:sp>
      <p:sp>
        <p:nvSpPr>
          <p:cNvPr id="1372" name="image 2"/>
          <p:cNvSpPr txBox="1"/>
          <p:nvPr/>
        </p:nvSpPr>
        <p:spPr>
          <a:xfrm>
            <a:off x="17960557" y="7967000"/>
            <a:ext cx="1972828"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2</a:t>
            </a:r>
          </a:p>
        </p:txBody>
      </p:sp>
      <p:sp>
        <p:nvSpPr>
          <p:cNvPr id="1373" name="image 1"/>
          <p:cNvSpPr txBox="1"/>
          <p:nvPr/>
        </p:nvSpPr>
        <p:spPr>
          <a:xfrm>
            <a:off x="4450613" y="7967000"/>
            <a:ext cx="1972830"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1</a:t>
            </a:r>
          </a:p>
        </p:txBody>
      </p:sp>
      <p:sp>
        <p:nvSpPr>
          <p:cNvPr id="1374" name="Given"/>
          <p:cNvSpPr txBox="1"/>
          <p:nvPr/>
        </p:nvSpPr>
        <p:spPr>
          <a:xfrm>
            <a:off x="11285758" y="9432101"/>
            <a:ext cx="1814391"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a:ea typeface="Helvetica"/>
                <a:cs typeface="Helvetica"/>
                <a:sym typeface="Helvetica"/>
              </a:defRPr>
            </a:lvl1pPr>
          </a:lstStyle>
          <a:p>
            <a:pPr/>
            <a:r>
              <a:t>Given</a:t>
            </a:r>
          </a:p>
        </p:txBody>
      </p:sp>
      <p:pic>
        <p:nvPicPr>
          <p:cNvPr id="1375" name="Connection Line" descr="Connection Line"/>
          <p:cNvPicPr>
            <a:picLocks noChangeAspect="1"/>
          </p:cNvPicPr>
          <p:nvPr/>
        </p:nvPicPr>
        <p:blipFill>
          <a:blip r:embed="rId2">
            <a:extLst/>
          </a:blip>
          <a:stretch>
            <a:fillRect/>
          </a:stretch>
        </p:blipFill>
        <p:spPr>
          <a:xfrm>
            <a:off x="8219564" y="8558430"/>
            <a:ext cx="3875323" cy="1120807"/>
          </a:xfrm>
          <a:prstGeom prst="rect">
            <a:avLst/>
          </a:prstGeom>
          <a:ln w="12700">
            <a:miter lim="400000"/>
          </a:ln>
        </p:spPr>
      </p:pic>
      <p:pic>
        <p:nvPicPr>
          <p:cNvPr id="1376" name="Connection Line" descr="Connection Line"/>
          <p:cNvPicPr>
            <a:picLocks noChangeAspect="1"/>
          </p:cNvPicPr>
          <p:nvPr/>
        </p:nvPicPr>
        <p:blipFill>
          <a:blip r:embed="rId3">
            <a:extLst/>
          </a:blip>
          <a:stretch>
            <a:fillRect/>
          </a:stretch>
        </p:blipFill>
        <p:spPr>
          <a:xfrm>
            <a:off x="12424784" y="8606353"/>
            <a:ext cx="3688559" cy="1098857"/>
          </a:xfrm>
          <a:prstGeom prst="rect">
            <a:avLst/>
          </a:prstGeom>
          <a:ln w="12700">
            <a:miter lim="400000"/>
          </a:ln>
        </p:spPr>
      </p:pic>
      <p:sp>
        <p:nvSpPr>
          <p:cNvPr id="1377" name="image 1"/>
          <p:cNvSpPr txBox="1"/>
          <p:nvPr/>
        </p:nvSpPr>
        <p:spPr>
          <a:xfrm>
            <a:off x="3493080" y="12401848"/>
            <a:ext cx="6286517"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1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1</m:t>
                    </m:r>
                  </m:sub>
                </m:sSub>
              </m:oMath>
            </a14:m>
          </a:p>
        </p:txBody>
      </p:sp>
      <p:pic>
        <p:nvPicPr>
          <p:cNvPr id="1378" name="Connection Line" descr="Connection Line"/>
          <p:cNvPicPr>
            <a:picLocks noChangeAspect="1"/>
          </p:cNvPicPr>
          <p:nvPr/>
        </p:nvPicPr>
        <p:blipFill>
          <a:blip r:embed="rId2">
            <a:extLst/>
          </a:blip>
          <a:stretch>
            <a:fillRect/>
          </a:stretch>
        </p:blipFill>
        <p:spPr>
          <a:xfrm flipH="1" rot="7859004">
            <a:off x="10104009" y="11080174"/>
            <a:ext cx="2674465" cy="773499"/>
          </a:xfrm>
          <a:prstGeom prst="rect">
            <a:avLst/>
          </a:prstGeom>
          <a:ln w="12700">
            <a:miter lim="400000"/>
          </a:ln>
        </p:spPr>
      </p:pic>
      <p:pic>
        <p:nvPicPr>
          <p:cNvPr id="1379" name="Connection Line" descr="Connection Line"/>
          <p:cNvPicPr>
            <a:picLocks noChangeAspect="1"/>
          </p:cNvPicPr>
          <p:nvPr/>
        </p:nvPicPr>
        <p:blipFill>
          <a:blip r:embed="rId3">
            <a:extLst/>
          </a:blip>
          <a:stretch>
            <a:fillRect/>
          </a:stretch>
        </p:blipFill>
        <p:spPr>
          <a:xfrm flipH="1" rot="14374281">
            <a:off x="11891147" y="11129971"/>
            <a:ext cx="2883225" cy="858941"/>
          </a:xfrm>
          <a:prstGeom prst="rect">
            <a:avLst/>
          </a:prstGeom>
          <a:ln w="12700">
            <a:miter lim="400000"/>
          </a:ln>
        </p:spPr>
      </p:pic>
      <p:sp>
        <p:nvSpPr>
          <p:cNvPr id="1380" name="Equation"/>
          <p:cNvSpPr txBox="1"/>
          <p:nvPr/>
        </p:nvSpPr>
        <p:spPr>
          <a:xfrm>
            <a:off x="7402151" y="9131016"/>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381" name="Equation"/>
          <p:cNvSpPr txBox="1"/>
          <p:nvPr/>
        </p:nvSpPr>
        <p:spPr>
          <a:xfrm>
            <a:off x="16250294" y="9131016"/>
            <a:ext cx="523584"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382" name="image 1"/>
          <p:cNvSpPr txBox="1"/>
          <p:nvPr/>
        </p:nvSpPr>
        <p:spPr>
          <a:xfrm>
            <a:off x="14592881" y="12401848"/>
            <a:ext cx="6286516"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2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2</m:t>
                    </m:r>
                  </m:sub>
                </m:sSub>
              </m:oMath>
            </a14:m>
          </a:p>
        </p:txBody>
      </p:sp>
      <p:sp>
        <p:nvSpPr>
          <p:cNvPr id="1383"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5" name="Triangulation"/>
          <p:cNvSpPr txBox="1"/>
          <p:nvPr>
            <p:ph type="title"/>
          </p:nvPr>
        </p:nvSpPr>
        <p:spPr>
          <a:xfrm>
            <a:off x="1785937" y="625077"/>
            <a:ext cx="20812128" cy="3036096"/>
          </a:xfrm>
          <a:prstGeom prst="rect">
            <a:avLst/>
          </a:prstGeom>
        </p:spPr>
        <p:txBody>
          <a:bodyPr/>
          <a:lstStyle/>
          <a:p>
            <a:pPr/>
            <a:r>
              <a:t>Triangulation</a:t>
            </a:r>
          </a:p>
        </p:txBody>
      </p:sp>
      <p:sp>
        <p:nvSpPr>
          <p:cNvPr id="1386" name="Shape"/>
          <p:cNvSpPr/>
          <p:nvPr/>
        </p:nvSpPr>
        <p:spPr>
          <a:xfrm rot="17922376">
            <a:off x="12970461" y="7545207"/>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387" name="Shape"/>
          <p:cNvSpPr/>
          <p:nvPr/>
        </p:nvSpPr>
        <p:spPr>
          <a:xfrm rot="3650718">
            <a:off x="4881407" y="7371856"/>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388" name="Line"/>
          <p:cNvSpPr/>
          <p:nvPr/>
        </p:nvSpPr>
        <p:spPr>
          <a:xfrm>
            <a:off x="8059157" y="9691030"/>
            <a:ext cx="1" cy="3815"/>
          </a:xfrm>
          <a:prstGeom prst="line">
            <a:avLst/>
          </a:prstGeom>
          <a:ln w="50800">
            <a:solidFill>
              <a:srgbClr val="000000"/>
            </a:solidFill>
            <a:miter lim="400000"/>
            <a:tailEnd type="oval"/>
          </a:ln>
        </p:spPr>
        <p:txBody>
          <a:bodyPr tIns="91439" bIns="91439"/>
          <a:lstStyle/>
          <a:p>
            <a:pPr defTabSz="1828800">
              <a:spcBef>
                <a:spcPts val="0"/>
              </a:spcBef>
              <a:defRPr sz="3600">
                <a:latin typeface="Calibri"/>
                <a:ea typeface="Calibri"/>
                <a:cs typeface="Calibri"/>
                <a:sym typeface="Calibri"/>
              </a:defRPr>
            </a:pPr>
          </a:p>
        </p:txBody>
      </p:sp>
      <p:sp>
        <p:nvSpPr>
          <p:cNvPr id="1389" name="Line"/>
          <p:cNvSpPr/>
          <p:nvPr/>
        </p:nvSpPr>
        <p:spPr>
          <a:xfrm>
            <a:off x="16242021" y="9880159"/>
            <a:ext cx="14437" cy="8050"/>
          </a:xfrm>
          <a:prstGeom prst="line">
            <a:avLst/>
          </a:prstGeom>
          <a:ln w="50800">
            <a:solidFill>
              <a:srgbClr val="000000"/>
            </a:solidFill>
            <a:miter lim="400000"/>
            <a:tailEnd type="oval"/>
          </a:ln>
        </p:spPr>
        <p:txBody>
          <a:bodyPr tIns="91439" bIns="91439"/>
          <a:lstStyle/>
          <a:p>
            <a:pPr defTabSz="1828800">
              <a:spcBef>
                <a:spcPts val="0"/>
              </a:spcBef>
              <a:defRPr sz="3600">
                <a:latin typeface="Calibri"/>
                <a:ea typeface="Calibri"/>
                <a:cs typeface="Calibri"/>
                <a:sym typeface="Calibri"/>
              </a:defRPr>
            </a:pPr>
          </a:p>
        </p:txBody>
      </p:sp>
      <p:sp>
        <p:nvSpPr>
          <p:cNvPr id="1390" name="image 2"/>
          <p:cNvSpPr txBox="1"/>
          <p:nvPr/>
        </p:nvSpPr>
        <p:spPr>
          <a:xfrm>
            <a:off x="17960557" y="7967000"/>
            <a:ext cx="1972828"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2</a:t>
            </a:r>
          </a:p>
        </p:txBody>
      </p:sp>
      <p:sp>
        <p:nvSpPr>
          <p:cNvPr id="1391" name="image 1"/>
          <p:cNvSpPr txBox="1"/>
          <p:nvPr/>
        </p:nvSpPr>
        <p:spPr>
          <a:xfrm>
            <a:off x="4450613" y="7967000"/>
            <a:ext cx="1972830"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1</a:t>
            </a:r>
          </a:p>
        </p:txBody>
      </p:sp>
      <p:sp>
        <p:nvSpPr>
          <p:cNvPr id="1392" name="image 1"/>
          <p:cNvSpPr txBox="1"/>
          <p:nvPr/>
        </p:nvSpPr>
        <p:spPr>
          <a:xfrm>
            <a:off x="3493080" y="12401848"/>
            <a:ext cx="6286517"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1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1</m:t>
                    </m:r>
                  </m:sub>
                </m:sSub>
              </m:oMath>
            </a14:m>
          </a:p>
        </p:txBody>
      </p:sp>
      <p:sp>
        <p:nvSpPr>
          <p:cNvPr id="1393" name="Equation"/>
          <p:cNvSpPr txBox="1"/>
          <p:nvPr/>
        </p:nvSpPr>
        <p:spPr>
          <a:xfrm>
            <a:off x="7402151" y="9131016"/>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394" name="Equation"/>
          <p:cNvSpPr txBox="1"/>
          <p:nvPr/>
        </p:nvSpPr>
        <p:spPr>
          <a:xfrm>
            <a:off x="16250294" y="9131016"/>
            <a:ext cx="523584"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395" name="image 1"/>
          <p:cNvSpPr txBox="1"/>
          <p:nvPr/>
        </p:nvSpPr>
        <p:spPr>
          <a:xfrm>
            <a:off x="14592881" y="12401848"/>
            <a:ext cx="6286516"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2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2</m:t>
                    </m:r>
                  </m:sub>
                </m:sSub>
              </m:oMath>
            </a14:m>
          </a:p>
        </p:txBody>
      </p:sp>
      <p:sp>
        <p:nvSpPr>
          <p:cNvPr id="1396" name="image 2"/>
          <p:cNvSpPr txBox="1"/>
          <p:nvPr/>
        </p:nvSpPr>
        <p:spPr>
          <a:xfrm>
            <a:off x="7656392" y="5142824"/>
            <a:ext cx="4447899" cy="1138996"/>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Which 3D points map to </a:t>
            </a:r>
            <a14:m>
              <m:oMath>
                <m:sSub>
                  <m:e>
                    <m:r>
                      <m:rPr>
                        <m:sty m:val="b"/>
                      </m:rPr>
                      <a:rPr xmlns:a="http://schemas.openxmlformats.org/drawingml/2006/main" sz="3900" i="1">
                        <a:solidFill>
                          <a:srgbClr val="000000"/>
                        </a:solidFill>
                        <a:latin typeface="Cambria Math" panose="02040503050406030204" pitchFamily="18" charset="0"/>
                      </a:rPr>
                      <m:t>x</m:t>
                    </m:r>
                  </m:e>
                  <m:sub>
                    <m:r>
                      <a:rPr xmlns:a="http://schemas.openxmlformats.org/drawingml/2006/main" sz="3900" i="1">
                        <a:solidFill>
                          <a:srgbClr val="000000"/>
                        </a:solidFill>
                        <a:latin typeface="Cambria Math" panose="02040503050406030204" pitchFamily="18" charset="0"/>
                      </a:rPr>
                      <m:t>1</m:t>
                    </m:r>
                  </m:sub>
                </m:sSub>
              </m:oMath>
            </a14:m>
            <a:r>
              <a:t>?</a:t>
            </a:r>
          </a:p>
        </p:txBody>
      </p:sp>
      <p:sp>
        <p:nvSpPr>
          <p:cNvPr id="1397"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9" name="Line"/>
          <p:cNvSpPr/>
          <p:nvPr/>
        </p:nvSpPr>
        <p:spPr>
          <a:xfrm flipV="1">
            <a:off x="7992032" y="4290773"/>
            <a:ext cx="6506973" cy="5444815"/>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00" name="Triangulation"/>
          <p:cNvSpPr txBox="1"/>
          <p:nvPr>
            <p:ph type="title"/>
          </p:nvPr>
        </p:nvSpPr>
        <p:spPr>
          <a:xfrm>
            <a:off x="1785937" y="625077"/>
            <a:ext cx="20812128" cy="3036096"/>
          </a:xfrm>
          <a:prstGeom prst="rect">
            <a:avLst/>
          </a:prstGeom>
        </p:spPr>
        <p:txBody>
          <a:bodyPr/>
          <a:lstStyle/>
          <a:p>
            <a:pPr/>
            <a:r>
              <a:t>Triangulation</a:t>
            </a:r>
          </a:p>
        </p:txBody>
      </p:sp>
      <p:sp>
        <p:nvSpPr>
          <p:cNvPr id="1401" name="Shape"/>
          <p:cNvSpPr/>
          <p:nvPr/>
        </p:nvSpPr>
        <p:spPr>
          <a:xfrm rot="17922376">
            <a:off x="12970461" y="7545207"/>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02" name="Shape"/>
          <p:cNvSpPr/>
          <p:nvPr/>
        </p:nvSpPr>
        <p:spPr>
          <a:xfrm rot="3650718">
            <a:off x="4881407" y="7371856"/>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03" name="Line"/>
          <p:cNvSpPr/>
          <p:nvPr/>
        </p:nvSpPr>
        <p:spPr>
          <a:xfrm>
            <a:off x="16242021" y="9880159"/>
            <a:ext cx="14437" cy="8050"/>
          </a:xfrm>
          <a:prstGeom prst="line">
            <a:avLst/>
          </a:prstGeom>
          <a:ln w="50800">
            <a:solidFill>
              <a:srgbClr val="000000"/>
            </a:solidFill>
            <a:miter lim="400000"/>
            <a:tailEnd type="oval"/>
          </a:ln>
        </p:spPr>
        <p:txBody>
          <a:bodyPr tIns="91439" bIns="91439"/>
          <a:lstStyle/>
          <a:p>
            <a:pPr defTabSz="1828800">
              <a:spcBef>
                <a:spcPts val="0"/>
              </a:spcBef>
              <a:defRPr sz="3600">
                <a:latin typeface="Calibri"/>
                <a:ea typeface="Calibri"/>
                <a:cs typeface="Calibri"/>
                <a:sym typeface="Calibri"/>
              </a:defRPr>
            </a:pPr>
          </a:p>
        </p:txBody>
      </p:sp>
      <p:sp>
        <p:nvSpPr>
          <p:cNvPr id="1404" name="image 2"/>
          <p:cNvSpPr txBox="1"/>
          <p:nvPr/>
        </p:nvSpPr>
        <p:spPr>
          <a:xfrm>
            <a:off x="17960557" y="7967000"/>
            <a:ext cx="1972828"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2</a:t>
            </a:r>
          </a:p>
        </p:txBody>
      </p:sp>
      <p:sp>
        <p:nvSpPr>
          <p:cNvPr id="1405" name="image 1"/>
          <p:cNvSpPr txBox="1"/>
          <p:nvPr/>
        </p:nvSpPr>
        <p:spPr>
          <a:xfrm>
            <a:off x="4450613" y="7967000"/>
            <a:ext cx="1972830"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1</a:t>
            </a:r>
          </a:p>
        </p:txBody>
      </p:sp>
      <p:sp>
        <p:nvSpPr>
          <p:cNvPr id="1406" name="image 1"/>
          <p:cNvSpPr txBox="1"/>
          <p:nvPr/>
        </p:nvSpPr>
        <p:spPr>
          <a:xfrm>
            <a:off x="3493080" y="12401848"/>
            <a:ext cx="6286517"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1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1</m:t>
                    </m:r>
                  </m:sub>
                </m:sSub>
              </m:oMath>
            </a14:m>
          </a:p>
        </p:txBody>
      </p:sp>
      <p:sp>
        <p:nvSpPr>
          <p:cNvPr id="1407" name="Equation"/>
          <p:cNvSpPr txBox="1"/>
          <p:nvPr/>
        </p:nvSpPr>
        <p:spPr>
          <a:xfrm>
            <a:off x="7402151" y="9131016"/>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08" name="Equation"/>
          <p:cNvSpPr txBox="1"/>
          <p:nvPr/>
        </p:nvSpPr>
        <p:spPr>
          <a:xfrm>
            <a:off x="16250294" y="9131016"/>
            <a:ext cx="523584"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409" name="image 1"/>
          <p:cNvSpPr txBox="1"/>
          <p:nvPr/>
        </p:nvSpPr>
        <p:spPr>
          <a:xfrm>
            <a:off x="14592881" y="12401848"/>
            <a:ext cx="6286516"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2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2</m:t>
                    </m:r>
                  </m:sub>
                </m:sSub>
              </m:oMath>
            </a14:m>
          </a:p>
        </p:txBody>
      </p:sp>
      <p:sp>
        <p:nvSpPr>
          <p:cNvPr id="1410" name="Line"/>
          <p:cNvSpPr/>
          <p:nvPr/>
        </p:nvSpPr>
        <p:spPr>
          <a:xfrm flipV="1">
            <a:off x="6675168" y="9717458"/>
            <a:ext cx="1323514" cy="1111550"/>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411" name="image 2"/>
          <p:cNvSpPr txBox="1"/>
          <p:nvPr/>
        </p:nvSpPr>
        <p:spPr>
          <a:xfrm>
            <a:off x="8307679" y="4737175"/>
            <a:ext cx="4447899" cy="11080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How can you compute this ray?</a:t>
            </a:r>
          </a:p>
        </p:txBody>
      </p:sp>
      <p:sp>
        <p:nvSpPr>
          <p:cNvPr id="1412" name="Equation"/>
          <p:cNvSpPr txBox="1"/>
          <p:nvPr/>
        </p:nvSpPr>
        <p:spPr>
          <a:xfrm>
            <a:off x="5774002" y="108582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13"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5" name="Line"/>
          <p:cNvSpPr/>
          <p:nvPr/>
        </p:nvSpPr>
        <p:spPr>
          <a:xfrm flipV="1">
            <a:off x="7992032" y="4290773"/>
            <a:ext cx="6506973" cy="5444815"/>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16" name="Triangulation"/>
          <p:cNvSpPr txBox="1"/>
          <p:nvPr>
            <p:ph type="title"/>
          </p:nvPr>
        </p:nvSpPr>
        <p:spPr>
          <a:xfrm>
            <a:off x="1785937" y="625077"/>
            <a:ext cx="20812128" cy="3036096"/>
          </a:xfrm>
          <a:prstGeom prst="rect">
            <a:avLst/>
          </a:prstGeom>
        </p:spPr>
        <p:txBody>
          <a:bodyPr/>
          <a:lstStyle/>
          <a:p>
            <a:pPr/>
            <a:r>
              <a:t>Triangulation</a:t>
            </a:r>
          </a:p>
        </p:txBody>
      </p:sp>
      <p:sp>
        <p:nvSpPr>
          <p:cNvPr id="1417" name="Shape"/>
          <p:cNvSpPr/>
          <p:nvPr/>
        </p:nvSpPr>
        <p:spPr>
          <a:xfrm rot="17922376">
            <a:off x="12970461" y="7545207"/>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18" name="Shape"/>
          <p:cNvSpPr/>
          <p:nvPr/>
        </p:nvSpPr>
        <p:spPr>
          <a:xfrm rot="3650718">
            <a:off x="4881407" y="7371856"/>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19" name="Line"/>
          <p:cNvSpPr/>
          <p:nvPr/>
        </p:nvSpPr>
        <p:spPr>
          <a:xfrm>
            <a:off x="16242021" y="9880159"/>
            <a:ext cx="14437" cy="8050"/>
          </a:xfrm>
          <a:prstGeom prst="line">
            <a:avLst/>
          </a:prstGeom>
          <a:ln w="50800">
            <a:solidFill>
              <a:srgbClr val="000000"/>
            </a:solidFill>
            <a:miter lim="400000"/>
            <a:tailEnd type="oval"/>
          </a:ln>
        </p:spPr>
        <p:txBody>
          <a:bodyPr tIns="91439" bIns="91439"/>
          <a:lstStyle/>
          <a:p>
            <a:pPr defTabSz="1828800">
              <a:spcBef>
                <a:spcPts val="0"/>
              </a:spcBef>
              <a:defRPr sz="3600">
                <a:latin typeface="Calibri"/>
                <a:ea typeface="Calibri"/>
                <a:cs typeface="Calibri"/>
                <a:sym typeface="Calibri"/>
              </a:defRPr>
            </a:pPr>
          </a:p>
        </p:txBody>
      </p:sp>
      <p:sp>
        <p:nvSpPr>
          <p:cNvPr id="1420" name="image 2"/>
          <p:cNvSpPr txBox="1"/>
          <p:nvPr/>
        </p:nvSpPr>
        <p:spPr>
          <a:xfrm>
            <a:off x="17960557" y="7967000"/>
            <a:ext cx="1972828"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2</a:t>
            </a:r>
          </a:p>
        </p:txBody>
      </p:sp>
      <p:sp>
        <p:nvSpPr>
          <p:cNvPr id="1421" name="image 1"/>
          <p:cNvSpPr txBox="1"/>
          <p:nvPr/>
        </p:nvSpPr>
        <p:spPr>
          <a:xfrm>
            <a:off x="4450613" y="7967000"/>
            <a:ext cx="1972830"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1</a:t>
            </a:r>
          </a:p>
        </p:txBody>
      </p:sp>
      <p:sp>
        <p:nvSpPr>
          <p:cNvPr id="1422" name="image 1"/>
          <p:cNvSpPr txBox="1"/>
          <p:nvPr/>
        </p:nvSpPr>
        <p:spPr>
          <a:xfrm>
            <a:off x="3493080" y="12401848"/>
            <a:ext cx="6286517"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1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1</m:t>
                    </m:r>
                  </m:sub>
                </m:sSub>
              </m:oMath>
            </a14:m>
          </a:p>
        </p:txBody>
      </p:sp>
      <p:sp>
        <p:nvSpPr>
          <p:cNvPr id="1423" name="Equation"/>
          <p:cNvSpPr txBox="1"/>
          <p:nvPr/>
        </p:nvSpPr>
        <p:spPr>
          <a:xfrm>
            <a:off x="7402151" y="9131016"/>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24" name="Equation"/>
          <p:cNvSpPr txBox="1"/>
          <p:nvPr/>
        </p:nvSpPr>
        <p:spPr>
          <a:xfrm>
            <a:off x="16250294" y="9131016"/>
            <a:ext cx="523584"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425" name="image 1"/>
          <p:cNvSpPr txBox="1"/>
          <p:nvPr/>
        </p:nvSpPr>
        <p:spPr>
          <a:xfrm>
            <a:off x="14592881" y="12401848"/>
            <a:ext cx="6286516"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2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2</m:t>
                    </m:r>
                  </m:sub>
                </m:sSub>
              </m:oMath>
            </a14:m>
          </a:p>
        </p:txBody>
      </p:sp>
      <p:sp>
        <p:nvSpPr>
          <p:cNvPr id="1426" name="Line"/>
          <p:cNvSpPr/>
          <p:nvPr/>
        </p:nvSpPr>
        <p:spPr>
          <a:xfrm flipV="1">
            <a:off x="6709984" y="9658977"/>
            <a:ext cx="1358330" cy="1140790"/>
          </a:xfrm>
          <a:prstGeom prst="line">
            <a:avLst/>
          </a:prstGeom>
          <a:ln w="76200">
            <a:solidFill>
              <a:schemeClr val="accent5">
                <a:hueOff val="-82419"/>
                <a:satOff val="-9513"/>
                <a:lumOff val="-16343"/>
              </a:schemeClr>
            </a:solidFill>
            <a:miter lim="400000"/>
            <a:headEnd type="oval"/>
            <a:tailEnd type="triangle"/>
          </a:ln>
        </p:spPr>
        <p:txBody>
          <a:bodyPr tIns="91439" bIns="91439"/>
          <a:lstStyle/>
          <a:p>
            <a:pPr defTabSz="1828800">
              <a:spcBef>
                <a:spcPts val="0"/>
              </a:spcBef>
              <a:defRPr sz="3600">
                <a:latin typeface="Calibri"/>
                <a:ea typeface="Calibri"/>
                <a:cs typeface="Calibri"/>
                <a:sym typeface="Calibri"/>
              </a:defRPr>
            </a:pPr>
          </a:p>
        </p:txBody>
      </p:sp>
      <p:sp>
        <p:nvSpPr>
          <p:cNvPr id="1427" name="image 2"/>
          <p:cNvSpPr txBox="1"/>
          <p:nvPr/>
        </p:nvSpPr>
        <p:spPr>
          <a:xfrm>
            <a:off x="8307679" y="4737175"/>
            <a:ext cx="4447899" cy="11080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How can you compute this ray?</a:t>
            </a:r>
          </a:p>
        </p:txBody>
      </p:sp>
      <p:sp>
        <p:nvSpPr>
          <p:cNvPr id="1428" name="Equation"/>
          <p:cNvSpPr txBox="1"/>
          <p:nvPr/>
        </p:nvSpPr>
        <p:spPr>
          <a:xfrm>
            <a:off x="5774002" y="108582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29"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430" name="Equation"/>
          <p:cNvSpPr txBox="1"/>
          <p:nvPr/>
        </p:nvSpPr>
        <p:spPr>
          <a:xfrm>
            <a:off x="7517562" y="10426668"/>
            <a:ext cx="2854101" cy="69847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000" i="1">
                              <a:solidFill>
                                <a:srgbClr val="ED220B"/>
                              </a:solidFill>
                              <a:latin typeface="Cambria Math" panose="02040503050406030204" pitchFamily="18" charset="0"/>
                            </a:rPr>
                          </m:ctrlPr>
                          <m:pos m:val="top"/>
                        </m:barPr>
                        <m:e>
                          <m:r>
                            <m:rPr>
                              <m:sty m:val="b"/>
                            </m:rPr>
                            <a:rPr xmlns:a="http://schemas.openxmlformats.org/drawingml/2006/main" sz="5000" i="1">
                              <a:solidFill>
                                <a:srgbClr val="ED220B"/>
                              </a:solidFill>
                              <a:latin typeface="Cambria Math" panose="02040503050406030204" pitchFamily="18" charset="0"/>
                            </a:rPr>
                            <m:t>x</m:t>
                          </m:r>
                        </m:e>
                      </m:bar>
                    </m:e>
                    <m:sub>
                      <m:r>
                        <a:rPr xmlns:a="http://schemas.openxmlformats.org/drawingml/2006/main" sz="5000" i="1">
                          <a:solidFill>
                            <a:srgbClr val="ED220B"/>
                          </a:solidFill>
                          <a:latin typeface="Cambria Math" panose="02040503050406030204" pitchFamily="18" charset="0"/>
                        </a:rPr>
                        <m:t>1</m:t>
                      </m:r>
                    </m:sub>
                  </m:sSub>
                  <m:r>
                    <a:rPr xmlns:a="http://schemas.openxmlformats.org/drawingml/2006/main" sz="5000" i="1">
                      <a:solidFill>
                        <a:srgbClr val="ED220B"/>
                      </a:solidFill>
                      <a:latin typeface="Cambria Math" panose="02040503050406030204" pitchFamily="18" charset="0"/>
                    </a:rPr>
                    <m:t>=</m:t>
                  </m:r>
                  <m:sSup>
                    <m:e>
                      <m:r>
                        <m:rPr>
                          <m:sty m:val="b"/>
                        </m:rPr>
                        <a:rPr xmlns:a="http://schemas.openxmlformats.org/drawingml/2006/main" sz="5000" i="1">
                          <a:solidFill>
                            <a:srgbClr val="ED220B"/>
                          </a:solidFill>
                          <a:latin typeface="Cambria Math" panose="02040503050406030204" pitchFamily="18" charset="0"/>
                        </a:rPr>
                        <m:t>K</m:t>
                      </m:r>
                    </m:e>
                    <m:sup>
                      <m:r>
                        <a:rPr xmlns:a="http://schemas.openxmlformats.org/drawingml/2006/main" sz="5000" i="1">
                          <a:solidFill>
                            <a:srgbClr val="ED220B"/>
                          </a:solidFill>
                          <a:latin typeface="Cambria Math" panose="02040503050406030204" pitchFamily="18" charset="0"/>
                        </a:rPr>
                        <m:t>-</m:t>
                      </m:r>
                      <m:r>
                        <a:rPr xmlns:a="http://schemas.openxmlformats.org/drawingml/2006/main" sz="5000" i="1">
                          <a:solidFill>
                            <a:srgbClr val="ED220B"/>
                          </a:solidFill>
                          <a:latin typeface="Cambria Math" panose="02040503050406030204" pitchFamily="18" charset="0"/>
                        </a:rPr>
                        <m:t>1</m:t>
                      </m:r>
                    </m:sup>
                  </m:sSup>
                  <m:sSub>
                    <m:e>
                      <m:limUpp>
                        <m:e>
                          <m:r>
                            <m:rPr>
                              <m:sty m:val="b"/>
                            </m:rPr>
                            <a:rPr xmlns:a="http://schemas.openxmlformats.org/drawingml/2006/main" sz="5000" i="1">
                              <a:solidFill>
                                <a:srgbClr val="ED220B"/>
                              </a:solidFill>
                              <a:latin typeface="Cambria Math" panose="02040503050406030204" pitchFamily="18" charset="0"/>
                            </a:rPr>
                            <m:t>x</m:t>
                          </m:r>
                        </m:e>
                        <m:lim>
                          <m:r>
                            <a:rPr xmlns:a="http://schemas.openxmlformats.org/drawingml/2006/main" sz="5000" i="1">
                              <a:solidFill>
                                <a:srgbClr val="ED220B"/>
                              </a:solidFill>
                              <a:latin typeface="Cambria Math" panose="02040503050406030204" pitchFamily="18" charset="0"/>
                            </a:rPr>
                            <m:t>˜</m:t>
                          </m:r>
                        </m:lim>
                      </m:limUpp>
                    </m:e>
                    <m:sub>
                      <m:r>
                        <a:rPr xmlns:a="http://schemas.openxmlformats.org/drawingml/2006/main" sz="5000" i="1">
                          <a:solidFill>
                            <a:srgbClr val="ED220B"/>
                          </a:solidFill>
                          <a:latin typeface="Cambria Math" panose="02040503050406030204" pitchFamily="18" charset="0"/>
                        </a:rPr>
                        <m:t>1</m:t>
                      </m:r>
                    </m:sub>
                  </m:sSub>
                </m:oMath>
              </m:oMathPara>
            </a14:m>
            <a:endParaRPr sz="5000">
              <a:solidFill>
                <a:srgbClr val="EE220C"/>
              </a:solidFill>
            </a:endParaRPr>
          </a:p>
        </p:txBody>
      </p:sp>
      <p:sp>
        <p:nvSpPr>
          <p:cNvPr id="1431" name="image 1"/>
          <p:cNvSpPr txBox="1"/>
          <p:nvPr/>
        </p:nvSpPr>
        <p:spPr>
          <a:xfrm>
            <a:off x="5801354" y="11174928"/>
            <a:ext cx="6286516"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Local ray direction</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3" name="Line"/>
          <p:cNvSpPr/>
          <p:nvPr/>
        </p:nvSpPr>
        <p:spPr>
          <a:xfrm flipV="1">
            <a:off x="7992032" y="4290773"/>
            <a:ext cx="6506973" cy="5444815"/>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34" name="Triangulation"/>
          <p:cNvSpPr txBox="1"/>
          <p:nvPr>
            <p:ph type="title"/>
          </p:nvPr>
        </p:nvSpPr>
        <p:spPr>
          <a:xfrm>
            <a:off x="1785937" y="625077"/>
            <a:ext cx="20812128" cy="3036096"/>
          </a:xfrm>
          <a:prstGeom prst="rect">
            <a:avLst/>
          </a:prstGeom>
        </p:spPr>
        <p:txBody>
          <a:bodyPr/>
          <a:lstStyle/>
          <a:p>
            <a:pPr/>
            <a:r>
              <a:t>Triangulation</a:t>
            </a:r>
          </a:p>
        </p:txBody>
      </p:sp>
      <p:sp>
        <p:nvSpPr>
          <p:cNvPr id="1435" name="Shape"/>
          <p:cNvSpPr/>
          <p:nvPr/>
        </p:nvSpPr>
        <p:spPr>
          <a:xfrm rot="17922376">
            <a:off x="12970461" y="7545207"/>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36" name="Shape"/>
          <p:cNvSpPr/>
          <p:nvPr/>
        </p:nvSpPr>
        <p:spPr>
          <a:xfrm rot="3650718">
            <a:off x="4881407" y="7371856"/>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37" name="Line"/>
          <p:cNvSpPr/>
          <p:nvPr/>
        </p:nvSpPr>
        <p:spPr>
          <a:xfrm>
            <a:off x="16242021" y="9880159"/>
            <a:ext cx="14437" cy="8050"/>
          </a:xfrm>
          <a:prstGeom prst="line">
            <a:avLst/>
          </a:prstGeom>
          <a:ln w="50800">
            <a:solidFill>
              <a:srgbClr val="000000"/>
            </a:solidFill>
            <a:miter lim="400000"/>
            <a:tailEnd type="oval"/>
          </a:ln>
        </p:spPr>
        <p:txBody>
          <a:bodyPr tIns="91439" bIns="91439"/>
          <a:lstStyle/>
          <a:p>
            <a:pPr defTabSz="1828800">
              <a:spcBef>
                <a:spcPts val="0"/>
              </a:spcBef>
              <a:defRPr sz="3600">
                <a:latin typeface="Calibri"/>
                <a:ea typeface="Calibri"/>
                <a:cs typeface="Calibri"/>
                <a:sym typeface="Calibri"/>
              </a:defRPr>
            </a:pPr>
          </a:p>
        </p:txBody>
      </p:sp>
      <p:sp>
        <p:nvSpPr>
          <p:cNvPr id="1438" name="image 2"/>
          <p:cNvSpPr txBox="1"/>
          <p:nvPr/>
        </p:nvSpPr>
        <p:spPr>
          <a:xfrm>
            <a:off x="17960557" y="7967000"/>
            <a:ext cx="1972828"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2</a:t>
            </a:r>
          </a:p>
        </p:txBody>
      </p:sp>
      <p:sp>
        <p:nvSpPr>
          <p:cNvPr id="1439" name="image 1"/>
          <p:cNvSpPr txBox="1"/>
          <p:nvPr/>
        </p:nvSpPr>
        <p:spPr>
          <a:xfrm>
            <a:off x="4450613" y="7967000"/>
            <a:ext cx="1972830"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1</a:t>
            </a:r>
          </a:p>
        </p:txBody>
      </p:sp>
      <p:sp>
        <p:nvSpPr>
          <p:cNvPr id="1440" name="image 1"/>
          <p:cNvSpPr txBox="1"/>
          <p:nvPr/>
        </p:nvSpPr>
        <p:spPr>
          <a:xfrm>
            <a:off x="3493080" y="12401848"/>
            <a:ext cx="6286517"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1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1</m:t>
                    </m:r>
                  </m:sub>
                </m:sSub>
              </m:oMath>
            </a14:m>
          </a:p>
        </p:txBody>
      </p:sp>
      <p:sp>
        <p:nvSpPr>
          <p:cNvPr id="1441" name="Equation"/>
          <p:cNvSpPr txBox="1"/>
          <p:nvPr/>
        </p:nvSpPr>
        <p:spPr>
          <a:xfrm>
            <a:off x="7402151" y="9131016"/>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42" name="Equation"/>
          <p:cNvSpPr txBox="1"/>
          <p:nvPr/>
        </p:nvSpPr>
        <p:spPr>
          <a:xfrm>
            <a:off x="16250294" y="9131016"/>
            <a:ext cx="523584"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443" name="image 1"/>
          <p:cNvSpPr txBox="1"/>
          <p:nvPr/>
        </p:nvSpPr>
        <p:spPr>
          <a:xfrm>
            <a:off x="14592881" y="12401848"/>
            <a:ext cx="6286516"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2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2</m:t>
                    </m:r>
                  </m:sub>
                </m:sSub>
              </m:oMath>
            </a14:m>
          </a:p>
        </p:txBody>
      </p:sp>
      <p:sp>
        <p:nvSpPr>
          <p:cNvPr id="1444" name="Equation"/>
          <p:cNvSpPr txBox="1"/>
          <p:nvPr/>
        </p:nvSpPr>
        <p:spPr>
          <a:xfrm>
            <a:off x="5774002" y="108582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45" name="image 2"/>
          <p:cNvSpPr txBox="1"/>
          <p:nvPr/>
        </p:nvSpPr>
        <p:spPr>
          <a:xfrm>
            <a:off x="1192009" y="3217674"/>
            <a:ext cx="7552361" cy="2137968"/>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defTabSz="821501">
              <a:spcBef>
                <a:spcPts val="0"/>
              </a:spcBef>
              <a:defRPr sz="3200">
                <a:latin typeface="Helvetica Light"/>
                <a:ea typeface="Helvetica Light"/>
                <a:cs typeface="Helvetica Light"/>
                <a:sym typeface="Helvetica Light"/>
              </a:defRPr>
            </a:pPr>
            <a:r>
              <a:t>Create two points on the ray: </a:t>
            </a:r>
            <a:endParaRPr sz="4800"/>
          </a:p>
          <a:p>
            <a:pPr marL="642914" indent="-642914" defTabSz="821501">
              <a:spcBef>
                <a:spcPts val="0"/>
              </a:spcBef>
              <a:buSzPct val="100000"/>
              <a:buAutoNum type="arabicParenR" startAt="1"/>
              <a:defRPr sz="3200">
                <a:latin typeface="Helvetica Light"/>
                <a:ea typeface="Helvetica Light"/>
                <a:cs typeface="Helvetica Light"/>
                <a:sym typeface="Helvetica Light"/>
              </a:defRPr>
            </a:pPr>
            <a:r>
              <a:t>find the camera center; and</a:t>
            </a:r>
          </a:p>
          <a:p>
            <a:pPr marL="642914" indent="-642914" defTabSz="821501">
              <a:spcBef>
                <a:spcPts val="0"/>
              </a:spcBef>
              <a:buSzPct val="100000"/>
              <a:buAutoNum type="arabicParenR" startAt="1"/>
              <a:defRPr sz="3200">
                <a:latin typeface="Helvetica Light"/>
                <a:ea typeface="Helvetica Light"/>
                <a:cs typeface="Helvetica Light"/>
                <a:sym typeface="Helvetica Light"/>
              </a:defRPr>
            </a:pPr>
            <a:r>
              <a:t>Compute </a:t>
            </a:r>
            <a14:m>
              <m:oMath>
                <m:sSup>
                  <m:e>
                    <m:r>
                      <m:rPr>
                        <m:sty m:val="b"/>
                      </m:rPr>
                      <a:rPr xmlns:a="http://schemas.openxmlformats.org/drawingml/2006/main" sz="3900" i="1">
                        <a:solidFill>
                          <a:srgbClr val="000000"/>
                        </a:solidFill>
                        <a:latin typeface="Cambria Math" panose="02040503050406030204" pitchFamily="18" charset="0"/>
                      </a:rPr>
                      <m:t>R</m:t>
                    </m:r>
                  </m:e>
                  <m:sup>
                    <m:r>
                      <a:rPr xmlns:a="http://schemas.openxmlformats.org/drawingml/2006/main" sz="3900" i="1">
                        <a:solidFill>
                          <a:srgbClr val="000000"/>
                        </a:solidFill>
                        <a:latin typeface="Cambria Math" panose="02040503050406030204" pitchFamily="18" charset="0"/>
                      </a:rPr>
                      <m:t>C</m:t>
                    </m:r>
                    <m:r>
                      <a:rPr xmlns:a="http://schemas.openxmlformats.org/drawingml/2006/main" sz="3900" i="1">
                        <a:solidFill>
                          <a:srgbClr val="000000"/>
                        </a:solidFill>
                        <a:latin typeface="Cambria Math" panose="02040503050406030204" pitchFamily="18" charset="0"/>
                      </a:rPr>
                      <m:t>2</m:t>
                    </m:r>
                    <m:r>
                      <a:rPr xmlns:a="http://schemas.openxmlformats.org/drawingml/2006/main" sz="3900" i="1">
                        <a:solidFill>
                          <a:srgbClr val="000000"/>
                        </a:solidFill>
                        <a:latin typeface="Cambria Math" panose="02040503050406030204" pitchFamily="18" charset="0"/>
                      </a:rPr>
                      <m:t>W</m:t>
                    </m:r>
                  </m:sup>
                </m:sSup>
                <m:sSup>
                  <m:e>
                    <m:r>
                      <m:rPr>
                        <m:sty m:val="b"/>
                      </m:rPr>
                      <a:rPr xmlns:a="http://schemas.openxmlformats.org/drawingml/2006/main" sz="3900" i="1">
                        <a:solidFill>
                          <a:srgbClr val="000000"/>
                        </a:solidFill>
                        <a:latin typeface="Cambria Math" panose="02040503050406030204" pitchFamily="18" charset="0"/>
                      </a:rPr>
                      <m:t>K</m:t>
                    </m:r>
                  </m:e>
                  <m:sup>
                    <m:r>
                      <a:rPr xmlns:a="http://schemas.openxmlformats.org/drawingml/2006/main" sz="3900" i="1">
                        <a:solidFill>
                          <a:srgbClr val="000000"/>
                        </a:solidFill>
                        <a:latin typeface="Cambria Math" panose="02040503050406030204" pitchFamily="18" charset="0"/>
                      </a:rPr>
                      <m:t>-</m:t>
                    </m:r>
                    <m:r>
                      <a:rPr xmlns:a="http://schemas.openxmlformats.org/drawingml/2006/main" sz="3900" i="1">
                        <a:solidFill>
                          <a:srgbClr val="000000"/>
                        </a:solidFill>
                        <a:latin typeface="Cambria Math" panose="02040503050406030204" pitchFamily="18" charset="0"/>
                      </a:rPr>
                      <m:t>1</m:t>
                    </m:r>
                  </m:sup>
                </m:sSup>
                <m:sSub>
                  <m:e>
                    <m:limUpp>
                      <m:e>
                        <m:r>
                          <m:rPr>
                            <m:sty m:val="b"/>
                          </m:rPr>
                          <a:rPr xmlns:a="http://schemas.openxmlformats.org/drawingml/2006/main" sz="3900" i="1">
                            <a:solidFill>
                              <a:srgbClr val="000000"/>
                            </a:solidFill>
                            <a:latin typeface="Cambria Math" panose="02040503050406030204" pitchFamily="18" charset="0"/>
                          </a:rPr>
                          <m:t>x</m:t>
                        </m:r>
                      </m:e>
                      <m:lim>
                        <m:r>
                          <a:rPr xmlns:a="http://schemas.openxmlformats.org/drawingml/2006/main" sz="3900" i="1">
                            <a:solidFill>
                              <a:srgbClr val="000000"/>
                            </a:solidFill>
                            <a:latin typeface="Cambria Math" panose="02040503050406030204" pitchFamily="18" charset="0"/>
                          </a:rPr>
                          <m:t>˜</m:t>
                        </m:r>
                      </m:lim>
                    </m:limUpp>
                  </m:e>
                  <m:sub>
                    <m:r>
                      <a:rPr xmlns:a="http://schemas.openxmlformats.org/drawingml/2006/main" sz="3900" i="1">
                        <a:solidFill>
                          <a:srgbClr val="000000"/>
                        </a:solidFill>
                        <a:latin typeface="Cambria Math" panose="02040503050406030204" pitchFamily="18" charset="0"/>
                      </a:rPr>
                      <m:t>1</m:t>
                    </m:r>
                  </m:sub>
                </m:sSub>
                <m:r>
                  <a:rPr xmlns:a="http://schemas.openxmlformats.org/drawingml/2006/main" sz="3900" i="1">
                    <a:solidFill>
                      <a:srgbClr val="000000"/>
                    </a:solidFill>
                    <a:latin typeface="Cambria Math" panose="02040503050406030204" pitchFamily="18" charset="0"/>
                  </a:rPr>
                  <m:t>+</m:t>
                </m:r>
                <m:sSub>
                  <m:e>
                    <m:r>
                      <m:rPr>
                        <m:sty m:val="b"/>
                      </m:rPr>
                      <a:rPr xmlns:a="http://schemas.openxmlformats.org/drawingml/2006/main" sz="3900" i="1">
                        <a:solidFill>
                          <a:srgbClr val="000000"/>
                        </a:solidFill>
                        <a:latin typeface="Cambria Math" panose="02040503050406030204" pitchFamily="18" charset="0"/>
                      </a:rPr>
                      <m:t>O</m:t>
                    </m:r>
                  </m:e>
                  <m:sub>
                    <m:r>
                      <a:rPr xmlns:a="http://schemas.openxmlformats.org/drawingml/2006/main" sz="3900" i="1">
                        <a:solidFill>
                          <a:srgbClr val="000000"/>
                        </a:solidFill>
                        <a:latin typeface="Cambria Math" panose="02040503050406030204" pitchFamily="18" charset="0"/>
                      </a:rPr>
                      <m:t>1</m:t>
                    </m:r>
                  </m:sub>
                </m:sSub>
              </m:oMath>
            </a14:m>
            <a:endParaRPr sz="4800"/>
          </a:p>
          <a:p>
            <a:pPr defTabSz="821501">
              <a:spcBef>
                <a:spcPts val="0"/>
              </a:spcBef>
              <a:defRPr sz="3200">
                <a:latin typeface="Helvetica Light"/>
                <a:ea typeface="Helvetica Light"/>
                <a:cs typeface="Helvetica Light"/>
                <a:sym typeface="Helvetica Light"/>
              </a:defRPr>
            </a:pPr>
            <a:r>
              <a:t>This procedure is called </a:t>
            </a:r>
            <a:r>
              <a:rPr u="sng"/>
              <a:t>backprojection.</a:t>
            </a:r>
          </a:p>
        </p:txBody>
      </p:sp>
      <p:sp>
        <p:nvSpPr>
          <p:cNvPr id="1446"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447" name="Equation"/>
          <p:cNvSpPr txBox="1"/>
          <p:nvPr/>
        </p:nvSpPr>
        <p:spPr>
          <a:xfrm>
            <a:off x="11609219" y="6736591"/>
            <a:ext cx="2917351" cy="61465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4400" i="1">
                          <a:solidFill>
                            <a:srgbClr val="000000"/>
                          </a:solidFill>
                          <a:latin typeface="Cambria Math" panose="02040503050406030204" pitchFamily="18" charset="0"/>
                        </a:rPr>
                        <m:t>R</m:t>
                      </m:r>
                    </m:e>
                    <m:sup>
                      <m:r>
                        <a:rPr xmlns:a="http://schemas.openxmlformats.org/drawingml/2006/main" sz="4400" i="1">
                          <a:solidFill>
                            <a:srgbClr val="000000"/>
                          </a:solidFill>
                          <a:latin typeface="Cambria Math" panose="02040503050406030204" pitchFamily="18" charset="0"/>
                        </a:rPr>
                        <m:t>C</m:t>
                      </m:r>
                      <m:r>
                        <a:rPr xmlns:a="http://schemas.openxmlformats.org/drawingml/2006/main" sz="4400" i="1">
                          <a:solidFill>
                            <a:srgbClr val="000000"/>
                          </a:solidFill>
                          <a:latin typeface="Cambria Math" panose="02040503050406030204" pitchFamily="18" charset="0"/>
                        </a:rPr>
                        <m:t>2</m:t>
                      </m:r>
                      <m:r>
                        <a:rPr xmlns:a="http://schemas.openxmlformats.org/drawingml/2006/main" sz="4400" i="1">
                          <a:solidFill>
                            <a:srgbClr val="000000"/>
                          </a:solidFill>
                          <a:latin typeface="Cambria Math" panose="02040503050406030204" pitchFamily="18" charset="0"/>
                        </a:rPr>
                        <m:t>W</m:t>
                      </m:r>
                    </m:sup>
                  </m:sSup>
                  <m:sSub>
                    <m:e>
                      <m:bar>
                        <m:barPr>
                          <m:ctrlPr>
                            <a:rPr xmlns:a="http://schemas.openxmlformats.org/drawingml/2006/main" sz="4400" i="1">
                              <a:solidFill>
                                <a:srgbClr val="000000"/>
                              </a:solidFill>
                              <a:latin typeface="Cambria Math" panose="02040503050406030204" pitchFamily="18" charset="0"/>
                            </a:rPr>
                          </m:ctrlPr>
                          <m:pos m:val="top"/>
                        </m:barPr>
                        <m:e>
                          <m:r>
                            <m:rPr>
                              <m:sty m:val="b"/>
                            </m:rPr>
                            <a:rPr xmlns:a="http://schemas.openxmlformats.org/drawingml/2006/main" sz="4400" i="1">
                              <a:solidFill>
                                <a:srgbClr val="000000"/>
                              </a:solidFill>
                              <a:latin typeface="Cambria Math" panose="02040503050406030204" pitchFamily="18" charset="0"/>
                            </a:rPr>
                            <m:t>x</m:t>
                          </m:r>
                        </m:e>
                      </m:bar>
                    </m:e>
                    <m:sub>
                      <m:r>
                        <a:rPr xmlns:a="http://schemas.openxmlformats.org/drawingml/2006/main" sz="4400" i="1">
                          <a:solidFill>
                            <a:srgbClr val="000000"/>
                          </a:solidFill>
                          <a:latin typeface="Cambria Math" panose="02040503050406030204" pitchFamily="18" charset="0"/>
                        </a:rPr>
                        <m:t>1</m:t>
                      </m:r>
                    </m:sub>
                  </m:sSub>
                  <m:r>
                    <a:rPr xmlns:a="http://schemas.openxmlformats.org/drawingml/2006/main" sz="4400" i="1">
                      <a:solidFill>
                        <a:srgbClr val="000000"/>
                      </a:solidFill>
                      <a:latin typeface="Cambria Math" panose="02040503050406030204" pitchFamily="18" charset="0"/>
                    </a:rPr>
                    <m:t>+</m:t>
                  </m:r>
                  <m:sSub>
                    <m:e>
                      <m:r>
                        <m:rPr>
                          <m:sty m:val="b"/>
                        </m:rPr>
                        <a:rPr xmlns:a="http://schemas.openxmlformats.org/drawingml/2006/main" sz="4400" i="1">
                          <a:solidFill>
                            <a:srgbClr val="000000"/>
                          </a:solidFill>
                          <a:latin typeface="Cambria Math" panose="02040503050406030204" pitchFamily="18" charset="0"/>
                        </a:rPr>
                        <m:t>O</m:t>
                      </m:r>
                    </m:e>
                    <m:sub>
                      <m:r>
                        <a:rPr xmlns:a="http://schemas.openxmlformats.org/drawingml/2006/main" sz="4400" i="1">
                          <a:solidFill>
                            <a:srgbClr val="000000"/>
                          </a:solidFill>
                          <a:latin typeface="Cambria Math" panose="02040503050406030204" pitchFamily="18" charset="0"/>
                        </a:rPr>
                        <m:t>1</m:t>
                      </m:r>
                    </m:sub>
                  </m:sSub>
                </m:oMath>
              </m:oMathPara>
            </a14:m>
            <a:endParaRPr sz="4400"/>
          </a:p>
        </p:txBody>
      </p:sp>
      <p:sp>
        <p:nvSpPr>
          <p:cNvPr id="1448" name="Circle"/>
          <p:cNvSpPr/>
          <p:nvPr/>
        </p:nvSpPr>
        <p:spPr>
          <a:xfrm>
            <a:off x="11217138" y="6857482"/>
            <a:ext cx="188803" cy="188803"/>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449" name="Line"/>
          <p:cNvSpPr/>
          <p:nvPr/>
        </p:nvSpPr>
        <p:spPr>
          <a:xfrm flipV="1">
            <a:off x="6709984" y="9658977"/>
            <a:ext cx="1358330" cy="1140790"/>
          </a:xfrm>
          <a:prstGeom prst="line">
            <a:avLst/>
          </a:prstGeom>
          <a:ln w="76200">
            <a:solidFill>
              <a:schemeClr val="accent5">
                <a:hueOff val="-82419"/>
                <a:satOff val="-9513"/>
                <a:lumOff val="-16343"/>
              </a:schemeClr>
            </a:solidFill>
            <a:miter lim="400000"/>
            <a:headEnd type="oval"/>
            <a:tailEnd type="triangle"/>
          </a:ln>
        </p:spPr>
        <p:txBody>
          <a:bodyPr tIns="91439" bIns="91439"/>
          <a:lstStyle/>
          <a:p>
            <a:pPr defTabSz="1828800">
              <a:spcBef>
                <a:spcPts val="0"/>
              </a:spcBef>
              <a:defRPr sz="3600">
                <a:latin typeface="Calibri"/>
                <a:ea typeface="Calibri"/>
                <a:cs typeface="Calibri"/>
                <a:sym typeface="Calibri"/>
              </a:defRPr>
            </a:pPr>
          </a:p>
        </p:txBody>
      </p:sp>
      <p:sp>
        <p:nvSpPr>
          <p:cNvPr id="1450" name="Equation"/>
          <p:cNvSpPr txBox="1"/>
          <p:nvPr/>
        </p:nvSpPr>
        <p:spPr>
          <a:xfrm>
            <a:off x="7517562" y="10426668"/>
            <a:ext cx="2854101" cy="69847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000" i="1">
                              <a:solidFill>
                                <a:srgbClr val="ED220B"/>
                              </a:solidFill>
                              <a:latin typeface="Cambria Math" panose="02040503050406030204" pitchFamily="18" charset="0"/>
                            </a:rPr>
                          </m:ctrlPr>
                          <m:pos m:val="top"/>
                        </m:barPr>
                        <m:e>
                          <m:r>
                            <m:rPr>
                              <m:sty m:val="b"/>
                            </m:rPr>
                            <a:rPr xmlns:a="http://schemas.openxmlformats.org/drawingml/2006/main" sz="5000" i="1">
                              <a:solidFill>
                                <a:srgbClr val="ED220B"/>
                              </a:solidFill>
                              <a:latin typeface="Cambria Math" panose="02040503050406030204" pitchFamily="18" charset="0"/>
                            </a:rPr>
                            <m:t>x</m:t>
                          </m:r>
                        </m:e>
                      </m:bar>
                    </m:e>
                    <m:sub>
                      <m:r>
                        <a:rPr xmlns:a="http://schemas.openxmlformats.org/drawingml/2006/main" sz="5000" i="1">
                          <a:solidFill>
                            <a:srgbClr val="ED220B"/>
                          </a:solidFill>
                          <a:latin typeface="Cambria Math" panose="02040503050406030204" pitchFamily="18" charset="0"/>
                        </a:rPr>
                        <m:t>1</m:t>
                      </m:r>
                    </m:sub>
                  </m:sSub>
                  <m:r>
                    <a:rPr xmlns:a="http://schemas.openxmlformats.org/drawingml/2006/main" sz="5000" i="1">
                      <a:solidFill>
                        <a:srgbClr val="ED220B"/>
                      </a:solidFill>
                      <a:latin typeface="Cambria Math" panose="02040503050406030204" pitchFamily="18" charset="0"/>
                    </a:rPr>
                    <m:t>=</m:t>
                  </m:r>
                  <m:sSup>
                    <m:e>
                      <m:r>
                        <m:rPr>
                          <m:sty m:val="b"/>
                        </m:rPr>
                        <a:rPr xmlns:a="http://schemas.openxmlformats.org/drawingml/2006/main" sz="5000" i="1">
                          <a:solidFill>
                            <a:srgbClr val="ED220B"/>
                          </a:solidFill>
                          <a:latin typeface="Cambria Math" panose="02040503050406030204" pitchFamily="18" charset="0"/>
                        </a:rPr>
                        <m:t>K</m:t>
                      </m:r>
                    </m:e>
                    <m:sup>
                      <m:r>
                        <a:rPr xmlns:a="http://schemas.openxmlformats.org/drawingml/2006/main" sz="5000" i="1">
                          <a:solidFill>
                            <a:srgbClr val="ED220B"/>
                          </a:solidFill>
                          <a:latin typeface="Cambria Math" panose="02040503050406030204" pitchFamily="18" charset="0"/>
                        </a:rPr>
                        <m:t>-</m:t>
                      </m:r>
                      <m:r>
                        <a:rPr xmlns:a="http://schemas.openxmlformats.org/drawingml/2006/main" sz="5000" i="1">
                          <a:solidFill>
                            <a:srgbClr val="ED220B"/>
                          </a:solidFill>
                          <a:latin typeface="Cambria Math" panose="02040503050406030204" pitchFamily="18" charset="0"/>
                        </a:rPr>
                        <m:t>1</m:t>
                      </m:r>
                    </m:sup>
                  </m:sSup>
                  <m:sSub>
                    <m:e>
                      <m:limUpp>
                        <m:e>
                          <m:r>
                            <m:rPr>
                              <m:sty m:val="b"/>
                            </m:rPr>
                            <a:rPr xmlns:a="http://schemas.openxmlformats.org/drawingml/2006/main" sz="5000" i="1">
                              <a:solidFill>
                                <a:srgbClr val="ED220B"/>
                              </a:solidFill>
                              <a:latin typeface="Cambria Math" panose="02040503050406030204" pitchFamily="18" charset="0"/>
                            </a:rPr>
                            <m:t>x</m:t>
                          </m:r>
                        </m:e>
                        <m:lim>
                          <m:r>
                            <a:rPr xmlns:a="http://schemas.openxmlformats.org/drawingml/2006/main" sz="5000" i="1">
                              <a:solidFill>
                                <a:srgbClr val="ED220B"/>
                              </a:solidFill>
                              <a:latin typeface="Cambria Math" panose="02040503050406030204" pitchFamily="18" charset="0"/>
                            </a:rPr>
                            <m:t>˜</m:t>
                          </m:r>
                        </m:lim>
                      </m:limUpp>
                    </m:e>
                    <m:sub>
                      <m:r>
                        <a:rPr xmlns:a="http://schemas.openxmlformats.org/drawingml/2006/main" sz="5000" i="1">
                          <a:solidFill>
                            <a:srgbClr val="ED220B"/>
                          </a:solidFill>
                          <a:latin typeface="Cambria Math" panose="02040503050406030204" pitchFamily="18" charset="0"/>
                        </a:rPr>
                        <m:t>1</m:t>
                      </m:r>
                    </m:sub>
                  </m:sSub>
                </m:oMath>
              </m:oMathPara>
            </a14:m>
            <a:endParaRPr sz="5000">
              <a:solidFill>
                <a:srgbClr val="EE220C"/>
              </a:solidFill>
            </a:endParaRPr>
          </a:p>
        </p:txBody>
      </p:sp>
      <p:sp>
        <p:nvSpPr>
          <p:cNvPr id="1451" name="image 1"/>
          <p:cNvSpPr txBox="1"/>
          <p:nvPr/>
        </p:nvSpPr>
        <p:spPr>
          <a:xfrm>
            <a:off x="5801354" y="11174928"/>
            <a:ext cx="6286516"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Local ray direction</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53" name="Line"/>
          <p:cNvSpPr/>
          <p:nvPr/>
        </p:nvSpPr>
        <p:spPr>
          <a:xfrm flipV="1">
            <a:off x="7992032" y="4290773"/>
            <a:ext cx="6506973" cy="5444815"/>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54" name="Triangulation"/>
          <p:cNvSpPr txBox="1"/>
          <p:nvPr>
            <p:ph type="title"/>
          </p:nvPr>
        </p:nvSpPr>
        <p:spPr>
          <a:xfrm>
            <a:off x="1785937" y="625077"/>
            <a:ext cx="20812128" cy="3036096"/>
          </a:xfrm>
          <a:prstGeom prst="rect">
            <a:avLst/>
          </a:prstGeom>
        </p:spPr>
        <p:txBody>
          <a:bodyPr/>
          <a:lstStyle/>
          <a:p>
            <a:pPr/>
            <a:r>
              <a:t>Triangulation</a:t>
            </a:r>
          </a:p>
        </p:txBody>
      </p:sp>
      <p:sp>
        <p:nvSpPr>
          <p:cNvPr id="1455" name="Shape"/>
          <p:cNvSpPr/>
          <p:nvPr/>
        </p:nvSpPr>
        <p:spPr>
          <a:xfrm rot="17922376">
            <a:off x="12970461" y="7545207"/>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56" name="Shape"/>
          <p:cNvSpPr/>
          <p:nvPr/>
        </p:nvSpPr>
        <p:spPr>
          <a:xfrm rot="3650718">
            <a:off x="4881407" y="7371856"/>
            <a:ext cx="6531873"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57" name="Line"/>
          <p:cNvSpPr/>
          <p:nvPr/>
        </p:nvSpPr>
        <p:spPr>
          <a:xfrm>
            <a:off x="16242021" y="9880159"/>
            <a:ext cx="14437" cy="8050"/>
          </a:xfrm>
          <a:prstGeom prst="line">
            <a:avLst/>
          </a:prstGeom>
          <a:ln w="50800">
            <a:solidFill>
              <a:srgbClr val="000000"/>
            </a:solidFill>
            <a:miter lim="400000"/>
            <a:tailEnd type="oval"/>
          </a:ln>
        </p:spPr>
        <p:txBody>
          <a:bodyPr tIns="91439" bIns="91439"/>
          <a:lstStyle/>
          <a:p>
            <a:pPr defTabSz="1828800">
              <a:spcBef>
                <a:spcPts val="0"/>
              </a:spcBef>
              <a:defRPr sz="3600">
                <a:latin typeface="Calibri"/>
                <a:ea typeface="Calibri"/>
                <a:cs typeface="Calibri"/>
                <a:sym typeface="Calibri"/>
              </a:defRPr>
            </a:pPr>
          </a:p>
        </p:txBody>
      </p:sp>
      <p:sp>
        <p:nvSpPr>
          <p:cNvPr id="1458" name="image 2"/>
          <p:cNvSpPr txBox="1"/>
          <p:nvPr/>
        </p:nvSpPr>
        <p:spPr>
          <a:xfrm>
            <a:off x="17960557" y="7967000"/>
            <a:ext cx="1972828"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2</a:t>
            </a:r>
          </a:p>
        </p:txBody>
      </p:sp>
      <p:sp>
        <p:nvSpPr>
          <p:cNvPr id="1459" name="image 1"/>
          <p:cNvSpPr txBox="1"/>
          <p:nvPr/>
        </p:nvSpPr>
        <p:spPr>
          <a:xfrm>
            <a:off x="4450613" y="7967000"/>
            <a:ext cx="1972830"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1</a:t>
            </a:r>
          </a:p>
        </p:txBody>
      </p:sp>
      <p:sp>
        <p:nvSpPr>
          <p:cNvPr id="1460" name="image 1"/>
          <p:cNvSpPr txBox="1"/>
          <p:nvPr/>
        </p:nvSpPr>
        <p:spPr>
          <a:xfrm>
            <a:off x="3493080" y="12401848"/>
            <a:ext cx="6286517"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1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1</m:t>
                    </m:r>
                  </m:sub>
                </m:sSub>
              </m:oMath>
            </a14:m>
          </a:p>
        </p:txBody>
      </p:sp>
      <p:sp>
        <p:nvSpPr>
          <p:cNvPr id="1461" name="Equation"/>
          <p:cNvSpPr txBox="1"/>
          <p:nvPr/>
        </p:nvSpPr>
        <p:spPr>
          <a:xfrm>
            <a:off x="7402151" y="9131016"/>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62" name="Equation"/>
          <p:cNvSpPr txBox="1"/>
          <p:nvPr/>
        </p:nvSpPr>
        <p:spPr>
          <a:xfrm>
            <a:off x="16250294" y="9131016"/>
            <a:ext cx="523584"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463" name="image 1"/>
          <p:cNvSpPr txBox="1"/>
          <p:nvPr/>
        </p:nvSpPr>
        <p:spPr>
          <a:xfrm>
            <a:off x="14592881" y="12401848"/>
            <a:ext cx="6286516"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2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2</m:t>
                    </m:r>
                  </m:sub>
                </m:sSub>
              </m:oMath>
            </a14:m>
          </a:p>
        </p:txBody>
      </p:sp>
      <p:sp>
        <p:nvSpPr>
          <p:cNvPr id="1464" name="Line"/>
          <p:cNvSpPr/>
          <p:nvPr/>
        </p:nvSpPr>
        <p:spPr>
          <a:xfrm flipV="1">
            <a:off x="6675168" y="9717458"/>
            <a:ext cx="1323514" cy="1111550"/>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465" name="Equation"/>
          <p:cNvSpPr txBox="1"/>
          <p:nvPr/>
        </p:nvSpPr>
        <p:spPr>
          <a:xfrm>
            <a:off x="5774002" y="108582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66" name="image 2"/>
          <p:cNvSpPr txBox="1"/>
          <p:nvPr/>
        </p:nvSpPr>
        <p:spPr>
          <a:xfrm>
            <a:off x="7888290" y="4442168"/>
            <a:ext cx="4447899" cy="11080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How do we find the exact point on the ray?</a:t>
            </a:r>
          </a:p>
        </p:txBody>
      </p:sp>
      <p:sp>
        <p:nvSpPr>
          <p:cNvPr id="1467"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69" name="Triangulation"/>
          <p:cNvSpPr txBox="1"/>
          <p:nvPr>
            <p:ph type="title"/>
          </p:nvPr>
        </p:nvSpPr>
        <p:spPr>
          <a:xfrm>
            <a:off x="1785937" y="625077"/>
            <a:ext cx="20812128" cy="3036096"/>
          </a:xfrm>
          <a:prstGeom prst="rect">
            <a:avLst/>
          </a:prstGeom>
        </p:spPr>
        <p:txBody>
          <a:bodyPr/>
          <a:lstStyle/>
          <a:p>
            <a:pPr/>
            <a:r>
              <a:t>Triangulation</a:t>
            </a:r>
          </a:p>
        </p:txBody>
      </p:sp>
      <p:sp>
        <p:nvSpPr>
          <p:cNvPr id="1470" name="Line"/>
          <p:cNvSpPr/>
          <p:nvPr/>
        </p:nvSpPr>
        <p:spPr>
          <a:xfrm flipH="1" flipV="1">
            <a:off x="9461473" y="3702894"/>
            <a:ext cx="6792932" cy="6197363"/>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71" name="Line"/>
          <p:cNvSpPr/>
          <p:nvPr/>
        </p:nvSpPr>
        <p:spPr>
          <a:xfrm flipH="1" flipV="1">
            <a:off x="10601046" y="4752502"/>
            <a:ext cx="6792933" cy="6197364"/>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72" name="Shape"/>
          <p:cNvSpPr/>
          <p:nvPr/>
        </p:nvSpPr>
        <p:spPr>
          <a:xfrm rot="17922376">
            <a:off x="12970461" y="7545209"/>
            <a:ext cx="6531875"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73" name="Line"/>
          <p:cNvSpPr/>
          <p:nvPr/>
        </p:nvSpPr>
        <p:spPr>
          <a:xfrm flipV="1">
            <a:off x="12604626" y="5898867"/>
            <a:ext cx="1" cy="688381"/>
          </a:xfrm>
          <a:prstGeom prst="line">
            <a:avLst/>
          </a:prstGeom>
          <a:ln w="25400">
            <a:solidFill>
              <a:srgbClr val="000000"/>
            </a:solidFill>
            <a:custDash>
              <a:ds d="200000" sp="200000"/>
            </a:custDash>
            <a:miter lim="400000"/>
          </a:ln>
        </p:spPr>
        <p:txBody>
          <a:bodyPr tIns="91439" bIns="91439"/>
          <a:lstStyle/>
          <a:p>
            <a:pPr defTabSz="1828800">
              <a:spcBef>
                <a:spcPts val="0"/>
              </a:spcBef>
              <a:defRPr sz="3600">
                <a:latin typeface="Calibri"/>
                <a:ea typeface="Calibri"/>
                <a:cs typeface="Calibri"/>
                <a:sym typeface="Calibri"/>
              </a:defRPr>
            </a:pPr>
          </a:p>
        </p:txBody>
      </p:sp>
      <p:sp>
        <p:nvSpPr>
          <p:cNvPr id="1474" name="Line"/>
          <p:cNvSpPr/>
          <p:nvPr/>
        </p:nvSpPr>
        <p:spPr>
          <a:xfrm flipV="1">
            <a:off x="11869426" y="5971586"/>
            <a:ext cx="647053" cy="542943"/>
          </a:xfrm>
          <a:prstGeom prst="line">
            <a:avLst/>
          </a:prstGeom>
          <a:ln w="203200">
            <a:solidFill>
              <a:srgbClr val="FFFFFF"/>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1475" name="Line"/>
          <p:cNvSpPr/>
          <p:nvPr/>
        </p:nvSpPr>
        <p:spPr>
          <a:xfrm flipV="1">
            <a:off x="7992032" y="4290775"/>
            <a:ext cx="6506973" cy="5444814"/>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76" name="Shape"/>
          <p:cNvSpPr/>
          <p:nvPr/>
        </p:nvSpPr>
        <p:spPr>
          <a:xfrm rot="3650718">
            <a:off x="4881406" y="7371857"/>
            <a:ext cx="6531875" cy="36231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77" name="Line"/>
          <p:cNvSpPr/>
          <p:nvPr/>
        </p:nvSpPr>
        <p:spPr>
          <a:xfrm flipV="1">
            <a:off x="6675168" y="9717459"/>
            <a:ext cx="1323514" cy="1111550"/>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478" name="Line"/>
          <p:cNvSpPr/>
          <p:nvPr/>
        </p:nvSpPr>
        <p:spPr>
          <a:xfrm flipH="1" flipV="1">
            <a:off x="16245841" y="9902960"/>
            <a:ext cx="1148124" cy="1046920"/>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479" name="image 2"/>
          <p:cNvSpPr txBox="1"/>
          <p:nvPr/>
        </p:nvSpPr>
        <p:spPr>
          <a:xfrm>
            <a:off x="17960559" y="7967000"/>
            <a:ext cx="1972829"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2</a:t>
            </a:r>
          </a:p>
        </p:txBody>
      </p:sp>
      <p:sp>
        <p:nvSpPr>
          <p:cNvPr id="1480" name="image 1"/>
          <p:cNvSpPr txBox="1"/>
          <p:nvPr/>
        </p:nvSpPr>
        <p:spPr>
          <a:xfrm>
            <a:off x="4450615" y="7967000"/>
            <a:ext cx="1972828"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1</a:t>
            </a:r>
          </a:p>
        </p:txBody>
      </p:sp>
      <p:sp>
        <p:nvSpPr>
          <p:cNvPr id="1481" name="Find 3D object point…"/>
          <p:cNvSpPr txBox="1"/>
          <p:nvPr/>
        </p:nvSpPr>
        <p:spPr>
          <a:xfrm>
            <a:off x="15270303" y="4396365"/>
            <a:ext cx="4987647" cy="12604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4200">
                <a:latin typeface="Helvetica Light"/>
                <a:ea typeface="Helvetica Light"/>
                <a:cs typeface="Helvetica Light"/>
                <a:sym typeface="Helvetica Light"/>
              </a:defRPr>
            </a:pPr>
            <a:r>
              <a:t>Find 3D object point</a:t>
            </a:r>
            <a:endParaRPr sz="6000"/>
          </a:p>
          <a:p>
            <a:pPr algn="ctr" defTabSz="821501">
              <a:spcBef>
                <a:spcPts val="0"/>
              </a:spcBef>
              <a:defRPr i="1" sz="3200">
                <a:solidFill>
                  <a:srgbClr val="0365C0"/>
                </a:solidFill>
                <a:latin typeface="Helvetica"/>
                <a:ea typeface="Helvetica"/>
                <a:cs typeface="Helvetica"/>
                <a:sym typeface="Helvetica"/>
              </a:defRPr>
            </a:pPr>
            <a:r>
              <a:t>Will the lines intersect?</a:t>
            </a:r>
          </a:p>
        </p:txBody>
      </p:sp>
      <p:pic>
        <p:nvPicPr>
          <p:cNvPr id="1482" name="Connection Line" descr="Connection Line"/>
          <p:cNvPicPr>
            <a:picLocks noChangeAspect="1"/>
          </p:cNvPicPr>
          <p:nvPr/>
        </p:nvPicPr>
        <p:blipFill>
          <a:blip r:embed="rId2">
            <a:extLst/>
          </a:blip>
          <a:stretch>
            <a:fillRect/>
          </a:stretch>
        </p:blipFill>
        <p:spPr>
          <a:xfrm>
            <a:off x="11911776" y="3900825"/>
            <a:ext cx="3235997" cy="2054715"/>
          </a:xfrm>
          <a:prstGeom prst="rect">
            <a:avLst/>
          </a:prstGeom>
          <a:ln w="12700">
            <a:miter lim="400000"/>
          </a:ln>
        </p:spPr>
      </p:pic>
      <p:sp>
        <p:nvSpPr>
          <p:cNvPr id="1483" name="image 1"/>
          <p:cNvSpPr txBox="1"/>
          <p:nvPr/>
        </p:nvSpPr>
        <p:spPr>
          <a:xfrm>
            <a:off x="3493080" y="12401848"/>
            <a:ext cx="6286517"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1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1</m:t>
                    </m:r>
                  </m:sub>
                </m:sSub>
              </m:oMath>
            </a14:m>
          </a:p>
        </p:txBody>
      </p:sp>
      <p:sp>
        <p:nvSpPr>
          <p:cNvPr id="1484" name="Equation"/>
          <p:cNvSpPr txBox="1"/>
          <p:nvPr/>
        </p:nvSpPr>
        <p:spPr>
          <a:xfrm>
            <a:off x="7402151" y="9131016"/>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85" name="Equation"/>
          <p:cNvSpPr txBox="1"/>
          <p:nvPr/>
        </p:nvSpPr>
        <p:spPr>
          <a:xfrm>
            <a:off x="16250294" y="9131016"/>
            <a:ext cx="523584"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486" name="image 1"/>
          <p:cNvSpPr txBox="1"/>
          <p:nvPr/>
        </p:nvSpPr>
        <p:spPr>
          <a:xfrm>
            <a:off x="14592881" y="12401848"/>
            <a:ext cx="6286516"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2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2</m:t>
                    </m:r>
                  </m:sub>
                </m:sSub>
              </m:oMath>
            </a14:m>
          </a:p>
        </p:txBody>
      </p:sp>
      <p:sp>
        <p:nvSpPr>
          <p:cNvPr id="1487" name="Equation"/>
          <p:cNvSpPr txBox="1"/>
          <p:nvPr/>
        </p:nvSpPr>
        <p:spPr>
          <a:xfrm>
            <a:off x="5774002" y="108582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488" name="Equation"/>
          <p:cNvSpPr txBox="1"/>
          <p:nvPr/>
        </p:nvSpPr>
        <p:spPr>
          <a:xfrm>
            <a:off x="17788202" y="10858216"/>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489"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1" name="Triangulation"/>
          <p:cNvSpPr txBox="1"/>
          <p:nvPr>
            <p:ph type="title"/>
          </p:nvPr>
        </p:nvSpPr>
        <p:spPr>
          <a:xfrm>
            <a:off x="1785937" y="625077"/>
            <a:ext cx="20812128" cy="3036096"/>
          </a:xfrm>
          <a:prstGeom prst="rect">
            <a:avLst/>
          </a:prstGeom>
        </p:spPr>
        <p:txBody>
          <a:bodyPr/>
          <a:lstStyle/>
          <a:p>
            <a:pPr/>
            <a:r>
              <a:t>Triangulation</a:t>
            </a:r>
          </a:p>
        </p:txBody>
      </p:sp>
      <p:sp>
        <p:nvSpPr>
          <p:cNvPr id="1492" name="Line"/>
          <p:cNvSpPr/>
          <p:nvPr/>
        </p:nvSpPr>
        <p:spPr>
          <a:xfrm flipH="1" flipV="1">
            <a:off x="9461473" y="3702894"/>
            <a:ext cx="6792932" cy="6197363"/>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93" name="Line"/>
          <p:cNvSpPr/>
          <p:nvPr/>
        </p:nvSpPr>
        <p:spPr>
          <a:xfrm flipH="1" flipV="1">
            <a:off x="10601046" y="4752502"/>
            <a:ext cx="6792933" cy="6197364"/>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94" name="Shape"/>
          <p:cNvSpPr/>
          <p:nvPr/>
        </p:nvSpPr>
        <p:spPr>
          <a:xfrm rot="17922376">
            <a:off x="12970461" y="7545209"/>
            <a:ext cx="6531875" cy="36231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95" name="Line"/>
          <p:cNvSpPr/>
          <p:nvPr/>
        </p:nvSpPr>
        <p:spPr>
          <a:xfrm flipV="1">
            <a:off x="12604626" y="5898867"/>
            <a:ext cx="1" cy="688381"/>
          </a:xfrm>
          <a:prstGeom prst="line">
            <a:avLst/>
          </a:prstGeom>
          <a:ln w="63500">
            <a:solidFill>
              <a:srgbClr val="000000"/>
            </a:solidFill>
            <a:custDash>
              <a:ds d="200000" sp="200000"/>
            </a:custDash>
            <a:miter lim="400000"/>
          </a:ln>
        </p:spPr>
        <p:txBody>
          <a:bodyPr tIns="91439" bIns="91439"/>
          <a:lstStyle/>
          <a:p>
            <a:pPr defTabSz="1828800">
              <a:spcBef>
                <a:spcPts val="0"/>
              </a:spcBef>
              <a:defRPr sz="3600">
                <a:latin typeface="Calibri"/>
                <a:ea typeface="Calibri"/>
                <a:cs typeface="Calibri"/>
                <a:sym typeface="Calibri"/>
              </a:defRPr>
            </a:pPr>
          </a:p>
        </p:txBody>
      </p:sp>
      <p:sp>
        <p:nvSpPr>
          <p:cNvPr id="1496" name="Line"/>
          <p:cNvSpPr/>
          <p:nvPr/>
        </p:nvSpPr>
        <p:spPr>
          <a:xfrm flipV="1">
            <a:off x="11869426" y="5971586"/>
            <a:ext cx="647053" cy="542943"/>
          </a:xfrm>
          <a:prstGeom prst="line">
            <a:avLst/>
          </a:prstGeom>
          <a:ln w="203200">
            <a:solidFill>
              <a:srgbClr val="FFFFFF"/>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1497" name="Line"/>
          <p:cNvSpPr/>
          <p:nvPr/>
        </p:nvSpPr>
        <p:spPr>
          <a:xfrm flipV="1">
            <a:off x="7992032" y="4290775"/>
            <a:ext cx="6506973" cy="5444814"/>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498" name="Shape"/>
          <p:cNvSpPr/>
          <p:nvPr/>
        </p:nvSpPr>
        <p:spPr>
          <a:xfrm rot="3650718">
            <a:off x="4881406" y="7371857"/>
            <a:ext cx="6531875" cy="362310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499" name="Line"/>
          <p:cNvSpPr/>
          <p:nvPr/>
        </p:nvSpPr>
        <p:spPr>
          <a:xfrm flipV="1">
            <a:off x="6675168" y="9717459"/>
            <a:ext cx="1323514" cy="1111550"/>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500" name="Line"/>
          <p:cNvSpPr/>
          <p:nvPr/>
        </p:nvSpPr>
        <p:spPr>
          <a:xfrm flipH="1" flipV="1">
            <a:off x="16245841" y="9902960"/>
            <a:ext cx="1148124" cy="1046920"/>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501" name="image 2"/>
          <p:cNvSpPr txBox="1"/>
          <p:nvPr/>
        </p:nvSpPr>
        <p:spPr>
          <a:xfrm>
            <a:off x="17960559" y="7967000"/>
            <a:ext cx="1972829"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2</a:t>
            </a:r>
          </a:p>
        </p:txBody>
      </p:sp>
      <p:sp>
        <p:nvSpPr>
          <p:cNvPr id="1502" name="image 1"/>
          <p:cNvSpPr txBox="1"/>
          <p:nvPr/>
        </p:nvSpPr>
        <p:spPr>
          <a:xfrm>
            <a:off x="4450615" y="7967000"/>
            <a:ext cx="1972828"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image 1</a:t>
            </a:r>
          </a:p>
        </p:txBody>
      </p:sp>
      <p:sp>
        <p:nvSpPr>
          <p:cNvPr id="1503" name="Find 3D object point…"/>
          <p:cNvSpPr txBox="1"/>
          <p:nvPr/>
        </p:nvSpPr>
        <p:spPr>
          <a:xfrm>
            <a:off x="14094421" y="4199483"/>
            <a:ext cx="7339411" cy="17430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4200">
                <a:latin typeface="Helvetica Light"/>
                <a:ea typeface="Helvetica Light"/>
                <a:cs typeface="Helvetica Light"/>
                <a:sym typeface="Helvetica Light"/>
              </a:defRPr>
            </a:pPr>
            <a:r>
              <a:t>Find 3D object point</a:t>
            </a:r>
            <a:endParaRPr sz="6000"/>
          </a:p>
          <a:p>
            <a:pPr algn="ctr" defTabSz="821501">
              <a:spcBef>
                <a:spcPts val="0"/>
              </a:spcBef>
              <a:defRPr i="1" sz="3200">
                <a:solidFill>
                  <a:srgbClr val="0365C0"/>
                </a:solidFill>
                <a:latin typeface="Helvetica"/>
                <a:ea typeface="Helvetica"/>
                <a:cs typeface="Helvetica"/>
                <a:sym typeface="Helvetica"/>
              </a:defRPr>
            </a:pPr>
            <a:r>
              <a:t>No always perfect solution due to noise!</a:t>
            </a:r>
          </a:p>
          <a:p>
            <a:pPr algn="ctr" defTabSz="821501">
              <a:spcBef>
                <a:spcPts val="0"/>
              </a:spcBef>
              <a:defRPr i="1" sz="3200">
                <a:solidFill>
                  <a:srgbClr val="0365C0"/>
                </a:solidFill>
                <a:latin typeface="Helvetica"/>
                <a:ea typeface="Helvetica"/>
                <a:cs typeface="Helvetica"/>
                <a:sym typeface="Helvetica"/>
              </a:defRPr>
            </a:pPr>
            <a:r>
              <a:t>But often we have more than 2 views</a:t>
            </a:r>
          </a:p>
        </p:txBody>
      </p:sp>
      <p:pic>
        <p:nvPicPr>
          <p:cNvPr id="1504" name="Connection Line" descr="Connection Line"/>
          <p:cNvPicPr>
            <a:picLocks noChangeAspect="1"/>
          </p:cNvPicPr>
          <p:nvPr/>
        </p:nvPicPr>
        <p:blipFill>
          <a:blip r:embed="rId2">
            <a:extLst/>
          </a:blip>
          <a:stretch>
            <a:fillRect/>
          </a:stretch>
        </p:blipFill>
        <p:spPr>
          <a:xfrm>
            <a:off x="11911776" y="3900825"/>
            <a:ext cx="3235997" cy="2054715"/>
          </a:xfrm>
          <a:prstGeom prst="rect">
            <a:avLst/>
          </a:prstGeom>
          <a:ln w="12700">
            <a:miter lim="400000"/>
          </a:ln>
        </p:spPr>
      </p:pic>
      <p:sp>
        <p:nvSpPr>
          <p:cNvPr id="1505" name="image 1"/>
          <p:cNvSpPr txBox="1"/>
          <p:nvPr/>
        </p:nvSpPr>
        <p:spPr>
          <a:xfrm>
            <a:off x="3493080" y="12401848"/>
            <a:ext cx="6286517"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1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1</m:t>
                    </m:r>
                  </m:sub>
                </m:sSub>
              </m:oMath>
            </a14:m>
          </a:p>
        </p:txBody>
      </p:sp>
      <p:sp>
        <p:nvSpPr>
          <p:cNvPr id="1506" name="Equation"/>
          <p:cNvSpPr txBox="1"/>
          <p:nvPr/>
        </p:nvSpPr>
        <p:spPr>
          <a:xfrm>
            <a:off x="7402151" y="9131016"/>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507" name="Equation"/>
          <p:cNvSpPr txBox="1"/>
          <p:nvPr/>
        </p:nvSpPr>
        <p:spPr>
          <a:xfrm>
            <a:off x="16250294" y="9131016"/>
            <a:ext cx="523584"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508" name="image 1"/>
          <p:cNvSpPr txBox="1"/>
          <p:nvPr/>
        </p:nvSpPr>
        <p:spPr>
          <a:xfrm>
            <a:off x="14592881" y="12401848"/>
            <a:ext cx="6286516" cy="65639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3200">
                <a:latin typeface="Helvetica Light"/>
                <a:ea typeface="Helvetica Light"/>
                <a:cs typeface="Helvetica Light"/>
                <a:sym typeface="Helvetica Light"/>
              </a:defRPr>
            </a:pPr>
            <a:r>
              <a:t>camera 2 with matrix </a:t>
            </a:r>
            <a14:m>
              <m:oMath>
                <m:sSub>
                  <m:e>
                    <m:r>
                      <m:rPr>
                        <m:sty m:val="b"/>
                      </m:rPr>
                      <a:rPr xmlns:a="http://schemas.openxmlformats.org/drawingml/2006/main" sz="3900" i="1">
                        <a:solidFill>
                          <a:srgbClr val="000000"/>
                        </a:solidFill>
                        <a:latin typeface="Cambria Math" panose="02040503050406030204" pitchFamily="18" charset="0"/>
                      </a:rPr>
                      <m:t>P</m:t>
                    </m:r>
                  </m:e>
                  <m:sub>
                    <m:r>
                      <a:rPr xmlns:a="http://schemas.openxmlformats.org/drawingml/2006/main" sz="3900" i="1">
                        <a:solidFill>
                          <a:srgbClr val="000000"/>
                        </a:solidFill>
                        <a:latin typeface="Cambria Math" panose="02040503050406030204" pitchFamily="18" charset="0"/>
                      </a:rPr>
                      <m:t>2</m:t>
                    </m:r>
                  </m:sub>
                </m:sSub>
              </m:oMath>
            </a14:m>
          </a:p>
        </p:txBody>
      </p:sp>
      <p:sp>
        <p:nvSpPr>
          <p:cNvPr id="1509" name="Equation"/>
          <p:cNvSpPr txBox="1"/>
          <p:nvPr/>
        </p:nvSpPr>
        <p:spPr>
          <a:xfrm>
            <a:off x="5774002" y="108582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510" name="Equation"/>
          <p:cNvSpPr txBox="1"/>
          <p:nvPr/>
        </p:nvSpPr>
        <p:spPr>
          <a:xfrm>
            <a:off x="17788202" y="10858216"/>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511"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3" name="Triangulation"/>
          <p:cNvSpPr txBox="1"/>
          <p:nvPr/>
        </p:nvSpPr>
        <p:spPr>
          <a:xfrm>
            <a:off x="6293165" y="892390"/>
            <a:ext cx="11797670" cy="1031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800">
                <a:latin typeface="Helvetica"/>
                <a:ea typeface="Helvetica"/>
                <a:cs typeface="Helvetica"/>
                <a:sym typeface="Helvetica"/>
              </a:defRPr>
            </a:lvl1pPr>
          </a:lstStyle>
          <a:p>
            <a:pPr/>
            <a:r>
              <a:t>Triangulation - the finite perspective</a:t>
            </a:r>
          </a:p>
        </p:txBody>
      </p:sp>
      <p:sp>
        <p:nvSpPr>
          <p:cNvPr id="1514" name="Given a set of (noisy) matched points"/>
          <p:cNvSpPr txBox="1"/>
          <p:nvPr/>
        </p:nvSpPr>
        <p:spPr>
          <a:xfrm>
            <a:off x="857851" y="2955137"/>
            <a:ext cx="9013827" cy="1666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Given a set of (noisy) matched </a:t>
            </a:r>
            <a:br/>
            <a:r>
              <a:t>pixel coordinates</a:t>
            </a:r>
          </a:p>
        </p:txBody>
      </p:sp>
      <p:sp>
        <p:nvSpPr>
          <p:cNvPr id="1515" name="Estimate the 3D point"/>
          <p:cNvSpPr txBox="1"/>
          <p:nvPr/>
        </p:nvSpPr>
        <p:spPr>
          <a:xfrm>
            <a:off x="2201828" y="7177356"/>
            <a:ext cx="6402072"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Estimate the 3D point </a:t>
            </a:r>
          </a:p>
        </p:txBody>
      </p:sp>
      <p:sp>
        <p:nvSpPr>
          <p:cNvPr id="1516" name="Equation"/>
          <p:cNvSpPr txBox="1"/>
          <p:nvPr/>
        </p:nvSpPr>
        <p:spPr>
          <a:xfrm>
            <a:off x="4308276" y="5060777"/>
            <a:ext cx="2112977" cy="9723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x</m:t>
                      </m:r>
                    </m:e>
                    <m:sub>
                      <m:r>
                        <a:rPr xmlns:a="http://schemas.openxmlformats.org/drawingml/2006/main" sz="6600" i="1">
                          <a:solidFill>
                            <a:srgbClr val="000000"/>
                          </a:solidFill>
                          <a:latin typeface="Cambria Math" panose="02040503050406030204" pitchFamily="18" charset="0"/>
                        </a:rPr>
                        <m:t>i</m:t>
                      </m:r>
                    </m:sub>
                  </m:sSub>
                  <m:sSubSup>
                    <m:e>
                      <m:r>
                        <a:rPr xmlns:a="http://schemas.openxmlformats.org/drawingml/2006/main" sz="6600" i="1">
                          <a:solidFill>
                            <a:srgbClr val="000000"/>
                          </a:solidFill>
                          <a:latin typeface="Cambria Math" panose="02040503050406030204" pitchFamily="18" charset="0"/>
                        </a:rPr>
                        <m:t>}</m:t>
                      </m:r>
                    </m:e>
                    <m:sub>
                      <m: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1</m:t>
                      </m:r>
                    </m:sub>
                    <m:sup>
                      <m:r>
                        <a:rPr xmlns:a="http://schemas.openxmlformats.org/drawingml/2006/main" sz="6600" i="1">
                          <a:solidFill>
                            <a:srgbClr val="000000"/>
                          </a:solidFill>
                          <a:latin typeface="Cambria Math" panose="02040503050406030204" pitchFamily="18" charset="0"/>
                        </a:rPr>
                        <m:t>N</m:t>
                      </m:r>
                    </m:sup>
                  </m:sSubSup>
                </m:oMath>
              </m:oMathPara>
            </a14:m>
            <a:endParaRPr sz="6600"/>
          </a:p>
        </p:txBody>
      </p:sp>
      <p:sp>
        <p:nvSpPr>
          <p:cNvPr id="1517" name="Equation"/>
          <p:cNvSpPr txBox="1"/>
          <p:nvPr/>
        </p:nvSpPr>
        <p:spPr>
          <a:xfrm>
            <a:off x="5078519" y="8641239"/>
            <a:ext cx="572491" cy="56662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6600" i="1">
                      <a:solidFill>
                        <a:srgbClr val="000000"/>
                      </a:solidFill>
                      <a:latin typeface="Cambria Math" panose="02040503050406030204" pitchFamily="18" charset="0"/>
                    </a:rPr>
                    <m:t>X</m:t>
                  </m:r>
                </m:oMath>
              </m:oMathPara>
            </a14:m>
            <a:endParaRPr sz="6600"/>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9" name="Triangulation"/>
          <p:cNvSpPr txBox="1"/>
          <p:nvPr/>
        </p:nvSpPr>
        <p:spPr>
          <a:xfrm>
            <a:off x="6293165" y="892390"/>
            <a:ext cx="11797670" cy="1031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800">
                <a:latin typeface="Helvetica"/>
                <a:ea typeface="Helvetica"/>
                <a:cs typeface="Helvetica"/>
                <a:sym typeface="Helvetica"/>
              </a:defRPr>
            </a:lvl1pPr>
          </a:lstStyle>
          <a:p>
            <a:pPr/>
            <a:r>
              <a:t>Triangulation - the finite perspective</a:t>
            </a:r>
          </a:p>
        </p:txBody>
      </p:sp>
      <p:sp>
        <p:nvSpPr>
          <p:cNvPr id="1520" name="Given a set of (noisy) matched points"/>
          <p:cNvSpPr txBox="1"/>
          <p:nvPr/>
        </p:nvSpPr>
        <p:spPr>
          <a:xfrm>
            <a:off x="857851" y="2955137"/>
            <a:ext cx="9013827" cy="1666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Given a set of (noisy) matched </a:t>
            </a:r>
            <a:br/>
            <a:r>
              <a:t>pixel coordinates</a:t>
            </a:r>
          </a:p>
        </p:txBody>
      </p:sp>
      <p:sp>
        <p:nvSpPr>
          <p:cNvPr id="1521" name="Estimate the 3D point"/>
          <p:cNvSpPr txBox="1"/>
          <p:nvPr/>
        </p:nvSpPr>
        <p:spPr>
          <a:xfrm>
            <a:off x="2201828" y="7177356"/>
            <a:ext cx="6402072"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Estimate the 3D point </a:t>
            </a:r>
          </a:p>
        </p:txBody>
      </p:sp>
      <p:sp>
        <p:nvSpPr>
          <p:cNvPr id="1522" name="Given a set of (noisy) matched points"/>
          <p:cNvSpPr txBox="1"/>
          <p:nvPr/>
        </p:nvSpPr>
        <p:spPr>
          <a:xfrm>
            <a:off x="11153441" y="2961292"/>
            <a:ext cx="12070046" cy="937635"/>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Denote projection of </a:t>
            </a:r>
            <a14:m>
              <m:oMath>
                <m:r>
                  <m:rPr>
                    <m:sty m:val="b"/>
                  </m:rPr>
                  <a:rPr xmlns:a="http://schemas.openxmlformats.org/drawingml/2006/main" sz="6100" i="1">
                    <a:solidFill>
                      <a:srgbClr val="000000"/>
                    </a:solidFill>
                    <a:latin typeface="Cambria Math" panose="02040503050406030204" pitchFamily="18" charset="0"/>
                  </a:rPr>
                  <m:t>X</m:t>
                </m:r>
              </m:oMath>
            </a14:m>
            <a:r>
              <a:t> into i-th camera as</a:t>
            </a:r>
          </a:p>
        </p:txBody>
      </p:sp>
      <p:sp>
        <p:nvSpPr>
          <p:cNvPr id="1523" name="Equation"/>
          <p:cNvSpPr txBox="1"/>
          <p:nvPr/>
        </p:nvSpPr>
        <p:spPr>
          <a:xfrm>
            <a:off x="4308276" y="5060777"/>
            <a:ext cx="2112977" cy="9723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x</m:t>
                      </m:r>
                    </m:e>
                    <m:sub>
                      <m:r>
                        <a:rPr xmlns:a="http://schemas.openxmlformats.org/drawingml/2006/main" sz="6600" i="1">
                          <a:solidFill>
                            <a:srgbClr val="000000"/>
                          </a:solidFill>
                          <a:latin typeface="Cambria Math" panose="02040503050406030204" pitchFamily="18" charset="0"/>
                        </a:rPr>
                        <m:t>i</m:t>
                      </m:r>
                    </m:sub>
                  </m:sSub>
                  <m:sSubSup>
                    <m:e>
                      <m:r>
                        <a:rPr xmlns:a="http://schemas.openxmlformats.org/drawingml/2006/main" sz="6600" i="1">
                          <a:solidFill>
                            <a:srgbClr val="000000"/>
                          </a:solidFill>
                          <a:latin typeface="Cambria Math" panose="02040503050406030204" pitchFamily="18" charset="0"/>
                        </a:rPr>
                        <m:t>}</m:t>
                      </m:r>
                    </m:e>
                    <m:sub>
                      <m: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1</m:t>
                      </m:r>
                    </m:sub>
                    <m:sup>
                      <m:r>
                        <a:rPr xmlns:a="http://schemas.openxmlformats.org/drawingml/2006/main" sz="6600" i="1">
                          <a:solidFill>
                            <a:srgbClr val="000000"/>
                          </a:solidFill>
                          <a:latin typeface="Cambria Math" panose="02040503050406030204" pitchFamily="18" charset="0"/>
                        </a:rPr>
                        <m:t>N</m:t>
                      </m:r>
                    </m:sup>
                  </m:sSubSup>
                </m:oMath>
              </m:oMathPara>
            </a14:m>
            <a:endParaRPr sz="6600"/>
          </a:p>
        </p:txBody>
      </p:sp>
      <p:sp>
        <p:nvSpPr>
          <p:cNvPr id="1524" name="Equation"/>
          <p:cNvSpPr txBox="1"/>
          <p:nvPr/>
        </p:nvSpPr>
        <p:spPr>
          <a:xfrm>
            <a:off x="5078519" y="8641239"/>
            <a:ext cx="572491" cy="56662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6600" i="1">
                      <a:solidFill>
                        <a:srgbClr val="000000"/>
                      </a:solidFill>
                      <a:latin typeface="Cambria Math" panose="02040503050406030204" pitchFamily="18" charset="0"/>
                    </a:rPr>
                    <m:t>X</m:t>
                  </m:r>
                </m:oMath>
              </m:oMathPara>
            </a14:m>
            <a:endParaRPr sz="6600"/>
          </a:p>
        </p:txBody>
      </p:sp>
      <p:sp>
        <p:nvSpPr>
          <p:cNvPr id="1525" name="Equation"/>
          <p:cNvSpPr txBox="1"/>
          <p:nvPr/>
        </p:nvSpPr>
        <p:spPr>
          <a:xfrm>
            <a:off x="13296758" y="4280796"/>
            <a:ext cx="7783412" cy="98650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limUpp>
                        <m:e>
                          <m:r>
                            <a:rPr xmlns:a="http://schemas.openxmlformats.org/drawingml/2006/main" sz="6600" i="1">
                              <a:solidFill>
                                <a:srgbClr val="000000"/>
                              </a:solidFill>
                              <a:latin typeface="Cambria Math" panose="02040503050406030204" pitchFamily="18" charset="0"/>
                            </a:rPr>
                            <m:t>π</m:t>
                          </m:r>
                        </m:e>
                        <m:lim>
                          <m:r>
                            <a:rPr xmlns:a="http://schemas.openxmlformats.org/drawingml/2006/main" sz="6600" i="1">
                              <a:solidFill>
                                <a:srgbClr val="000000"/>
                              </a:solidFill>
                              <a:latin typeface="Cambria Math" panose="02040503050406030204" pitchFamily="18" charset="0"/>
                            </a:rPr>
                            <m:t>˜</m:t>
                          </m:r>
                        </m:lim>
                      </m:limUpp>
                    </m:e>
                    <m:sub>
                      <m:r>
                        <a:rPr xmlns:a="http://schemas.openxmlformats.org/drawingml/2006/main" sz="6600" i="1">
                          <a:solidFill>
                            <a:srgbClr val="000000"/>
                          </a:solidFill>
                          <a:latin typeface="Cambria Math" panose="02040503050406030204" pitchFamily="18" charset="0"/>
                        </a:rPr>
                        <m:t>i</m:t>
                      </m:r>
                    </m:sub>
                  </m:sSub>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X</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K</m:t>
                      </m:r>
                    </m:e>
                    <m:sub>
                      <m:r>
                        <a:rPr xmlns:a="http://schemas.openxmlformats.org/drawingml/2006/main" sz="6600" i="1">
                          <a:solidFill>
                            <a:srgbClr val="000000"/>
                          </a:solidFill>
                          <a:latin typeface="Cambria Math" panose="02040503050406030204" pitchFamily="18" charset="0"/>
                        </a:rPr>
                        <m:t>i</m:t>
                      </m:r>
                    </m:sub>
                  </m:sSub>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0</m:t>
                  </m:r>
                  <m:r>
                    <a:rPr xmlns:a="http://schemas.openxmlformats.org/drawingml/2006/main" sz="6600" i="1">
                      <a:solidFill>
                        <a:srgbClr val="000000"/>
                      </a:solidFill>
                      <a:latin typeface="Cambria Math" panose="02040503050406030204" pitchFamily="18" charset="0"/>
                    </a:rPr>
                    <m:t>]</m:t>
                  </m:r>
                  <m:sSubSup>
                    <m:e>
                      <m:r>
                        <m:rPr>
                          <m:sty m:val="b"/>
                        </m:rPr>
                        <a:rPr xmlns:a="http://schemas.openxmlformats.org/drawingml/2006/main" sz="6600" i="1">
                          <a:solidFill>
                            <a:srgbClr val="000000"/>
                          </a:solidFill>
                          <a:latin typeface="Cambria Math" panose="02040503050406030204" pitchFamily="18" charset="0"/>
                        </a:rPr>
                        <m:t>C</m:t>
                      </m:r>
                    </m:e>
                    <m:sub>
                      <m:r>
                        <a:rPr xmlns:a="http://schemas.openxmlformats.org/drawingml/2006/main" sz="6600" i="1">
                          <a:solidFill>
                            <a:srgbClr val="000000"/>
                          </a:solidFill>
                          <a:latin typeface="Cambria Math" panose="02040503050406030204" pitchFamily="18" charset="0"/>
                        </a:rPr>
                        <m:t>i</m:t>
                      </m:r>
                    </m:sub>
                    <m:sup>
                      <m:r>
                        <a:rPr xmlns:a="http://schemas.openxmlformats.org/drawingml/2006/main" sz="6600" i="1">
                          <a:solidFill>
                            <a:srgbClr val="000000"/>
                          </a:solidFill>
                          <a:latin typeface="Cambria Math" panose="02040503050406030204" pitchFamily="18" charset="0"/>
                        </a:rPr>
                        <m:t>W</m:t>
                      </m:r>
                      <m:r>
                        <a:rPr xmlns:a="http://schemas.openxmlformats.org/drawingml/2006/main" sz="6600" i="1">
                          <a:solidFill>
                            <a:srgbClr val="000000"/>
                          </a:solidFill>
                          <a:latin typeface="Cambria Math" panose="02040503050406030204" pitchFamily="18" charset="0"/>
                        </a:rPr>
                        <m:t>2</m:t>
                      </m:r>
                      <m:r>
                        <a:rPr xmlns:a="http://schemas.openxmlformats.org/drawingml/2006/main" sz="6600" i="1">
                          <a:solidFill>
                            <a:srgbClr val="000000"/>
                          </a:solidFill>
                          <a:latin typeface="Cambria Math" panose="02040503050406030204" pitchFamily="18" charset="0"/>
                        </a:rPr>
                        <m:t>C</m:t>
                      </m:r>
                    </m:sup>
                  </m:sSubSup>
                  <m:limUpp>
                    <m:e>
                      <m:r>
                        <m:rPr>
                          <m:sty m:val="b"/>
                        </m:rPr>
                        <a:rPr xmlns:a="http://schemas.openxmlformats.org/drawingml/2006/main" sz="6600" i="1">
                          <a:solidFill>
                            <a:srgbClr val="000000"/>
                          </a:solidFill>
                          <a:latin typeface="Cambria Math" panose="02040503050406030204" pitchFamily="18" charset="0"/>
                        </a:rPr>
                        <m:t>X</m:t>
                      </m:r>
                    </m:e>
                    <m:lim>
                      <m:r>
                        <a:rPr xmlns:a="http://schemas.openxmlformats.org/drawingml/2006/main" sz="6600" i="1">
                          <a:solidFill>
                            <a:srgbClr val="000000"/>
                          </a:solidFill>
                          <a:latin typeface="Cambria Math" panose="02040503050406030204" pitchFamily="18" charset="0"/>
                        </a:rPr>
                        <m:t>˜</m:t>
                      </m:r>
                    </m:lim>
                  </m:limUpp>
                </m:oMath>
              </m:oMathPara>
            </a14:m>
            <a:endParaRPr sz="6600"/>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7" name="Triangulation"/>
          <p:cNvSpPr txBox="1"/>
          <p:nvPr/>
        </p:nvSpPr>
        <p:spPr>
          <a:xfrm>
            <a:off x="6293165" y="892390"/>
            <a:ext cx="11797670" cy="1031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800">
                <a:latin typeface="Helvetica"/>
                <a:ea typeface="Helvetica"/>
                <a:cs typeface="Helvetica"/>
                <a:sym typeface="Helvetica"/>
              </a:defRPr>
            </a:lvl1pPr>
          </a:lstStyle>
          <a:p>
            <a:pPr/>
            <a:r>
              <a:t>Triangulation - the finite perspective</a:t>
            </a:r>
          </a:p>
        </p:txBody>
      </p:sp>
      <p:sp>
        <p:nvSpPr>
          <p:cNvPr id="1528" name="Given a set of (noisy) matched points"/>
          <p:cNvSpPr txBox="1"/>
          <p:nvPr/>
        </p:nvSpPr>
        <p:spPr>
          <a:xfrm>
            <a:off x="857851" y="2955137"/>
            <a:ext cx="9013827" cy="1666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Given a set of (noisy) matched </a:t>
            </a:r>
            <a:br/>
            <a:r>
              <a:t>pixel coordinates</a:t>
            </a:r>
          </a:p>
        </p:txBody>
      </p:sp>
      <p:sp>
        <p:nvSpPr>
          <p:cNvPr id="1529" name="Estimate the 3D point"/>
          <p:cNvSpPr txBox="1"/>
          <p:nvPr/>
        </p:nvSpPr>
        <p:spPr>
          <a:xfrm>
            <a:off x="2201828" y="7177356"/>
            <a:ext cx="6402072"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Estimate the 3D point </a:t>
            </a:r>
          </a:p>
        </p:txBody>
      </p:sp>
      <p:sp>
        <p:nvSpPr>
          <p:cNvPr id="1530" name="Given a set of (noisy) matched points"/>
          <p:cNvSpPr txBox="1"/>
          <p:nvPr/>
        </p:nvSpPr>
        <p:spPr>
          <a:xfrm>
            <a:off x="11153441" y="2961292"/>
            <a:ext cx="12070046" cy="937635"/>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Denote projection of </a:t>
            </a:r>
            <a14:m>
              <m:oMath>
                <m:r>
                  <m:rPr>
                    <m:sty m:val="b"/>
                  </m:rPr>
                  <a:rPr xmlns:a="http://schemas.openxmlformats.org/drawingml/2006/main" sz="6100" i="1">
                    <a:solidFill>
                      <a:srgbClr val="000000"/>
                    </a:solidFill>
                    <a:latin typeface="Cambria Math" panose="02040503050406030204" pitchFamily="18" charset="0"/>
                  </a:rPr>
                  <m:t>X</m:t>
                </m:r>
              </m:oMath>
            </a14:m>
            <a:r>
              <a:t> into i-th camera as</a:t>
            </a:r>
          </a:p>
        </p:txBody>
      </p:sp>
      <p:sp>
        <p:nvSpPr>
          <p:cNvPr id="1531" name="Equation"/>
          <p:cNvSpPr txBox="1"/>
          <p:nvPr/>
        </p:nvSpPr>
        <p:spPr>
          <a:xfrm>
            <a:off x="4308276" y="5060777"/>
            <a:ext cx="2112977" cy="9723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x</m:t>
                      </m:r>
                    </m:e>
                    <m:sub>
                      <m:r>
                        <a:rPr xmlns:a="http://schemas.openxmlformats.org/drawingml/2006/main" sz="6600" i="1">
                          <a:solidFill>
                            <a:srgbClr val="000000"/>
                          </a:solidFill>
                          <a:latin typeface="Cambria Math" panose="02040503050406030204" pitchFamily="18" charset="0"/>
                        </a:rPr>
                        <m:t>i</m:t>
                      </m:r>
                    </m:sub>
                  </m:sSub>
                  <m:sSubSup>
                    <m:e>
                      <m:r>
                        <a:rPr xmlns:a="http://schemas.openxmlformats.org/drawingml/2006/main" sz="6600" i="1">
                          <a:solidFill>
                            <a:srgbClr val="000000"/>
                          </a:solidFill>
                          <a:latin typeface="Cambria Math" panose="02040503050406030204" pitchFamily="18" charset="0"/>
                        </a:rPr>
                        <m:t>}</m:t>
                      </m:r>
                    </m:e>
                    <m:sub>
                      <m: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1</m:t>
                      </m:r>
                    </m:sub>
                    <m:sup>
                      <m:r>
                        <a:rPr xmlns:a="http://schemas.openxmlformats.org/drawingml/2006/main" sz="6600" i="1">
                          <a:solidFill>
                            <a:srgbClr val="000000"/>
                          </a:solidFill>
                          <a:latin typeface="Cambria Math" panose="02040503050406030204" pitchFamily="18" charset="0"/>
                        </a:rPr>
                        <m:t>N</m:t>
                      </m:r>
                    </m:sup>
                  </m:sSubSup>
                </m:oMath>
              </m:oMathPara>
            </a14:m>
            <a:endParaRPr sz="6600"/>
          </a:p>
        </p:txBody>
      </p:sp>
      <p:sp>
        <p:nvSpPr>
          <p:cNvPr id="1532" name="Equation"/>
          <p:cNvSpPr txBox="1"/>
          <p:nvPr/>
        </p:nvSpPr>
        <p:spPr>
          <a:xfrm>
            <a:off x="5078519" y="8641239"/>
            <a:ext cx="572491" cy="56662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6600" i="1">
                      <a:solidFill>
                        <a:srgbClr val="000000"/>
                      </a:solidFill>
                      <a:latin typeface="Cambria Math" panose="02040503050406030204" pitchFamily="18" charset="0"/>
                    </a:rPr>
                    <m:t>X</m:t>
                  </m:r>
                </m:oMath>
              </m:oMathPara>
            </a14:m>
            <a:endParaRPr sz="6600"/>
          </a:p>
        </p:txBody>
      </p:sp>
      <p:sp>
        <p:nvSpPr>
          <p:cNvPr id="1533" name="Equation"/>
          <p:cNvSpPr txBox="1"/>
          <p:nvPr/>
        </p:nvSpPr>
        <p:spPr>
          <a:xfrm>
            <a:off x="13296758" y="4280796"/>
            <a:ext cx="7783412" cy="98650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limUpp>
                        <m:e>
                          <m:r>
                            <a:rPr xmlns:a="http://schemas.openxmlformats.org/drawingml/2006/main" sz="6600" i="1">
                              <a:solidFill>
                                <a:srgbClr val="000000"/>
                              </a:solidFill>
                              <a:latin typeface="Cambria Math" panose="02040503050406030204" pitchFamily="18" charset="0"/>
                            </a:rPr>
                            <m:t>π</m:t>
                          </m:r>
                        </m:e>
                        <m:lim>
                          <m:r>
                            <a:rPr xmlns:a="http://schemas.openxmlformats.org/drawingml/2006/main" sz="6600" i="1">
                              <a:solidFill>
                                <a:srgbClr val="000000"/>
                              </a:solidFill>
                              <a:latin typeface="Cambria Math" panose="02040503050406030204" pitchFamily="18" charset="0"/>
                            </a:rPr>
                            <m:t>˜</m:t>
                          </m:r>
                        </m:lim>
                      </m:limUpp>
                    </m:e>
                    <m:sub>
                      <m:r>
                        <a:rPr xmlns:a="http://schemas.openxmlformats.org/drawingml/2006/main" sz="6600" i="1">
                          <a:solidFill>
                            <a:srgbClr val="000000"/>
                          </a:solidFill>
                          <a:latin typeface="Cambria Math" panose="02040503050406030204" pitchFamily="18" charset="0"/>
                        </a:rPr>
                        <m:t>i</m:t>
                      </m:r>
                    </m:sub>
                  </m:sSub>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X</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K</m:t>
                      </m:r>
                    </m:e>
                    <m:sub>
                      <m:r>
                        <a:rPr xmlns:a="http://schemas.openxmlformats.org/drawingml/2006/main" sz="6600" i="1">
                          <a:solidFill>
                            <a:srgbClr val="000000"/>
                          </a:solidFill>
                          <a:latin typeface="Cambria Math" panose="02040503050406030204" pitchFamily="18" charset="0"/>
                        </a:rPr>
                        <m:t>i</m:t>
                      </m:r>
                    </m:sub>
                  </m:sSub>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0</m:t>
                  </m:r>
                  <m:r>
                    <a:rPr xmlns:a="http://schemas.openxmlformats.org/drawingml/2006/main" sz="6600" i="1">
                      <a:solidFill>
                        <a:srgbClr val="000000"/>
                      </a:solidFill>
                      <a:latin typeface="Cambria Math" panose="02040503050406030204" pitchFamily="18" charset="0"/>
                    </a:rPr>
                    <m:t>]</m:t>
                  </m:r>
                  <m:sSubSup>
                    <m:e>
                      <m:r>
                        <m:rPr>
                          <m:sty m:val="b"/>
                        </m:rPr>
                        <a:rPr xmlns:a="http://schemas.openxmlformats.org/drawingml/2006/main" sz="6600" i="1">
                          <a:solidFill>
                            <a:srgbClr val="000000"/>
                          </a:solidFill>
                          <a:latin typeface="Cambria Math" panose="02040503050406030204" pitchFamily="18" charset="0"/>
                        </a:rPr>
                        <m:t>C</m:t>
                      </m:r>
                    </m:e>
                    <m:sub>
                      <m:r>
                        <a:rPr xmlns:a="http://schemas.openxmlformats.org/drawingml/2006/main" sz="6600" i="1">
                          <a:solidFill>
                            <a:srgbClr val="000000"/>
                          </a:solidFill>
                          <a:latin typeface="Cambria Math" panose="02040503050406030204" pitchFamily="18" charset="0"/>
                        </a:rPr>
                        <m:t>i</m:t>
                      </m:r>
                    </m:sub>
                    <m:sup>
                      <m:r>
                        <a:rPr xmlns:a="http://schemas.openxmlformats.org/drawingml/2006/main" sz="6600" i="1">
                          <a:solidFill>
                            <a:srgbClr val="000000"/>
                          </a:solidFill>
                          <a:latin typeface="Cambria Math" panose="02040503050406030204" pitchFamily="18" charset="0"/>
                        </a:rPr>
                        <m:t>W</m:t>
                      </m:r>
                      <m:r>
                        <a:rPr xmlns:a="http://schemas.openxmlformats.org/drawingml/2006/main" sz="6600" i="1">
                          <a:solidFill>
                            <a:srgbClr val="000000"/>
                          </a:solidFill>
                          <a:latin typeface="Cambria Math" panose="02040503050406030204" pitchFamily="18" charset="0"/>
                        </a:rPr>
                        <m:t>2</m:t>
                      </m:r>
                      <m:r>
                        <a:rPr xmlns:a="http://schemas.openxmlformats.org/drawingml/2006/main" sz="6600" i="1">
                          <a:solidFill>
                            <a:srgbClr val="000000"/>
                          </a:solidFill>
                          <a:latin typeface="Cambria Math" panose="02040503050406030204" pitchFamily="18" charset="0"/>
                        </a:rPr>
                        <m:t>C</m:t>
                      </m:r>
                    </m:sup>
                  </m:sSubSup>
                  <m:limUpp>
                    <m:e>
                      <m:r>
                        <m:rPr>
                          <m:sty m:val="b"/>
                        </m:rPr>
                        <a:rPr xmlns:a="http://schemas.openxmlformats.org/drawingml/2006/main" sz="6600" i="1">
                          <a:solidFill>
                            <a:srgbClr val="000000"/>
                          </a:solidFill>
                          <a:latin typeface="Cambria Math" panose="02040503050406030204" pitchFamily="18" charset="0"/>
                        </a:rPr>
                        <m:t>X</m:t>
                      </m:r>
                    </m:e>
                    <m:lim>
                      <m:r>
                        <a:rPr xmlns:a="http://schemas.openxmlformats.org/drawingml/2006/main" sz="6600" i="1">
                          <a:solidFill>
                            <a:srgbClr val="000000"/>
                          </a:solidFill>
                          <a:latin typeface="Cambria Math" panose="02040503050406030204" pitchFamily="18" charset="0"/>
                        </a:rPr>
                        <m:t>˜</m:t>
                      </m:r>
                    </m:lim>
                  </m:limUpp>
                </m:oMath>
              </m:oMathPara>
            </a14:m>
            <a:endParaRPr sz="6600"/>
          </a:p>
        </p:txBody>
      </p:sp>
      <p:sp>
        <p:nvSpPr>
          <p:cNvPr id="1534" name="Given a set of (noisy) matched points"/>
          <p:cNvSpPr txBox="1"/>
          <p:nvPr/>
        </p:nvSpPr>
        <p:spPr>
          <a:xfrm>
            <a:off x="10207106" y="7088240"/>
            <a:ext cx="13966827"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Then we can solve a little least squares problem:</a:t>
            </a:r>
          </a:p>
        </p:txBody>
      </p:sp>
      <p:sp>
        <p:nvSpPr>
          <p:cNvPr id="1535" name="Equation"/>
          <p:cNvSpPr txBox="1"/>
          <p:nvPr/>
        </p:nvSpPr>
        <p:spPr>
          <a:xfrm>
            <a:off x="11606330" y="8386291"/>
            <a:ext cx="10601354" cy="2374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6600" i="1">
                          <a:solidFill>
                            <a:srgbClr val="000000"/>
                          </a:solidFill>
                          <a:latin typeface="Cambria Math" panose="02040503050406030204" pitchFamily="18" charset="0"/>
                        </a:rPr>
                        <m:t>X</m:t>
                      </m:r>
                    </m:e>
                    <m:sup>
                      <m:r>
                        <a:rPr xmlns:a="http://schemas.openxmlformats.org/drawingml/2006/main" sz="6600" i="1">
                          <a:solidFill>
                            <a:srgbClr val="000000"/>
                          </a:solidFill>
                          <a:latin typeface="Cambria Math" panose="02040503050406030204" pitchFamily="18" charset="0"/>
                        </a:rPr>
                        <m:t>*</m:t>
                      </m:r>
                    </m:sup>
                  </m:sSup>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a</m:t>
                  </m:r>
                  <m:r>
                    <a:rPr xmlns:a="http://schemas.openxmlformats.org/drawingml/2006/main" sz="6600" i="1">
                      <a:solidFill>
                        <a:srgbClr val="000000"/>
                      </a:solidFill>
                      <a:latin typeface="Cambria Math" panose="02040503050406030204" pitchFamily="18" charset="0"/>
                    </a:rPr>
                    <m:t>r</m:t>
                  </m:r>
                  <m:r>
                    <a:rPr xmlns:a="http://schemas.openxmlformats.org/drawingml/2006/main" sz="6600" i="1">
                      <a:solidFill>
                        <a:srgbClr val="000000"/>
                      </a:solidFill>
                      <a:latin typeface="Cambria Math" panose="02040503050406030204" pitchFamily="18" charset="0"/>
                    </a:rPr>
                    <m:t>g</m:t>
                  </m:r>
                  <m:r>
                    <a:rPr xmlns:a="http://schemas.openxmlformats.org/drawingml/2006/main" sz="6600" i="1">
                      <a:solidFill>
                        <a:srgbClr val="000000"/>
                      </a:solidFill>
                      <a:latin typeface="Cambria Math" panose="02040503050406030204" pitchFamily="18" charset="0"/>
                    </a:rPr>
                    <m:t>m</m:t>
                  </m:r>
                  <m:r>
                    <a:rPr xmlns:a="http://schemas.openxmlformats.org/drawingml/2006/main" sz="6600" i="1">
                      <a:solidFill>
                        <a:srgbClr val="000000"/>
                      </a:solidFill>
                      <a:latin typeface="Cambria Math" panose="02040503050406030204" pitchFamily="18" charset="0"/>
                    </a:rPr>
                    <m:t>i</m:t>
                  </m:r>
                  <m:sSub>
                    <m:e>
                      <m:r>
                        <a:rPr xmlns:a="http://schemas.openxmlformats.org/drawingml/2006/main" sz="6600" i="1">
                          <a:solidFill>
                            <a:srgbClr val="000000"/>
                          </a:solidFill>
                          <a:latin typeface="Cambria Math" panose="02040503050406030204" pitchFamily="18" charset="0"/>
                        </a:rPr>
                        <m:t>n</m:t>
                      </m:r>
                    </m:e>
                    <m:sub>
                      <m:r>
                        <m:rPr>
                          <m:sty m:val="b"/>
                        </m:rPr>
                        <a:rPr xmlns:a="http://schemas.openxmlformats.org/drawingml/2006/main" sz="6600" i="1">
                          <a:solidFill>
                            <a:srgbClr val="000000"/>
                          </a:solidFill>
                          <a:latin typeface="Cambria Math" panose="02040503050406030204" pitchFamily="18" charset="0"/>
                        </a:rPr>
                        <m:t>X</m:t>
                      </m:r>
                    </m:sub>
                  </m:sSub>
                  <m:limUpp>
                    <m:e>
                      <m:limLow>
                        <m:e>
                          <m:r>
                            <a:rPr xmlns:a="http://schemas.openxmlformats.org/drawingml/2006/main" sz="6600" i="1">
                              <a:solidFill>
                                <a:srgbClr val="000000"/>
                              </a:solidFill>
                              <a:latin typeface="Cambria Math" panose="02040503050406030204" pitchFamily="18" charset="0"/>
                            </a:rPr>
                            <m:t>∑</m:t>
                          </m:r>
                        </m:e>
                        <m:lim>
                          <m:r>
                            <a:rPr xmlns:a="http://schemas.openxmlformats.org/drawingml/2006/main" sz="6600" i="1">
                              <a:solidFill>
                                <a:srgbClr val="000000"/>
                              </a:solidFill>
                              <a:latin typeface="Cambria Math" panose="02040503050406030204" pitchFamily="18" charset="0"/>
                            </a:rPr>
                            <m:t>i</m:t>
                          </m:r>
                        </m:lim>
                      </m:limLow>
                    </m:e>
                    <m:lim>
                      <m:r>
                        <a:rPr xmlns:a="http://schemas.openxmlformats.org/drawingml/2006/main" sz="6600" i="1">
                          <a:solidFill>
                            <a:srgbClr val="000000"/>
                          </a:solidFill>
                          <a:latin typeface="Cambria Math" panose="02040503050406030204" pitchFamily="18" charset="0"/>
                        </a:rPr>
                        <m:t>N</m:t>
                      </m:r>
                    </m:lim>
                  </m:limUpp>
                  <m:r>
                    <a:rPr xmlns:a="http://schemas.openxmlformats.org/drawingml/2006/main" sz="6600" i="1">
                      <a:solidFill>
                        <a:srgbClr val="000000"/>
                      </a:solidFill>
                      <a:latin typeface="Cambria Math" panose="02040503050406030204" pitchFamily="18" charset="0"/>
                    </a:rPr>
                    <m:t>∥</m:t>
                  </m:r>
                  <m:sSub>
                    <m:e>
                      <m:r>
                        <a:rPr xmlns:a="http://schemas.openxmlformats.org/drawingml/2006/main" sz="6600" i="1">
                          <a:solidFill>
                            <a:srgbClr val="000000"/>
                          </a:solidFill>
                          <a:latin typeface="Cambria Math" panose="02040503050406030204" pitchFamily="18" charset="0"/>
                        </a:rPr>
                        <m:t>π</m:t>
                      </m:r>
                    </m:e>
                    <m:sub>
                      <m:r>
                        <a:rPr xmlns:a="http://schemas.openxmlformats.org/drawingml/2006/main" sz="6600" i="1">
                          <a:solidFill>
                            <a:srgbClr val="000000"/>
                          </a:solidFill>
                          <a:latin typeface="Cambria Math" panose="02040503050406030204" pitchFamily="18" charset="0"/>
                        </a:rPr>
                        <m:t>i</m:t>
                      </m:r>
                    </m:sub>
                  </m:sSub>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X</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x</m:t>
                      </m:r>
                    </m:e>
                    <m:sub>
                      <m:r>
                        <a:rPr xmlns:a="http://schemas.openxmlformats.org/drawingml/2006/main" sz="6600" i="1">
                          <a:solidFill>
                            <a:srgbClr val="000000"/>
                          </a:solidFill>
                          <a:latin typeface="Cambria Math" panose="02040503050406030204" pitchFamily="18" charset="0"/>
                        </a:rPr>
                        <m:t>i</m:t>
                      </m:r>
                    </m:sub>
                  </m:sSub>
                  <m:sSubSup>
                    <m:e>
                      <m:r>
                        <a:rPr xmlns:a="http://schemas.openxmlformats.org/drawingml/2006/main" sz="6600" i="1">
                          <a:solidFill>
                            <a:srgbClr val="000000"/>
                          </a:solidFill>
                          <a:latin typeface="Cambria Math" panose="02040503050406030204" pitchFamily="18" charset="0"/>
                        </a:rPr>
                        <m:t>∥</m:t>
                      </m:r>
                    </m:e>
                    <m:sub>
                      <m:r>
                        <a:rPr xmlns:a="http://schemas.openxmlformats.org/drawingml/2006/main" sz="6600" i="1">
                          <a:solidFill>
                            <a:srgbClr val="000000"/>
                          </a:solidFill>
                          <a:latin typeface="Cambria Math" panose="02040503050406030204" pitchFamily="18" charset="0"/>
                        </a:rPr>
                        <m:t>2</m:t>
                      </m:r>
                    </m:sub>
                    <m:sup>
                      <m:r>
                        <a:rPr xmlns:a="http://schemas.openxmlformats.org/drawingml/2006/main" sz="6600" i="1">
                          <a:solidFill>
                            <a:srgbClr val="000000"/>
                          </a:solidFill>
                          <a:latin typeface="Cambria Math" panose="02040503050406030204" pitchFamily="18" charset="0"/>
                        </a:rPr>
                        <m:t>2</m:t>
                      </m:r>
                    </m:sup>
                  </m:sSubSup>
                </m:oMath>
              </m:oMathPara>
            </a14:m>
            <a:endParaRPr sz="6600"/>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37" name="Triangulation"/>
          <p:cNvSpPr txBox="1"/>
          <p:nvPr/>
        </p:nvSpPr>
        <p:spPr>
          <a:xfrm>
            <a:off x="6293165" y="892390"/>
            <a:ext cx="11797670" cy="1031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800">
                <a:latin typeface="Helvetica"/>
                <a:ea typeface="Helvetica"/>
                <a:cs typeface="Helvetica"/>
                <a:sym typeface="Helvetica"/>
              </a:defRPr>
            </a:lvl1pPr>
          </a:lstStyle>
          <a:p>
            <a:pPr/>
            <a:r>
              <a:t>Triangulation - the finite perspective</a:t>
            </a:r>
          </a:p>
        </p:txBody>
      </p:sp>
      <p:sp>
        <p:nvSpPr>
          <p:cNvPr id="1538" name="Given a set of (noisy) matched points"/>
          <p:cNvSpPr txBox="1"/>
          <p:nvPr/>
        </p:nvSpPr>
        <p:spPr>
          <a:xfrm>
            <a:off x="857851" y="2955137"/>
            <a:ext cx="9013827" cy="1666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Given a set of (noisy) matched </a:t>
            </a:r>
            <a:br/>
            <a:r>
              <a:t>pixel coordinates</a:t>
            </a:r>
          </a:p>
        </p:txBody>
      </p:sp>
      <p:sp>
        <p:nvSpPr>
          <p:cNvPr id="1539" name="Estimate the 3D point"/>
          <p:cNvSpPr txBox="1"/>
          <p:nvPr/>
        </p:nvSpPr>
        <p:spPr>
          <a:xfrm>
            <a:off x="2201828" y="7177356"/>
            <a:ext cx="6402072"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Estimate the 3D point </a:t>
            </a:r>
          </a:p>
        </p:txBody>
      </p:sp>
      <p:sp>
        <p:nvSpPr>
          <p:cNvPr id="1540" name="Given a set of (noisy) matched points"/>
          <p:cNvSpPr txBox="1"/>
          <p:nvPr/>
        </p:nvSpPr>
        <p:spPr>
          <a:xfrm>
            <a:off x="11153441" y="2961292"/>
            <a:ext cx="12070046" cy="937635"/>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Denote projection of </a:t>
            </a:r>
            <a14:m>
              <m:oMath>
                <m:r>
                  <m:rPr>
                    <m:sty m:val="b"/>
                  </m:rPr>
                  <a:rPr xmlns:a="http://schemas.openxmlformats.org/drawingml/2006/main" sz="6100" i="1">
                    <a:solidFill>
                      <a:srgbClr val="000000"/>
                    </a:solidFill>
                    <a:latin typeface="Cambria Math" panose="02040503050406030204" pitchFamily="18" charset="0"/>
                  </a:rPr>
                  <m:t>X</m:t>
                </m:r>
              </m:oMath>
            </a14:m>
            <a:r>
              <a:t> into i-th camera as</a:t>
            </a:r>
          </a:p>
        </p:txBody>
      </p:sp>
      <p:sp>
        <p:nvSpPr>
          <p:cNvPr id="1541" name="Equation"/>
          <p:cNvSpPr txBox="1"/>
          <p:nvPr/>
        </p:nvSpPr>
        <p:spPr>
          <a:xfrm>
            <a:off x="4308276" y="5060777"/>
            <a:ext cx="2112977" cy="9723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x</m:t>
                      </m:r>
                    </m:e>
                    <m:sub>
                      <m:r>
                        <a:rPr xmlns:a="http://schemas.openxmlformats.org/drawingml/2006/main" sz="6600" i="1">
                          <a:solidFill>
                            <a:srgbClr val="000000"/>
                          </a:solidFill>
                          <a:latin typeface="Cambria Math" panose="02040503050406030204" pitchFamily="18" charset="0"/>
                        </a:rPr>
                        <m:t>i</m:t>
                      </m:r>
                    </m:sub>
                  </m:sSub>
                  <m:sSubSup>
                    <m:e>
                      <m:r>
                        <a:rPr xmlns:a="http://schemas.openxmlformats.org/drawingml/2006/main" sz="6600" i="1">
                          <a:solidFill>
                            <a:srgbClr val="000000"/>
                          </a:solidFill>
                          <a:latin typeface="Cambria Math" panose="02040503050406030204" pitchFamily="18" charset="0"/>
                        </a:rPr>
                        <m:t>}</m:t>
                      </m:r>
                    </m:e>
                    <m:sub>
                      <m: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1</m:t>
                      </m:r>
                    </m:sub>
                    <m:sup>
                      <m:r>
                        <a:rPr xmlns:a="http://schemas.openxmlformats.org/drawingml/2006/main" sz="6600" i="1">
                          <a:solidFill>
                            <a:srgbClr val="000000"/>
                          </a:solidFill>
                          <a:latin typeface="Cambria Math" panose="02040503050406030204" pitchFamily="18" charset="0"/>
                        </a:rPr>
                        <m:t>N</m:t>
                      </m:r>
                    </m:sup>
                  </m:sSubSup>
                </m:oMath>
              </m:oMathPara>
            </a14:m>
            <a:endParaRPr sz="6600"/>
          </a:p>
        </p:txBody>
      </p:sp>
      <p:sp>
        <p:nvSpPr>
          <p:cNvPr id="1542" name="Equation"/>
          <p:cNvSpPr txBox="1"/>
          <p:nvPr/>
        </p:nvSpPr>
        <p:spPr>
          <a:xfrm>
            <a:off x="5078519" y="8641239"/>
            <a:ext cx="572491" cy="56662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6600" i="1">
                      <a:solidFill>
                        <a:srgbClr val="000000"/>
                      </a:solidFill>
                      <a:latin typeface="Cambria Math" panose="02040503050406030204" pitchFamily="18" charset="0"/>
                    </a:rPr>
                    <m:t>X</m:t>
                  </m:r>
                </m:oMath>
              </m:oMathPara>
            </a14:m>
            <a:endParaRPr sz="6600"/>
          </a:p>
        </p:txBody>
      </p:sp>
      <p:sp>
        <p:nvSpPr>
          <p:cNvPr id="1543" name="Equation"/>
          <p:cNvSpPr txBox="1"/>
          <p:nvPr/>
        </p:nvSpPr>
        <p:spPr>
          <a:xfrm>
            <a:off x="13296758" y="4280796"/>
            <a:ext cx="7783412" cy="98650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limUpp>
                        <m:e>
                          <m:r>
                            <a:rPr xmlns:a="http://schemas.openxmlformats.org/drawingml/2006/main" sz="6600" i="1">
                              <a:solidFill>
                                <a:srgbClr val="000000"/>
                              </a:solidFill>
                              <a:latin typeface="Cambria Math" panose="02040503050406030204" pitchFamily="18" charset="0"/>
                            </a:rPr>
                            <m:t>π</m:t>
                          </m:r>
                        </m:e>
                        <m:lim>
                          <m:r>
                            <a:rPr xmlns:a="http://schemas.openxmlformats.org/drawingml/2006/main" sz="6600" i="1">
                              <a:solidFill>
                                <a:srgbClr val="000000"/>
                              </a:solidFill>
                              <a:latin typeface="Cambria Math" panose="02040503050406030204" pitchFamily="18" charset="0"/>
                            </a:rPr>
                            <m:t>˜</m:t>
                          </m:r>
                        </m:lim>
                      </m:limUpp>
                    </m:e>
                    <m:sub>
                      <m:r>
                        <a:rPr xmlns:a="http://schemas.openxmlformats.org/drawingml/2006/main" sz="6600" i="1">
                          <a:solidFill>
                            <a:srgbClr val="000000"/>
                          </a:solidFill>
                          <a:latin typeface="Cambria Math" panose="02040503050406030204" pitchFamily="18" charset="0"/>
                        </a:rPr>
                        <m:t>i</m:t>
                      </m:r>
                    </m:sub>
                  </m:sSub>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X</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K</m:t>
                      </m:r>
                    </m:e>
                    <m:sub>
                      <m:r>
                        <a:rPr xmlns:a="http://schemas.openxmlformats.org/drawingml/2006/main" sz="6600" i="1">
                          <a:solidFill>
                            <a:srgbClr val="000000"/>
                          </a:solidFill>
                          <a:latin typeface="Cambria Math" panose="02040503050406030204" pitchFamily="18" charset="0"/>
                        </a:rPr>
                        <m:t>i</m:t>
                      </m:r>
                    </m:sub>
                  </m:sSub>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I</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0</m:t>
                  </m:r>
                  <m:r>
                    <a:rPr xmlns:a="http://schemas.openxmlformats.org/drawingml/2006/main" sz="6600" i="1">
                      <a:solidFill>
                        <a:srgbClr val="000000"/>
                      </a:solidFill>
                      <a:latin typeface="Cambria Math" panose="02040503050406030204" pitchFamily="18" charset="0"/>
                    </a:rPr>
                    <m:t>]</m:t>
                  </m:r>
                  <m:sSubSup>
                    <m:e>
                      <m:r>
                        <m:rPr>
                          <m:sty m:val="b"/>
                        </m:rPr>
                        <a:rPr xmlns:a="http://schemas.openxmlformats.org/drawingml/2006/main" sz="6600" i="1">
                          <a:solidFill>
                            <a:srgbClr val="000000"/>
                          </a:solidFill>
                          <a:latin typeface="Cambria Math" panose="02040503050406030204" pitchFamily="18" charset="0"/>
                        </a:rPr>
                        <m:t>C</m:t>
                      </m:r>
                    </m:e>
                    <m:sub>
                      <m:r>
                        <a:rPr xmlns:a="http://schemas.openxmlformats.org/drawingml/2006/main" sz="6600" i="1">
                          <a:solidFill>
                            <a:srgbClr val="000000"/>
                          </a:solidFill>
                          <a:latin typeface="Cambria Math" panose="02040503050406030204" pitchFamily="18" charset="0"/>
                        </a:rPr>
                        <m:t>i</m:t>
                      </m:r>
                    </m:sub>
                    <m:sup>
                      <m:r>
                        <a:rPr xmlns:a="http://schemas.openxmlformats.org/drawingml/2006/main" sz="6600" i="1">
                          <a:solidFill>
                            <a:srgbClr val="000000"/>
                          </a:solidFill>
                          <a:latin typeface="Cambria Math" panose="02040503050406030204" pitchFamily="18" charset="0"/>
                        </a:rPr>
                        <m:t>W</m:t>
                      </m:r>
                      <m:r>
                        <a:rPr xmlns:a="http://schemas.openxmlformats.org/drawingml/2006/main" sz="6600" i="1">
                          <a:solidFill>
                            <a:srgbClr val="000000"/>
                          </a:solidFill>
                          <a:latin typeface="Cambria Math" panose="02040503050406030204" pitchFamily="18" charset="0"/>
                        </a:rPr>
                        <m:t>2</m:t>
                      </m:r>
                      <m:r>
                        <a:rPr xmlns:a="http://schemas.openxmlformats.org/drawingml/2006/main" sz="6600" i="1">
                          <a:solidFill>
                            <a:srgbClr val="000000"/>
                          </a:solidFill>
                          <a:latin typeface="Cambria Math" panose="02040503050406030204" pitchFamily="18" charset="0"/>
                        </a:rPr>
                        <m:t>C</m:t>
                      </m:r>
                    </m:sup>
                  </m:sSubSup>
                  <m:limUpp>
                    <m:e>
                      <m:r>
                        <m:rPr>
                          <m:sty m:val="b"/>
                        </m:rPr>
                        <a:rPr xmlns:a="http://schemas.openxmlformats.org/drawingml/2006/main" sz="6600" i="1">
                          <a:solidFill>
                            <a:srgbClr val="000000"/>
                          </a:solidFill>
                          <a:latin typeface="Cambria Math" panose="02040503050406030204" pitchFamily="18" charset="0"/>
                        </a:rPr>
                        <m:t>X</m:t>
                      </m:r>
                    </m:e>
                    <m:lim>
                      <m:r>
                        <a:rPr xmlns:a="http://schemas.openxmlformats.org/drawingml/2006/main" sz="6600" i="1">
                          <a:solidFill>
                            <a:srgbClr val="000000"/>
                          </a:solidFill>
                          <a:latin typeface="Cambria Math" panose="02040503050406030204" pitchFamily="18" charset="0"/>
                        </a:rPr>
                        <m:t>˜</m:t>
                      </m:r>
                    </m:lim>
                  </m:limUpp>
                </m:oMath>
              </m:oMathPara>
            </a14:m>
            <a:endParaRPr sz="6600"/>
          </a:p>
        </p:txBody>
      </p:sp>
      <p:sp>
        <p:nvSpPr>
          <p:cNvPr id="1544" name="Given a set of (noisy) matched points"/>
          <p:cNvSpPr txBox="1"/>
          <p:nvPr/>
        </p:nvSpPr>
        <p:spPr>
          <a:xfrm>
            <a:off x="10207106" y="7088240"/>
            <a:ext cx="13966827"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Then we can solve a little least squares problem:</a:t>
            </a:r>
          </a:p>
        </p:txBody>
      </p:sp>
      <p:sp>
        <p:nvSpPr>
          <p:cNvPr id="1545" name="Equation"/>
          <p:cNvSpPr txBox="1"/>
          <p:nvPr/>
        </p:nvSpPr>
        <p:spPr>
          <a:xfrm>
            <a:off x="11606330" y="8386291"/>
            <a:ext cx="10601354" cy="2374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r>
                        <m:rPr>
                          <m:sty m:val="b"/>
                        </m:rPr>
                        <a:rPr xmlns:a="http://schemas.openxmlformats.org/drawingml/2006/main" sz="6600" i="1">
                          <a:solidFill>
                            <a:srgbClr val="000000"/>
                          </a:solidFill>
                          <a:latin typeface="Cambria Math" panose="02040503050406030204" pitchFamily="18" charset="0"/>
                        </a:rPr>
                        <m:t>X</m:t>
                      </m:r>
                    </m:e>
                    <m:sup>
                      <m:r>
                        <a:rPr xmlns:a="http://schemas.openxmlformats.org/drawingml/2006/main" sz="6600" i="1">
                          <a:solidFill>
                            <a:srgbClr val="000000"/>
                          </a:solidFill>
                          <a:latin typeface="Cambria Math" panose="02040503050406030204" pitchFamily="18" charset="0"/>
                        </a:rPr>
                        <m:t>*</m:t>
                      </m:r>
                    </m:sup>
                  </m:sSup>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a</m:t>
                  </m:r>
                  <m:r>
                    <a:rPr xmlns:a="http://schemas.openxmlformats.org/drawingml/2006/main" sz="6600" i="1">
                      <a:solidFill>
                        <a:srgbClr val="000000"/>
                      </a:solidFill>
                      <a:latin typeface="Cambria Math" panose="02040503050406030204" pitchFamily="18" charset="0"/>
                    </a:rPr>
                    <m:t>r</m:t>
                  </m:r>
                  <m:r>
                    <a:rPr xmlns:a="http://schemas.openxmlformats.org/drawingml/2006/main" sz="6600" i="1">
                      <a:solidFill>
                        <a:srgbClr val="000000"/>
                      </a:solidFill>
                      <a:latin typeface="Cambria Math" panose="02040503050406030204" pitchFamily="18" charset="0"/>
                    </a:rPr>
                    <m:t>g</m:t>
                  </m:r>
                  <m:r>
                    <a:rPr xmlns:a="http://schemas.openxmlformats.org/drawingml/2006/main" sz="6600" i="1">
                      <a:solidFill>
                        <a:srgbClr val="000000"/>
                      </a:solidFill>
                      <a:latin typeface="Cambria Math" panose="02040503050406030204" pitchFamily="18" charset="0"/>
                    </a:rPr>
                    <m:t>m</m:t>
                  </m:r>
                  <m:r>
                    <a:rPr xmlns:a="http://schemas.openxmlformats.org/drawingml/2006/main" sz="6600" i="1">
                      <a:solidFill>
                        <a:srgbClr val="000000"/>
                      </a:solidFill>
                      <a:latin typeface="Cambria Math" panose="02040503050406030204" pitchFamily="18" charset="0"/>
                    </a:rPr>
                    <m:t>i</m:t>
                  </m:r>
                  <m:sSub>
                    <m:e>
                      <m:r>
                        <a:rPr xmlns:a="http://schemas.openxmlformats.org/drawingml/2006/main" sz="6600" i="1">
                          <a:solidFill>
                            <a:srgbClr val="000000"/>
                          </a:solidFill>
                          <a:latin typeface="Cambria Math" panose="02040503050406030204" pitchFamily="18" charset="0"/>
                        </a:rPr>
                        <m:t>n</m:t>
                      </m:r>
                    </m:e>
                    <m:sub>
                      <m:r>
                        <m:rPr>
                          <m:sty m:val="b"/>
                        </m:rPr>
                        <a:rPr xmlns:a="http://schemas.openxmlformats.org/drawingml/2006/main" sz="6600" i="1">
                          <a:solidFill>
                            <a:srgbClr val="000000"/>
                          </a:solidFill>
                          <a:latin typeface="Cambria Math" panose="02040503050406030204" pitchFamily="18" charset="0"/>
                        </a:rPr>
                        <m:t>X</m:t>
                      </m:r>
                    </m:sub>
                  </m:sSub>
                  <m:limUpp>
                    <m:e>
                      <m:limLow>
                        <m:e>
                          <m:r>
                            <a:rPr xmlns:a="http://schemas.openxmlformats.org/drawingml/2006/main" sz="6600" i="1">
                              <a:solidFill>
                                <a:srgbClr val="000000"/>
                              </a:solidFill>
                              <a:latin typeface="Cambria Math" panose="02040503050406030204" pitchFamily="18" charset="0"/>
                            </a:rPr>
                            <m:t>∑</m:t>
                          </m:r>
                        </m:e>
                        <m:lim>
                          <m:r>
                            <a:rPr xmlns:a="http://schemas.openxmlformats.org/drawingml/2006/main" sz="6600" i="1">
                              <a:solidFill>
                                <a:srgbClr val="000000"/>
                              </a:solidFill>
                              <a:latin typeface="Cambria Math" panose="02040503050406030204" pitchFamily="18" charset="0"/>
                            </a:rPr>
                            <m:t>i</m:t>
                          </m:r>
                        </m:lim>
                      </m:limLow>
                    </m:e>
                    <m:lim>
                      <m:r>
                        <a:rPr xmlns:a="http://schemas.openxmlformats.org/drawingml/2006/main" sz="6600" i="1">
                          <a:solidFill>
                            <a:srgbClr val="000000"/>
                          </a:solidFill>
                          <a:latin typeface="Cambria Math" panose="02040503050406030204" pitchFamily="18" charset="0"/>
                        </a:rPr>
                        <m:t>N</m:t>
                      </m:r>
                    </m:lim>
                  </m:limUpp>
                  <m:r>
                    <a:rPr xmlns:a="http://schemas.openxmlformats.org/drawingml/2006/main" sz="6600" i="1">
                      <a:solidFill>
                        <a:srgbClr val="000000"/>
                      </a:solidFill>
                      <a:latin typeface="Cambria Math" panose="02040503050406030204" pitchFamily="18" charset="0"/>
                    </a:rPr>
                    <m:t>∥</m:t>
                  </m:r>
                  <m:sSub>
                    <m:e>
                      <m:r>
                        <a:rPr xmlns:a="http://schemas.openxmlformats.org/drawingml/2006/main" sz="6600" i="1">
                          <a:solidFill>
                            <a:srgbClr val="000000"/>
                          </a:solidFill>
                          <a:latin typeface="Cambria Math" panose="02040503050406030204" pitchFamily="18" charset="0"/>
                        </a:rPr>
                        <m:t>π</m:t>
                      </m:r>
                    </m:e>
                    <m:sub>
                      <m:r>
                        <a:rPr xmlns:a="http://schemas.openxmlformats.org/drawingml/2006/main" sz="6600" i="1">
                          <a:solidFill>
                            <a:srgbClr val="000000"/>
                          </a:solidFill>
                          <a:latin typeface="Cambria Math" panose="02040503050406030204" pitchFamily="18" charset="0"/>
                        </a:rPr>
                        <m:t>i</m:t>
                      </m:r>
                    </m:sub>
                  </m:sSub>
                  <m:r>
                    <a:rPr xmlns:a="http://schemas.openxmlformats.org/drawingml/2006/main" sz="6600" i="1">
                      <a:solidFill>
                        <a:srgbClr val="000000"/>
                      </a:solidFill>
                      <a:latin typeface="Cambria Math" panose="02040503050406030204" pitchFamily="18" charset="0"/>
                    </a:rPr>
                    <m:t>(</m:t>
                  </m:r>
                  <m:r>
                    <m:rPr>
                      <m:sty m:val="b"/>
                    </m:rPr>
                    <a:rPr xmlns:a="http://schemas.openxmlformats.org/drawingml/2006/main" sz="6600" i="1">
                      <a:solidFill>
                        <a:srgbClr val="000000"/>
                      </a:solidFill>
                      <a:latin typeface="Cambria Math" panose="02040503050406030204" pitchFamily="18" charset="0"/>
                    </a:rPr>
                    <m:t>X</m:t>
                  </m:r>
                  <m:r>
                    <a:rPr xmlns:a="http://schemas.openxmlformats.org/drawingml/2006/main" sz="6600" i="1">
                      <a:solidFill>
                        <a:srgbClr val="000000"/>
                      </a:solidFill>
                      <a:latin typeface="Cambria Math" panose="02040503050406030204" pitchFamily="18" charset="0"/>
                    </a:rPr>
                    <m:t>)</m:t>
                  </m:r>
                  <m:r>
                    <a:rPr xmlns:a="http://schemas.openxmlformats.org/drawingml/2006/main" sz="6600" i="1">
                      <a:solidFill>
                        <a:srgbClr val="000000"/>
                      </a:solidFill>
                      <a:latin typeface="Cambria Math" panose="02040503050406030204" pitchFamily="18" charset="0"/>
                    </a:rPr>
                    <m:t>-</m:t>
                  </m:r>
                  <m:sSub>
                    <m:e>
                      <m:r>
                        <m:rPr>
                          <m:sty m:val="b"/>
                        </m:rPr>
                        <a:rPr xmlns:a="http://schemas.openxmlformats.org/drawingml/2006/main" sz="6600" i="1">
                          <a:solidFill>
                            <a:srgbClr val="000000"/>
                          </a:solidFill>
                          <a:latin typeface="Cambria Math" panose="02040503050406030204" pitchFamily="18" charset="0"/>
                        </a:rPr>
                        <m:t>x</m:t>
                      </m:r>
                    </m:e>
                    <m:sub>
                      <m:r>
                        <a:rPr xmlns:a="http://schemas.openxmlformats.org/drawingml/2006/main" sz="6600" i="1">
                          <a:solidFill>
                            <a:srgbClr val="000000"/>
                          </a:solidFill>
                          <a:latin typeface="Cambria Math" panose="02040503050406030204" pitchFamily="18" charset="0"/>
                        </a:rPr>
                        <m:t>i</m:t>
                      </m:r>
                    </m:sub>
                  </m:sSub>
                  <m:sSubSup>
                    <m:e>
                      <m:r>
                        <a:rPr xmlns:a="http://schemas.openxmlformats.org/drawingml/2006/main" sz="6600" i="1">
                          <a:solidFill>
                            <a:srgbClr val="000000"/>
                          </a:solidFill>
                          <a:latin typeface="Cambria Math" panose="02040503050406030204" pitchFamily="18" charset="0"/>
                        </a:rPr>
                        <m:t>∥</m:t>
                      </m:r>
                    </m:e>
                    <m:sub>
                      <m:r>
                        <a:rPr xmlns:a="http://schemas.openxmlformats.org/drawingml/2006/main" sz="6600" i="1">
                          <a:solidFill>
                            <a:srgbClr val="000000"/>
                          </a:solidFill>
                          <a:latin typeface="Cambria Math" panose="02040503050406030204" pitchFamily="18" charset="0"/>
                        </a:rPr>
                        <m:t>2</m:t>
                      </m:r>
                    </m:sub>
                    <m:sup>
                      <m:r>
                        <a:rPr xmlns:a="http://schemas.openxmlformats.org/drawingml/2006/main" sz="6600" i="1">
                          <a:solidFill>
                            <a:srgbClr val="000000"/>
                          </a:solidFill>
                          <a:latin typeface="Cambria Math" panose="02040503050406030204" pitchFamily="18" charset="0"/>
                        </a:rPr>
                        <m:t>2</m:t>
                      </m:r>
                    </m:sup>
                  </m:sSubSup>
                </m:oMath>
              </m:oMathPara>
            </a14:m>
            <a:endParaRPr sz="6600"/>
          </a:p>
        </p:txBody>
      </p:sp>
      <p:sp>
        <p:nvSpPr>
          <p:cNvPr id="1546" name="How do you compute the epipolar line?"/>
          <p:cNvSpPr txBox="1"/>
          <p:nvPr/>
        </p:nvSpPr>
        <p:spPr>
          <a:xfrm>
            <a:off x="2087917" y="11575935"/>
            <a:ext cx="20208166" cy="16668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Can be solved via numerical optimization </a:t>
            </a:r>
            <a:br/>
            <a:r>
              <a:t>(Gradient Descent, or smarter, Levenberg-Marquardt)</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48" name="In a nutshell"/>
          <p:cNvSpPr txBox="1"/>
          <p:nvPr>
            <p:ph type="title"/>
          </p:nvPr>
        </p:nvSpPr>
        <p:spPr>
          <a:prstGeom prst="rect">
            <a:avLst/>
          </a:prstGeom>
        </p:spPr>
        <p:txBody>
          <a:bodyPr/>
          <a:lstStyle/>
          <a:p>
            <a:pPr/>
            <a:r>
              <a:t>In a nutshell</a:t>
            </a:r>
          </a:p>
        </p:txBody>
      </p:sp>
      <p:sp>
        <p:nvSpPr>
          <p:cNvPr id="1549" name="If we know the camera matrices, 3D-&gt;2D perspective is linear in 3D point…"/>
          <p:cNvSpPr txBox="1"/>
          <p:nvPr>
            <p:ph type="body" idx="1"/>
          </p:nvPr>
        </p:nvSpPr>
        <p:spPr>
          <a:prstGeom prst="rect">
            <a:avLst/>
          </a:prstGeom>
        </p:spPr>
        <p:txBody>
          <a:bodyPr anchor="t"/>
          <a:lstStyle/>
          <a:p>
            <a:pPr>
              <a:spcBef>
                <a:spcPts val="2000"/>
              </a:spcBef>
            </a:pPr>
            <a:r>
              <a:t>If we know the camera matrices, 3D-&gt;2D perspective is linear in 3D point</a:t>
            </a:r>
          </a:p>
          <a:p>
            <a:pPr>
              <a:spcBef>
                <a:spcPts val="2000"/>
              </a:spcBef>
            </a:pPr>
            <a:r>
              <a:t>Given 2D point correspondences (and known camera matrices), we can solve for 3D coordinates with linear algebra</a:t>
            </a:r>
          </a:p>
          <a:p>
            <a:pPr lvl="1">
              <a:spcBef>
                <a:spcPts val="2000"/>
              </a:spcBef>
            </a:pPr>
            <a:r>
              <a:t>Direct solver or least squares version to handle noise and more views </a:t>
            </a:r>
          </a:p>
          <a:p>
            <a:pPr>
              <a:spcBef>
                <a:spcPts val="2000"/>
              </a:spcBef>
            </a:pPr>
            <a:r>
              <a:t>In order to solve for the camera matrices, we will seek the opposite: </a:t>
            </a:r>
            <a:br/>
            <a:r>
              <a:t>cast the problem as linear in (some) matrices. </a:t>
            </a:r>
          </a:p>
        </p:txBody>
      </p:sp>
      <p:grpSp>
        <p:nvGrpSpPr>
          <p:cNvPr id="1567" name="Group"/>
          <p:cNvGrpSpPr/>
          <p:nvPr/>
        </p:nvGrpSpPr>
        <p:grpSpPr>
          <a:xfrm>
            <a:off x="4597698" y="8896018"/>
            <a:ext cx="9122837" cy="4926287"/>
            <a:chOff x="0" y="0"/>
            <a:chExt cx="9122836" cy="4926285"/>
          </a:xfrm>
        </p:grpSpPr>
        <p:sp>
          <p:nvSpPr>
            <p:cNvPr id="1550" name="Line"/>
            <p:cNvSpPr/>
            <p:nvPr/>
          </p:nvSpPr>
          <p:spPr>
            <a:xfrm flipH="1" flipV="1">
              <a:off x="3131696" y="-1"/>
              <a:ext cx="3532417" cy="3222714"/>
            </a:xfrm>
            <a:prstGeom prst="line">
              <a:avLst/>
            </a:prstGeom>
            <a:noFill/>
            <a:ln w="50800" cap="flat">
              <a:solidFill>
                <a:srgbClr val="000000"/>
              </a:solidFill>
              <a:prstDash val="solid"/>
              <a:miter lim="400000"/>
              <a:head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1551" name="Line"/>
            <p:cNvSpPr/>
            <p:nvPr/>
          </p:nvSpPr>
          <p:spPr>
            <a:xfrm flipH="1" flipV="1">
              <a:off x="3729646" y="550744"/>
              <a:ext cx="3532417" cy="3222713"/>
            </a:xfrm>
            <a:prstGeom prst="line">
              <a:avLst/>
            </a:prstGeom>
            <a:noFill/>
            <a:ln w="50800" cap="flat">
              <a:solidFill>
                <a:srgbClr val="000000"/>
              </a:solidFill>
              <a:prstDash val="solid"/>
              <a:miter lim="400000"/>
              <a:head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1552" name="Shape"/>
            <p:cNvSpPr/>
            <p:nvPr/>
          </p:nvSpPr>
          <p:spPr>
            <a:xfrm rot="17922376">
              <a:off x="4972909" y="2016115"/>
              <a:ext cx="3427365" cy="19010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90000"/>
              </a:srgb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latin typeface="Helvetica Light"/>
                  <a:ea typeface="Helvetica Light"/>
                  <a:cs typeface="Helvetica Light"/>
                  <a:sym typeface="Helvetica Light"/>
                </a:defRPr>
              </a:pPr>
            </a:p>
          </p:txBody>
        </p:sp>
        <p:sp>
          <p:nvSpPr>
            <p:cNvPr id="1553" name="Line"/>
            <p:cNvSpPr/>
            <p:nvPr/>
          </p:nvSpPr>
          <p:spPr>
            <a:xfrm flipV="1">
              <a:off x="4780951" y="1152257"/>
              <a:ext cx="1" cy="361203"/>
            </a:xfrm>
            <a:prstGeom prst="line">
              <a:avLst/>
            </a:prstGeom>
            <a:noFill/>
            <a:ln w="63500" cap="flat">
              <a:solidFill>
                <a:srgbClr val="000000"/>
              </a:solidFill>
              <a:custDash>
                <a:ds d="200000" sp="200000"/>
              </a:custDash>
              <a:miter lim="400000"/>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1554" name="Line"/>
            <p:cNvSpPr/>
            <p:nvPr/>
          </p:nvSpPr>
          <p:spPr>
            <a:xfrm flipV="1">
              <a:off x="4395182" y="1190413"/>
              <a:ext cx="339518" cy="284890"/>
            </a:xfrm>
            <a:prstGeom prst="line">
              <a:avLst/>
            </a:prstGeom>
            <a:noFill/>
            <a:ln w="203200" cap="flat">
              <a:solidFill>
                <a:srgbClr val="FFFFFF"/>
              </a:solidFill>
              <a:prstDash val="solid"/>
              <a:miter lim="400000"/>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1555" name="Line"/>
            <p:cNvSpPr/>
            <p:nvPr/>
          </p:nvSpPr>
          <p:spPr>
            <a:xfrm flipV="1">
              <a:off x="2393806" y="308468"/>
              <a:ext cx="3381152" cy="2829234"/>
            </a:xfrm>
            <a:prstGeom prst="line">
              <a:avLst/>
            </a:prstGeom>
            <a:noFill/>
            <a:ln w="50800" cap="flat">
              <a:solidFill>
                <a:srgbClr val="000000"/>
              </a:solidFill>
              <a:prstDash val="solid"/>
              <a:miter lim="400000"/>
              <a:head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1556" name="Shape"/>
            <p:cNvSpPr/>
            <p:nvPr/>
          </p:nvSpPr>
          <p:spPr>
            <a:xfrm rot="3650718">
              <a:off x="728473" y="1925155"/>
              <a:ext cx="3427364" cy="190109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F38F18">
                <a:alpha val="80000"/>
              </a:srgb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latin typeface="Helvetica Light"/>
                  <a:ea typeface="Helvetica Light"/>
                  <a:cs typeface="Helvetica Light"/>
                  <a:sym typeface="Helvetica Light"/>
                </a:defRPr>
              </a:pPr>
            </a:p>
          </p:txBody>
        </p:sp>
        <p:sp>
          <p:nvSpPr>
            <p:cNvPr id="1557" name="Line"/>
            <p:cNvSpPr/>
            <p:nvPr/>
          </p:nvSpPr>
          <p:spPr>
            <a:xfrm flipV="1">
              <a:off x="1702779" y="3183719"/>
              <a:ext cx="628276" cy="527656"/>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1558" name="Line"/>
            <p:cNvSpPr/>
            <p:nvPr/>
          </p:nvSpPr>
          <p:spPr>
            <a:xfrm flipH="1" flipV="1">
              <a:off x="6723482" y="3282379"/>
              <a:ext cx="538566" cy="491093"/>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1559" name="image 2"/>
            <p:cNvSpPr txBox="1"/>
            <p:nvPr/>
          </p:nvSpPr>
          <p:spPr>
            <a:xfrm>
              <a:off x="7591283" y="2237434"/>
              <a:ext cx="1035171" cy="3281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8" tIns="71438" rIns="71438" bIns="71438" numCol="1" anchor="ctr">
              <a:noAutofit/>
            </a:bodyPr>
            <a:lstStyle>
              <a:lvl1pPr algn="ctr" defTabSz="821501">
                <a:spcBef>
                  <a:spcPts val="0"/>
                </a:spcBef>
                <a:defRPr sz="2400">
                  <a:latin typeface="Helvetica Light"/>
                  <a:ea typeface="Helvetica Light"/>
                  <a:cs typeface="Helvetica Light"/>
                  <a:sym typeface="Helvetica Light"/>
                </a:defRPr>
              </a:lvl1pPr>
            </a:lstStyle>
            <a:p>
              <a:pPr/>
              <a:r>
                <a:t>image 2</a:t>
              </a:r>
            </a:p>
          </p:txBody>
        </p:sp>
        <p:sp>
          <p:nvSpPr>
            <p:cNvPr id="1560" name="image 1"/>
            <p:cNvSpPr txBox="1"/>
            <p:nvPr/>
          </p:nvSpPr>
          <p:spPr>
            <a:xfrm>
              <a:off x="502431" y="2237434"/>
              <a:ext cx="1035170" cy="328196"/>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8" tIns="71438" rIns="71438" bIns="71438" numCol="1" anchor="ctr">
              <a:noAutofit/>
            </a:bodyPr>
            <a:lstStyle>
              <a:lvl1pPr algn="ctr" defTabSz="821501">
                <a:spcBef>
                  <a:spcPts val="0"/>
                </a:spcBef>
                <a:defRPr sz="2400">
                  <a:latin typeface="Helvetica Light"/>
                  <a:ea typeface="Helvetica Light"/>
                  <a:cs typeface="Helvetica Light"/>
                  <a:sym typeface="Helvetica Light"/>
                </a:defRPr>
              </a:lvl1pPr>
            </a:lstStyle>
            <a:p>
              <a:pPr/>
              <a:r>
                <a:t>image 1</a:t>
              </a:r>
            </a:p>
          </p:txBody>
        </p:sp>
        <p:sp>
          <p:nvSpPr>
            <p:cNvPr id="1561" name="image 1"/>
            <p:cNvSpPr txBox="1"/>
            <p:nvPr/>
          </p:nvSpPr>
          <p:spPr>
            <a:xfrm>
              <a:off x="0" y="4564459"/>
              <a:ext cx="3298620" cy="3444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8" tIns="71438" rIns="71438" bIns="71438" numCol="1" anchor="ctr">
              <a:noAutofit/>
            </a:bodyPr>
            <a:lstStyle/>
            <a:p>
              <a:pPr algn="ctr" defTabSz="821501">
                <a:spcBef>
                  <a:spcPts val="0"/>
                </a:spcBef>
                <a:defRPr sz="2400">
                  <a:latin typeface="Helvetica Light"/>
                  <a:ea typeface="Helvetica Light"/>
                  <a:cs typeface="Helvetica Light"/>
                  <a:sym typeface="Helvetica Light"/>
                </a:defRPr>
              </a:pPr>
              <a:r>
                <a:t>camera 1 with matrix </a:t>
              </a:r>
              <a14:m>
                <m:oMath>
                  <m:sSub>
                    <m:e>
                      <m:r>
                        <m:rPr>
                          <m:sty m:val="b"/>
                        </m:rPr>
                        <a:rPr xmlns:a="http://schemas.openxmlformats.org/drawingml/2006/main" sz="1500" i="1">
                          <a:solidFill>
                            <a:srgbClr val="000000"/>
                          </a:solidFill>
                          <a:latin typeface="Cambria Math" panose="02040503050406030204" pitchFamily="18" charset="0"/>
                        </a:rPr>
                        <m:t>P</m:t>
                      </m:r>
                    </m:e>
                    <m:sub>
                      <m:r>
                        <a:rPr xmlns:a="http://schemas.openxmlformats.org/drawingml/2006/main" sz="1500" i="1">
                          <a:solidFill>
                            <a:srgbClr val="000000"/>
                          </a:solidFill>
                          <a:latin typeface="Cambria Math" panose="02040503050406030204" pitchFamily="18" charset="0"/>
                        </a:rPr>
                        <m:t>1</m:t>
                      </m:r>
                    </m:sub>
                  </m:sSub>
                </m:oMath>
              </a14:m>
            </a:p>
          </p:txBody>
        </p:sp>
        <p:sp>
          <p:nvSpPr>
            <p:cNvPr id="1562" name="Equation"/>
            <p:cNvSpPr txBox="1"/>
            <p:nvPr/>
          </p:nvSpPr>
          <p:spPr>
            <a:xfrm>
              <a:off x="2051142" y="2848209"/>
              <a:ext cx="253509" cy="23477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600" i="1">
                            <a:solidFill>
                              <a:srgbClr val="000000"/>
                            </a:solidFill>
                            <a:latin typeface="Cambria Math" panose="02040503050406030204" pitchFamily="18" charset="0"/>
                          </a:rPr>
                          <m:t>x</m:t>
                        </m:r>
                      </m:e>
                      <m:sub>
                        <m:r>
                          <a:rPr xmlns:a="http://schemas.openxmlformats.org/drawingml/2006/main" sz="2600" i="1">
                            <a:solidFill>
                              <a:srgbClr val="000000"/>
                            </a:solidFill>
                            <a:latin typeface="Cambria Math" panose="02040503050406030204" pitchFamily="18" charset="0"/>
                          </a:rPr>
                          <m:t>1</m:t>
                        </m:r>
                      </m:sub>
                    </m:sSub>
                  </m:oMath>
                </m:oMathPara>
              </a14:m>
              <a:endParaRPr sz="2600"/>
            </a:p>
          </p:txBody>
        </p:sp>
        <p:sp>
          <p:nvSpPr>
            <p:cNvPr id="1563" name="Equation"/>
            <p:cNvSpPr txBox="1"/>
            <p:nvPr/>
          </p:nvSpPr>
          <p:spPr>
            <a:xfrm>
              <a:off x="6693884" y="2848209"/>
              <a:ext cx="272264" cy="23477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600" i="1">
                            <a:solidFill>
                              <a:srgbClr val="000000"/>
                            </a:solidFill>
                            <a:latin typeface="Cambria Math" panose="02040503050406030204" pitchFamily="18" charset="0"/>
                          </a:rPr>
                          <m:t>x</m:t>
                        </m:r>
                      </m:e>
                      <m:sub>
                        <m:r>
                          <a:rPr xmlns:a="http://schemas.openxmlformats.org/drawingml/2006/main" sz="2600" i="1">
                            <a:solidFill>
                              <a:srgbClr val="000000"/>
                            </a:solidFill>
                            <a:latin typeface="Cambria Math" panose="02040503050406030204" pitchFamily="18" charset="0"/>
                          </a:rPr>
                          <m:t>2</m:t>
                        </m:r>
                      </m:sub>
                    </m:sSub>
                  </m:oMath>
                </m:oMathPara>
              </a14:m>
              <a:endParaRPr sz="2600"/>
            </a:p>
          </p:txBody>
        </p:sp>
        <p:sp>
          <p:nvSpPr>
            <p:cNvPr id="1564" name="image 1"/>
            <p:cNvSpPr txBox="1"/>
            <p:nvPr/>
          </p:nvSpPr>
          <p:spPr>
            <a:xfrm>
              <a:off x="5824216" y="4564459"/>
              <a:ext cx="3298621" cy="34442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8" tIns="71438" rIns="71438" bIns="71438" numCol="1" anchor="ctr">
              <a:noAutofit/>
            </a:bodyPr>
            <a:lstStyle/>
            <a:p>
              <a:pPr algn="ctr" defTabSz="821501">
                <a:spcBef>
                  <a:spcPts val="0"/>
                </a:spcBef>
                <a:defRPr sz="2400">
                  <a:latin typeface="Helvetica Light"/>
                  <a:ea typeface="Helvetica Light"/>
                  <a:cs typeface="Helvetica Light"/>
                  <a:sym typeface="Helvetica Light"/>
                </a:defRPr>
              </a:pPr>
              <a:r>
                <a:t>camera 2 with matrix </a:t>
              </a:r>
              <a14:m>
                <m:oMath>
                  <m:sSub>
                    <m:e>
                      <m:r>
                        <m:rPr>
                          <m:sty m:val="b"/>
                        </m:rPr>
                        <a:rPr xmlns:a="http://schemas.openxmlformats.org/drawingml/2006/main" sz="1500" i="1">
                          <a:solidFill>
                            <a:srgbClr val="000000"/>
                          </a:solidFill>
                          <a:latin typeface="Cambria Math" panose="02040503050406030204" pitchFamily="18" charset="0"/>
                        </a:rPr>
                        <m:t>P</m:t>
                      </m:r>
                    </m:e>
                    <m:sub>
                      <m:r>
                        <a:rPr xmlns:a="http://schemas.openxmlformats.org/drawingml/2006/main" sz="1500" i="1">
                          <a:solidFill>
                            <a:srgbClr val="000000"/>
                          </a:solidFill>
                          <a:latin typeface="Cambria Math" panose="02040503050406030204" pitchFamily="18" charset="0"/>
                        </a:rPr>
                        <m:t>2</m:t>
                      </m:r>
                    </m:sub>
                  </m:sSub>
                </m:oMath>
              </a14:m>
            </a:p>
          </p:txBody>
        </p:sp>
        <p:sp>
          <p:nvSpPr>
            <p:cNvPr id="1565" name="Equation"/>
            <p:cNvSpPr txBox="1"/>
            <p:nvPr/>
          </p:nvSpPr>
          <p:spPr>
            <a:xfrm>
              <a:off x="1196830" y="3754495"/>
              <a:ext cx="337709" cy="31071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600" i="1">
                            <a:solidFill>
                              <a:srgbClr val="000000"/>
                            </a:solidFill>
                            <a:latin typeface="Cambria Math" panose="02040503050406030204" pitchFamily="18" charset="0"/>
                          </a:rPr>
                          <m:t>O</m:t>
                        </m:r>
                      </m:e>
                      <m:sub>
                        <m:r>
                          <a:rPr xmlns:a="http://schemas.openxmlformats.org/drawingml/2006/main" sz="2600" i="1">
                            <a:solidFill>
                              <a:srgbClr val="000000"/>
                            </a:solidFill>
                            <a:latin typeface="Cambria Math" panose="02040503050406030204" pitchFamily="18" charset="0"/>
                          </a:rPr>
                          <m:t>1</m:t>
                        </m:r>
                      </m:sub>
                    </m:sSub>
                  </m:oMath>
                </m:oMathPara>
              </a14:m>
              <a:endParaRPr sz="2600"/>
            </a:p>
          </p:txBody>
        </p:sp>
        <p:sp>
          <p:nvSpPr>
            <p:cNvPr id="1566" name="Equation"/>
            <p:cNvSpPr txBox="1"/>
            <p:nvPr/>
          </p:nvSpPr>
          <p:spPr>
            <a:xfrm>
              <a:off x="7500844" y="3754495"/>
              <a:ext cx="356465" cy="31071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600" i="1">
                            <a:solidFill>
                              <a:srgbClr val="000000"/>
                            </a:solidFill>
                            <a:latin typeface="Cambria Math" panose="02040503050406030204" pitchFamily="18" charset="0"/>
                          </a:rPr>
                          <m:t>O</m:t>
                        </m:r>
                      </m:e>
                      <m:sub>
                        <m:r>
                          <a:rPr xmlns:a="http://schemas.openxmlformats.org/drawingml/2006/main" sz="2600" i="1">
                            <a:solidFill>
                              <a:srgbClr val="000000"/>
                            </a:solidFill>
                            <a:latin typeface="Cambria Math" panose="02040503050406030204" pitchFamily="18" charset="0"/>
                          </a:rPr>
                          <m:t>2</m:t>
                        </m:r>
                      </m:sub>
                    </m:sSub>
                  </m:oMath>
                </m:oMathPara>
              </a14:m>
              <a:endParaRPr sz="2600"/>
            </a:p>
          </p:txBody>
        </p:sp>
      </p:gr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69" name="More nutshell"/>
          <p:cNvSpPr txBox="1"/>
          <p:nvPr>
            <p:ph type="title"/>
          </p:nvPr>
        </p:nvSpPr>
        <p:spPr>
          <a:prstGeom prst="rect">
            <a:avLst/>
          </a:prstGeom>
        </p:spPr>
        <p:txBody>
          <a:bodyPr/>
          <a:lstStyle/>
          <a:p>
            <a:pPr/>
            <a:r>
              <a:t>More nutshell</a:t>
            </a:r>
          </a:p>
        </p:txBody>
      </p:sp>
      <p:sp>
        <p:nvSpPr>
          <p:cNvPr id="1570" name="Double-click to edit"/>
          <p:cNvSpPr txBox="1"/>
          <p:nvPr>
            <p:ph type="body" idx="1"/>
          </p:nvPr>
        </p:nvSpPr>
        <p:spPr>
          <a:prstGeom prst="rect">
            <a:avLst/>
          </a:prstGeom>
        </p:spPr>
        <p:txBody>
          <a:bodyPr/>
          <a:lstStyle/>
          <a:p>
            <a:pPr/>
          </a:p>
        </p:txBody>
      </p:sp>
      <p:sp>
        <p:nvSpPr>
          <p:cNvPr id="1571" name="Equation"/>
          <p:cNvSpPr txBox="1"/>
          <p:nvPr/>
        </p:nvSpPr>
        <p:spPr>
          <a:xfrm>
            <a:off x="7658524" y="3707270"/>
            <a:ext cx="11303700" cy="122896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8100" i="1">
                          <a:solidFill>
                            <a:srgbClr val="000000"/>
                          </a:solidFill>
                          <a:latin typeface="Cambria Math" panose="02040503050406030204" pitchFamily="18" charset="0"/>
                        </a:rPr>
                        <m:t>x</m:t>
                      </m:r>
                    </m:e>
                    <m:sub>
                      <m:r>
                        <a:rPr xmlns:a="http://schemas.openxmlformats.org/drawingml/2006/main" sz="8100" i="1">
                          <a:solidFill>
                            <a:srgbClr val="000000"/>
                          </a:solidFill>
                          <a:latin typeface="Cambria Math" panose="02040503050406030204" pitchFamily="18" charset="0"/>
                        </a:rPr>
                        <m:t>0</m:t>
                      </m:r>
                    </m:sub>
                  </m:sSub>
                  <m:r>
                    <a:rPr xmlns:a="http://schemas.openxmlformats.org/drawingml/2006/main" sz="8100" i="1">
                      <a:solidFill>
                        <a:srgbClr val="000000"/>
                      </a:solidFill>
                      <a:latin typeface="Cambria Math" panose="02040503050406030204" pitchFamily="18" charset="0"/>
                    </a:rPr>
                    <m:t>=</m:t>
                  </m:r>
                  <m:sSub>
                    <m:e>
                      <m:r>
                        <m:rPr>
                          <m:sty m:val="b"/>
                        </m:rPr>
                        <a:rPr xmlns:a="http://schemas.openxmlformats.org/drawingml/2006/main" sz="8100" i="1">
                          <a:solidFill>
                            <a:srgbClr val="000000"/>
                          </a:solidFill>
                          <a:latin typeface="Cambria Math" panose="02040503050406030204" pitchFamily="18" charset="0"/>
                        </a:rPr>
                        <m:t>K</m:t>
                      </m:r>
                    </m:e>
                    <m:sub>
                      <m:r>
                        <a:rPr xmlns:a="http://schemas.openxmlformats.org/drawingml/2006/main" sz="8100" i="1">
                          <a:solidFill>
                            <a:srgbClr val="000000"/>
                          </a:solidFill>
                          <a:latin typeface="Cambria Math" panose="02040503050406030204" pitchFamily="18" charset="0"/>
                        </a:rPr>
                        <m:t>0</m:t>
                      </m:r>
                    </m:sub>
                  </m:sSub>
                  <m:r>
                    <a:rPr xmlns:a="http://schemas.openxmlformats.org/drawingml/2006/main" sz="8100" i="1">
                      <a:solidFill>
                        <a:srgbClr val="000000"/>
                      </a:solidFill>
                      <a:latin typeface="Cambria Math" panose="02040503050406030204" pitchFamily="18" charset="0"/>
                    </a:rPr>
                    <m:t>[</m:t>
                  </m:r>
                  <m:r>
                    <m:rPr>
                      <m:sty m:val="b"/>
                    </m:rPr>
                    <a:rPr xmlns:a="http://schemas.openxmlformats.org/drawingml/2006/main" sz="8100" i="1">
                      <a:solidFill>
                        <a:srgbClr val="000000"/>
                      </a:solidFill>
                      <a:latin typeface="Cambria Math" panose="02040503050406030204" pitchFamily="18" charset="0"/>
                    </a:rPr>
                    <m:t>I</m:t>
                  </m:r>
                  <m:r>
                    <a:rPr xmlns:a="http://schemas.openxmlformats.org/drawingml/2006/main" sz="8100" i="1">
                      <a:solidFill>
                        <a:srgbClr val="000000"/>
                      </a:solidFill>
                      <a:latin typeface="Cambria Math" panose="02040503050406030204" pitchFamily="18" charset="0"/>
                    </a:rPr>
                    <m:t>|</m:t>
                  </m:r>
                  <m:r>
                    <a:rPr xmlns:a="http://schemas.openxmlformats.org/drawingml/2006/main" sz="8100" i="1">
                      <a:solidFill>
                        <a:srgbClr val="000000"/>
                      </a:solidFill>
                      <a:latin typeface="Cambria Math" panose="02040503050406030204" pitchFamily="18" charset="0"/>
                    </a:rPr>
                    <m:t>0</m:t>
                  </m:r>
                  <m:r>
                    <a:rPr xmlns:a="http://schemas.openxmlformats.org/drawingml/2006/main" sz="8100" i="1">
                      <a:solidFill>
                        <a:srgbClr val="000000"/>
                      </a:solidFill>
                      <a:latin typeface="Cambria Math" panose="02040503050406030204" pitchFamily="18" charset="0"/>
                    </a:rPr>
                    <m:t>]</m:t>
                  </m:r>
                  <m:sSubSup>
                    <m:e>
                      <m:r>
                        <m:rPr>
                          <m:sty m:val="b"/>
                        </m:rPr>
                        <a:rPr xmlns:a="http://schemas.openxmlformats.org/drawingml/2006/main" sz="8100" i="1">
                          <a:solidFill>
                            <a:srgbClr val="000000"/>
                          </a:solidFill>
                          <a:latin typeface="Cambria Math" panose="02040503050406030204" pitchFamily="18" charset="0"/>
                        </a:rPr>
                        <m:t>C</m:t>
                      </m:r>
                    </m:e>
                    <m:sub>
                      <m:r>
                        <a:rPr xmlns:a="http://schemas.openxmlformats.org/drawingml/2006/main" sz="8100" i="1">
                          <a:solidFill>
                            <a:srgbClr val="000000"/>
                          </a:solidFill>
                          <a:latin typeface="Cambria Math" panose="02040503050406030204" pitchFamily="18" charset="0"/>
                        </a:rPr>
                        <m:t>0</m:t>
                      </m:r>
                    </m:sub>
                    <m:sup>
                      <m:r>
                        <a:rPr xmlns:a="http://schemas.openxmlformats.org/drawingml/2006/main" sz="8100" i="1">
                          <a:solidFill>
                            <a:srgbClr val="000000"/>
                          </a:solidFill>
                          <a:latin typeface="Cambria Math" panose="02040503050406030204" pitchFamily="18" charset="0"/>
                        </a:rPr>
                        <m:t>W</m:t>
                      </m:r>
                      <m:r>
                        <a:rPr xmlns:a="http://schemas.openxmlformats.org/drawingml/2006/main" sz="8100" i="1">
                          <a:solidFill>
                            <a:srgbClr val="000000"/>
                          </a:solidFill>
                          <a:latin typeface="Cambria Math" panose="02040503050406030204" pitchFamily="18" charset="0"/>
                        </a:rPr>
                        <m:t>2</m:t>
                      </m:r>
                      <m:r>
                        <a:rPr xmlns:a="http://schemas.openxmlformats.org/drawingml/2006/main" sz="8100" i="1">
                          <a:solidFill>
                            <a:srgbClr val="000000"/>
                          </a:solidFill>
                          <a:latin typeface="Cambria Math" panose="02040503050406030204" pitchFamily="18" charset="0"/>
                        </a:rPr>
                        <m:t>C</m:t>
                      </m:r>
                    </m:sup>
                  </m:sSubSup>
                  <m:limUpp>
                    <m:e>
                      <m:r>
                        <m:rPr>
                          <m:sty m:val="b"/>
                        </m:rPr>
                        <a:rPr xmlns:a="http://schemas.openxmlformats.org/drawingml/2006/main" sz="8100" i="1">
                          <a:solidFill>
                            <a:srgbClr val="000000"/>
                          </a:solidFill>
                          <a:latin typeface="Cambria Math" panose="02040503050406030204" pitchFamily="18" charset="0"/>
                        </a:rPr>
                        <m:t>X</m:t>
                      </m:r>
                    </m:e>
                    <m:lim>
                      <m:r>
                        <a:rPr xmlns:a="http://schemas.openxmlformats.org/drawingml/2006/main" sz="8100" i="1">
                          <a:solidFill>
                            <a:srgbClr val="000000"/>
                          </a:solidFill>
                          <a:latin typeface="Cambria Math" panose="02040503050406030204" pitchFamily="18" charset="0"/>
                        </a:rPr>
                        <m:t>˜</m:t>
                      </m:r>
                    </m:lim>
                  </m:limUpp>
                  <m:r>
                    <a:rPr xmlns:a="http://schemas.openxmlformats.org/drawingml/2006/main" sz="8100" i="1">
                      <a:solidFill>
                        <a:srgbClr val="000000"/>
                      </a:solidFill>
                      <a:latin typeface="Cambria Math" panose="02040503050406030204" pitchFamily="18" charset="0"/>
                    </a:rPr>
                    <m:t>=</m:t>
                  </m:r>
                  <m:sSub>
                    <m:e>
                      <m:r>
                        <a:rPr xmlns:a="http://schemas.openxmlformats.org/drawingml/2006/main" sz="8100" i="1">
                          <a:solidFill>
                            <a:srgbClr val="000000"/>
                          </a:solidFill>
                          <a:latin typeface="Cambria Math" panose="02040503050406030204" pitchFamily="18" charset="0"/>
                        </a:rPr>
                        <m:t>P</m:t>
                      </m:r>
                    </m:e>
                    <m:sub>
                      <m:r>
                        <a:rPr xmlns:a="http://schemas.openxmlformats.org/drawingml/2006/main" sz="8100" i="1">
                          <a:solidFill>
                            <a:srgbClr val="000000"/>
                          </a:solidFill>
                          <a:latin typeface="Cambria Math" panose="02040503050406030204" pitchFamily="18" charset="0"/>
                        </a:rPr>
                        <m:t>0</m:t>
                      </m:r>
                    </m:sub>
                  </m:sSub>
                  <m:r>
                    <a:rPr xmlns:a="http://schemas.openxmlformats.org/drawingml/2006/main" sz="8100" i="1">
                      <a:solidFill>
                        <a:srgbClr val="000000"/>
                      </a:solidFill>
                      <a:latin typeface="Cambria Math" panose="02040503050406030204" pitchFamily="18" charset="0"/>
                    </a:rPr>
                    <m:t>X</m:t>
                  </m:r>
                </m:oMath>
              </m:oMathPara>
            </a14:m>
            <a:endParaRPr sz="8100"/>
          </a:p>
        </p:txBody>
      </p:sp>
      <p:sp>
        <p:nvSpPr>
          <p:cNvPr id="1572" name="Equation"/>
          <p:cNvSpPr txBox="1"/>
          <p:nvPr/>
        </p:nvSpPr>
        <p:spPr>
          <a:xfrm>
            <a:off x="7703472" y="5842275"/>
            <a:ext cx="11278697" cy="121874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a:rPr xmlns:a="http://schemas.openxmlformats.org/drawingml/2006/main" sz="8100" i="1">
                          <a:solidFill>
                            <a:srgbClr val="000000"/>
                          </a:solidFill>
                          <a:latin typeface="Cambria Math" panose="02040503050406030204" pitchFamily="18" charset="0"/>
                        </a:rPr>
                        <m:t>x</m:t>
                      </m:r>
                    </m:e>
                    <m:sub>
                      <m:r>
                        <a:rPr xmlns:a="http://schemas.openxmlformats.org/drawingml/2006/main" sz="8100" i="1">
                          <a:solidFill>
                            <a:srgbClr val="000000"/>
                          </a:solidFill>
                          <a:latin typeface="Cambria Math" panose="02040503050406030204" pitchFamily="18" charset="0"/>
                        </a:rPr>
                        <m:t>1</m:t>
                      </m:r>
                    </m:sub>
                  </m:sSub>
                  <m:r>
                    <a:rPr xmlns:a="http://schemas.openxmlformats.org/drawingml/2006/main" sz="8100" i="1">
                      <a:solidFill>
                        <a:srgbClr val="000000"/>
                      </a:solidFill>
                      <a:latin typeface="Cambria Math" panose="02040503050406030204" pitchFamily="18" charset="0"/>
                    </a:rPr>
                    <m:t>=</m:t>
                  </m:r>
                  <m:sSub>
                    <m:e>
                      <m:r>
                        <m:rPr>
                          <m:sty m:val="b"/>
                        </m:rPr>
                        <a:rPr xmlns:a="http://schemas.openxmlformats.org/drawingml/2006/main" sz="8100" i="1">
                          <a:solidFill>
                            <a:srgbClr val="000000"/>
                          </a:solidFill>
                          <a:latin typeface="Cambria Math" panose="02040503050406030204" pitchFamily="18" charset="0"/>
                        </a:rPr>
                        <m:t>K</m:t>
                      </m:r>
                    </m:e>
                    <m:sub>
                      <m:r>
                        <a:rPr xmlns:a="http://schemas.openxmlformats.org/drawingml/2006/main" sz="8100" i="1">
                          <a:solidFill>
                            <a:srgbClr val="000000"/>
                          </a:solidFill>
                          <a:latin typeface="Cambria Math" panose="02040503050406030204" pitchFamily="18" charset="0"/>
                        </a:rPr>
                        <m:t>1</m:t>
                      </m:r>
                    </m:sub>
                  </m:sSub>
                  <m:r>
                    <a:rPr xmlns:a="http://schemas.openxmlformats.org/drawingml/2006/main" sz="8100" i="1">
                      <a:solidFill>
                        <a:srgbClr val="000000"/>
                      </a:solidFill>
                      <a:latin typeface="Cambria Math" panose="02040503050406030204" pitchFamily="18" charset="0"/>
                    </a:rPr>
                    <m:t>[</m:t>
                  </m:r>
                  <m:r>
                    <m:rPr>
                      <m:sty m:val="b"/>
                    </m:rPr>
                    <a:rPr xmlns:a="http://schemas.openxmlformats.org/drawingml/2006/main" sz="8100" i="1">
                      <a:solidFill>
                        <a:srgbClr val="000000"/>
                      </a:solidFill>
                      <a:latin typeface="Cambria Math" panose="02040503050406030204" pitchFamily="18" charset="0"/>
                    </a:rPr>
                    <m:t>I</m:t>
                  </m:r>
                  <m:r>
                    <a:rPr xmlns:a="http://schemas.openxmlformats.org/drawingml/2006/main" sz="8100" i="1">
                      <a:solidFill>
                        <a:srgbClr val="000000"/>
                      </a:solidFill>
                      <a:latin typeface="Cambria Math" panose="02040503050406030204" pitchFamily="18" charset="0"/>
                    </a:rPr>
                    <m:t>|</m:t>
                  </m:r>
                  <m:r>
                    <a:rPr xmlns:a="http://schemas.openxmlformats.org/drawingml/2006/main" sz="8100" i="1">
                      <a:solidFill>
                        <a:srgbClr val="000000"/>
                      </a:solidFill>
                      <a:latin typeface="Cambria Math" panose="02040503050406030204" pitchFamily="18" charset="0"/>
                    </a:rPr>
                    <m:t>0</m:t>
                  </m:r>
                  <m:r>
                    <a:rPr xmlns:a="http://schemas.openxmlformats.org/drawingml/2006/main" sz="8100" i="1">
                      <a:solidFill>
                        <a:srgbClr val="000000"/>
                      </a:solidFill>
                      <a:latin typeface="Cambria Math" panose="02040503050406030204" pitchFamily="18" charset="0"/>
                    </a:rPr>
                    <m:t>]</m:t>
                  </m:r>
                  <m:sSubSup>
                    <m:e>
                      <m:r>
                        <m:rPr>
                          <m:sty m:val="b"/>
                        </m:rPr>
                        <a:rPr xmlns:a="http://schemas.openxmlformats.org/drawingml/2006/main" sz="8100" i="1">
                          <a:solidFill>
                            <a:srgbClr val="000000"/>
                          </a:solidFill>
                          <a:latin typeface="Cambria Math" panose="02040503050406030204" pitchFamily="18" charset="0"/>
                        </a:rPr>
                        <m:t>C</m:t>
                      </m:r>
                    </m:e>
                    <m:sub>
                      <m:r>
                        <a:rPr xmlns:a="http://schemas.openxmlformats.org/drawingml/2006/main" sz="8100" i="1">
                          <a:solidFill>
                            <a:srgbClr val="000000"/>
                          </a:solidFill>
                          <a:latin typeface="Cambria Math" panose="02040503050406030204" pitchFamily="18" charset="0"/>
                        </a:rPr>
                        <m:t>1</m:t>
                      </m:r>
                    </m:sub>
                    <m:sup>
                      <m:r>
                        <a:rPr xmlns:a="http://schemas.openxmlformats.org/drawingml/2006/main" sz="8100" i="1">
                          <a:solidFill>
                            <a:srgbClr val="000000"/>
                          </a:solidFill>
                          <a:latin typeface="Cambria Math" panose="02040503050406030204" pitchFamily="18" charset="0"/>
                        </a:rPr>
                        <m:t>W</m:t>
                      </m:r>
                      <m:r>
                        <a:rPr xmlns:a="http://schemas.openxmlformats.org/drawingml/2006/main" sz="8100" i="1">
                          <a:solidFill>
                            <a:srgbClr val="000000"/>
                          </a:solidFill>
                          <a:latin typeface="Cambria Math" panose="02040503050406030204" pitchFamily="18" charset="0"/>
                        </a:rPr>
                        <m:t>2</m:t>
                      </m:r>
                      <m:r>
                        <a:rPr xmlns:a="http://schemas.openxmlformats.org/drawingml/2006/main" sz="8100" i="1">
                          <a:solidFill>
                            <a:srgbClr val="000000"/>
                          </a:solidFill>
                          <a:latin typeface="Cambria Math" panose="02040503050406030204" pitchFamily="18" charset="0"/>
                        </a:rPr>
                        <m:t>C</m:t>
                      </m:r>
                    </m:sup>
                  </m:sSubSup>
                  <m:limUpp>
                    <m:e>
                      <m:r>
                        <m:rPr>
                          <m:sty m:val="b"/>
                        </m:rPr>
                        <a:rPr xmlns:a="http://schemas.openxmlformats.org/drawingml/2006/main" sz="8100" i="1">
                          <a:solidFill>
                            <a:srgbClr val="000000"/>
                          </a:solidFill>
                          <a:latin typeface="Cambria Math" panose="02040503050406030204" pitchFamily="18" charset="0"/>
                        </a:rPr>
                        <m:t>X</m:t>
                      </m:r>
                    </m:e>
                    <m:lim>
                      <m:r>
                        <a:rPr xmlns:a="http://schemas.openxmlformats.org/drawingml/2006/main" sz="8100" i="1">
                          <a:solidFill>
                            <a:srgbClr val="000000"/>
                          </a:solidFill>
                          <a:latin typeface="Cambria Math" panose="02040503050406030204" pitchFamily="18" charset="0"/>
                        </a:rPr>
                        <m:t>˜</m:t>
                      </m:r>
                    </m:lim>
                  </m:limUpp>
                  <m:r>
                    <a:rPr xmlns:a="http://schemas.openxmlformats.org/drawingml/2006/main" sz="8100" i="1">
                      <a:solidFill>
                        <a:srgbClr val="000000"/>
                      </a:solidFill>
                      <a:latin typeface="Cambria Math" panose="02040503050406030204" pitchFamily="18" charset="0"/>
                    </a:rPr>
                    <m:t>=</m:t>
                  </m:r>
                  <m:sSub>
                    <m:e>
                      <m:r>
                        <a:rPr xmlns:a="http://schemas.openxmlformats.org/drawingml/2006/main" sz="8100" i="1">
                          <a:solidFill>
                            <a:srgbClr val="000000"/>
                          </a:solidFill>
                          <a:latin typeface="Cambria Math" panose="02040503050406030204" pitchFamily="18" charset="0"/>
                        </a:rPr>
                        <m:t>P</m:t>
                      </m:r>
                    </m:e>
                    <m:sub>
                      <m:r>
                        <a:rPr xmlns:a="http://schemas.openxmlformats.org/drawingml/2006/main" sz="8100" i="1">
                          <a:solidFill>
                            <a:srgbClr val="000000"/>
                          </a:solidFill>
                          <a:latin typeface="Cambria Math" panose="02040503050406030204" pitchFamily="18" charset="0"/>
                        </a:rPr>
                        <m:t>1</m:t>
                      </m:r>
                    </m:sub>
                  </m:sSub>
                  <m:r>
                    <a:rPr xmlns:a="http://schemas.openxmlformats.org/drawingml/2006/main" sz="8100" i="1">
                      <a:solidFill>
                        <a:srgbClr val="000000"/>
                      </a:solidFill>
                      <a:latin typeface="Cambria Math" panose="02040503050406030204" pitchFamily="18" charset="0"/>
                    </a:rPr>
                    <m:t>X</m:t>
                  </m:r>
                </m:oMath>
              </m:oMathPara>
            </a14:m>
            <a:endParaRPr sz="8100"/>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4" name="Motivation: Epipolar Lines"/>
          <p:cNvSpPr txBox="1"/>
          <p:nvPr>
            <p:ph type="title"/>
          </p:nvPr>
        </p:nvSpPr>
        <p:spPr>
          <a:prstGeom prst="rect">
            <a:avLst/>
          </a:prstGeom>
        </p:spPr>
        <p:txBody>
          <a:bodyPr/>
          <a:lstStyle/>
          <a:p>
            <a:pPr/>
            <a:r>
              <a:t>Motivation: Epipolar Lines</a:t>
            </a:r>
          </a:p>
        </p:txBody>
      </p:sp>
      <p:pic>
        <p:nvPicPr>
          <p:cNvPr id="1575" name="Picture 43" descr="Picture 43"/>
          <p:cNvPicPr>
            <a:picLocks noChangeAspect="1"/>
          </p:cNvPicPr>
          <p:nvPr/>
        </p:nvPicPr>
        <p:blipFill>
          <a:blip r:embed="rId2">
            <a:extLst/>
          </a:blip>
          <a:stretch>
            <a:fillRect/>
          </a:stretch>
        </p:blipFill>
        <p:spPr>
          <a:xfrm>
            <a:off x="1834596" y="4385915"/>
            <a:ext cx="9119222" cy="6839419"/>
          </a:xfrm>
          <a:prstGeom prst="rect">
            <a:avLst/>
          </a:prstGeom>
          <a:ln w="12700">
            <a:miter lim="400000"/>
          </a:ln>
        </p:spPr>
      </p:pic>
      <p:sp>
        <p:nvSpPr>
          <p:cNvPr id="1576" name="Video"/>
          <p:cNvSpPr/>
          <p:nvPr/>
        </p:nvSpPr>
        <p:spPr>
          <a:xfrm rot="16200000">
            <a:off x="5572392" y="12099170"/>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pic>
        <p:nvPicPr>
          <p:cNvPr id="1577" name="Picture 44" descr="Picture 44"/>
          <p:cNvPicPr>
            <a:picLocks noChangeAspect="1"/>
          </p:cNvPicPr>
          <p:nvPr/>
        </p:nvPicPr>
        <p:blipFill>
          <a:blip r:embed="rId3">
            <a:extLst/>
          </a:blip>
          <a:stretch>
            <a:fillRect/>
          </a:stretch>
        </p:blipFill>
        <p:spPr>
          <a:xfrm>
            <a:off x="13314509" y="4372460"/>
            <a:ext cx="9119080" cy="6839311"/>
          </a:xfrm>
          <a:prstGeom prst="rect">
            <a:avLst/>
          </a:prstGeom>
          <a:ln w="12700">
            <a:miter lim="400000"/>
          </a:ln>
        </p:spPr>
      </p:pic>
      <p:sp>
        <p:nvSpPr>
          <p:cNvPr id="1578" name="Video"/>
          <p:cNvSpPr/>
          <p:nvPr/>
        </p:nvSpPr>
        <p:spPr>
          <a:xfrm rot="16200000">
            <a:off x="17052193" y="12099170"/>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79" name="Line"/>
          <p:cNvSpPr/>
          <p:nvPr/>
        </p:nvSpPr>
        <p:spPr>
          <a:xfrm>
            <a:off x="7835922" y="12649227"/>
            <a:ext cx="8712155" cy="1"/>
          </a:xfrm>
          <a:prstGeom prst="line">
            <a:avLst/>
          </a:prstGeom>
          <a:ln w="88900">
            <a:solidFill>
              <a:srgbClr val="000000"/>
            </a:solidFill>
            <a:miter lim="400000"/>
            <a:tailEnd type="triangle"/>
          </a:ln>
        </p:spPr>
        <p:txBody>
          <a:bodyPr lIns="50800" tIns="50800" rIns="50800" bIns="50800" anchor="ctr"/>
          <a:lstStyle/>
          <a:p>
            <a:pPr algn="ctr">
              <a:spcBef>
                <a:spcPts val="0"/>
              </a:spcBef>
              <a:defRPr sz="5600"/>
            </a:pPr>
          </a:p>
        </p:txBody>
      </p:sp>
      <p:sp>
        <p:nvSpPr>
          <p:cNvPr id="1580" name="Circle"/>
          <p:cNvSpPr/>
          <p:nvPr/>
        </p:nvSpPr>
        <p:spPr>
          <a:xfrm>
            <a:off x="5360904" y="6041273"/>
            <a:ext cx="754857" cy="754857"/>
          </a:xfrm>
          <a:prstGeom prst="ellipse">
            <a:avLst/>
          </a:prstGeom>
          <a:ln w="889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81" name="Where to look for the match?    search problem…"/>
          <p:cNvSpPr txBox="1"/>
          <p:nvPr/>
        </p:nvSpPr>
        <p:spPr>
          <a:xfrm>
            <a:off x="13259308" y="2379337"/>
            <a:ext cx="9560459" cy="195333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a:spcBef>
                <a:spcPts val="0"/>
              </a:spcBef>
              <a:defRPr sz="5600"/>
            </a:pPr>
            <a:r>
              <a:t>Where to look for the match? </a:t>
            </a:r>
            <a:br/>
            <a14:m>
              <m:oMath>
                <m:r>
                  <a:rPr xmlns:a="http://schemas.openxmlformats.org/drawingml/2006/main" sz="6750" i="1">
                    <a:solidFill>
                      <a:srgbClr val="000000"/>
                    </a:solidFill>
                    <a:latin typeface="Cambria Math" panose="02040503050406030204" pitchFamily="18" charset="0"/>
                  </a:rPr>
                  <m:t>O</m:t>
                </m:r>
                <m:r>
                  <a:rPr xmlns:a="http://schemas.openxmlformats.org/drawingml/2006/main" sz="6750" i="1">
                    <a:solidFill>
                      <a:srgbClr val="000000"/>
                    </a:solidFill>
                    <a:latin typeface="Cambria Math" panose="02040503050406030204" pitchFamily="18" charset="0"/>
                  </a:rPr>
                  <m:t>(</m:t>
                </m:r>
                <m:sSup>
                  <m:e>
                    <m:r>
                      <a:rPr xmlns:a="http://schemas.openxmlformats.org/drawingml/2006/main" sz="6750" i="1">
                        <a:solidFill>
                          <a:srgbClr val="000000"/>
                        </a:solidFill>
                        <a:latin typeface="Cambria Math" panose="02040503050406030204" pitchFamily="18" charset="0"/>
                      </a:rPr>
                      <m:t>n</m:t>
                    </m:r>
                  </m:e>
                  <m:sup>
                    <m:r>
                      <a:rPr xmlns:a="http://schemas.openxmlformats.org/drawingml/2006/main" sz="6750" i="1">
                        <a:solidFill>
                          <a:srgbClr val="000000"/>
                        </a:solidFill>
                        <a:latin typeface="Cambria Math" panose="02040503050406030204" pitchFamily="18" charset="0"/>
                      </a:rPr>
                      <m:t>2</m:t>
                    </m:r>
                  </m:sup>
                </m:sSup>
                <m:r>
                  <a:rPr xmlns:a="http://schemas.openxmlformats.org/drawingml/2006/main" sz="6750" i="1">
                    <a:solidFill>
                      <a:srgbClr val="000000"/>
                    </a:solidFill>
                    <a:latin typeface="Cambria Math" panose="02040503050406030204" pitchFamily="18" charset="0"/>
                  </a:rPr>
                  <m:t>)</m:t>
                </m:r>
              </m:oMath>
            </a14:m>
            <a:r>
              <a:t> search problem…</a:t>
            </a:r>
          </a:p>
        </p:txBody>
      </p:sp>
      <p:sp>
        <p:nvSpPr>
          <p:cNvPr id="1582" name="Known"/>
          <p:cNvSpPr txBox="1"/>
          <p:nvPr/>
        </p:nvSpPr>
        <p:spPr>
          <a:xfrm>
            <a:off x="9349651" y="11696683"/>
            <a:ext cx="4879777" cy="9232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914400">
              <a:spcBef>
                <a:spcPts val="1500"/>
              </a:spcBef>
              <a:buClr>
                <a:srgbClr val="000000"/>
              </a:buClr>
              <a:buFont typeface="Arial"/>
              <a:defRPr sz="5200">
                <a:uFill>
                  <a:solidFill>
                    <a:srgbClr val="000000"/>
                  </a:solidFill>
                </a:uFill>
                <a:latin typeface="Calibri"/>
                <a:ea typeface="Calibri"/>
                <a:cs typeface="Calibri"/>
                <a:sym typeface="Calibri"/>
              </a:defRPr>
            </a:pPr>
            <a:r>
              <a:t>Known </a:t>
            </a:r>
            <a14:m>
              <m:oMath>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oMath>
            </a14: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58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80" grpId="1"/>
      <p:bldP build="whole" bldLvl="1" animBg="1" rev="0" advAuto="0" spid="1581" grpId="2"/>
    </p:bldLst>
  </p:timing>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84" name="Picture 43" descr="Picture 43"/>
          <p:cNvPicPr>
            <a:picLocks noChangeAspect="1"/>
          </p:cNvPicPr>
          <p:nvPr/>
        </p:nvPicPr>
        <p:blipFill>
          <a:blip r:embed="rId2">
            <a:extLst/>
          </a:blip>
          <a:stretch>
            <a:fillRect/>
          </a:stretch>
        </p:blipFill>
        <p:spPr>
          <a:xfrm>
            <a:off x="330336" y="1976857"/>
            <a:ext cx="11702225" cy="8776671"/>
          </a:xfrm>
          <a:prstGeom prst="rect">
            <a:avLst/>
          </a:prstGeom>
          <a:ln w="12700">
            <a:miter lim="400000"/>
          </a:ln>
        </p:spPr>
      </p:pic>
      <p:pic>
        <p:nvPicPr>
          <p:cNvPr id="1585" name="Picture 44" descr="Picture 44"/>
          <p:cNvPicPr>
            <a:picLocks noChangeAspect="1"/>
          </p:cNvPicPr>
          <p:nvPr/>
        </p:nvPicPr>
        <p:blipFill>
          <a:blip r:embed="rId3">
            <a:extLst/>
          </a:blip>
          <a:stretch>
            <a:fillRect/>
          </a:stretch>
        </p:blipFill>
        <p:spPr>
          <a:xfrm>
            <a:off x="12351407" y="1976808"/>
            <a:ext cx="11702225" cy="8776670"/>
          </a:xfrm>
          <a:prstGeom prst="rect">
            <a:avLst/>
          </a:prstGeom>
          <a:ln w="12700">
            <a:miter lim="400000"/>
          </a:ln>
        </p:spPr>
      </p:pic>
      <p:sp>
        <p:nvSpPr>
          <p:cNvPr id="1586" name="Video"/>
          <p:cNvSpPr/>
          <p:nvPr/>
        </p:nvSpPr>
        <p:spPr>
          <a:xfrm rot="16200000">
            <a:off x="4666250" y="11452012"/>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87" name="Video"/>
          <p:cNvSpPr/>
          <p:nvPr/>
        </p:nvSpPr>
        <p:spPr>
          <a:xfrm rot="16200000">
            <a:off x="18397683" y="11452012"/>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88" name="Circle"/>
          <p:cNvSpPr/>
          <p:nvPr/>
        </p:nvSpPr>
        <p:spPr>
          <a:xfrm>
            <a:off x="3238500" y="6127439"/>
            <a:ext cx="754857" cy="754857"/>
          </a:xfrm>
          <a:prstGeom prst="ellipse">
            <a:avLst/>
          </a:prstGeom>
          <a:ln w="88900">
            <a:solidFill>
              <a:schemeClr val="accent3">
                <a:hueOff val="-274225"/>
                <a:satOff val="26768"/>
                <a:lumOff val="11368"/>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89" name="Circle"/>
          <p:cNvSpPr/>
          <p:nvPr/>
        </p:nvSpPr>
        <p:spPr>
          <a:xfrm>
            <a:off x="14363700" y="6127439"/>
            <a:ext cx="754857" cy="754857"/>
          </a:xfrm>
          <a:prstGeom prst="ellipse">
            <a:avLst/>
          </a:prstGeom>
          <a:ln w="88900">
            <a:solidFill>
              <a:schemeClr val="accent3">
                <a:hueOff val="-274225"/>
                <a:satOff val="26768"/>
                <a:lumOff val="11368"/>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0" name="What if we know correspondences, but   aren’t known?"/>
          <p:cNvSpPr txBox="1"/>
          <p:nvPr/>
        </p:nvSpPr>
        <p:spPr>
          <a:xfrm>
            <a:off x="6065199" y="11050548"/>
            <a:ext cx="11421541" cy="17233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lgn="ctr" defTabSz="914400">
              <a:spcBef>
                <a:spcPts val="1500"/>
              </a:spcBef>
              <a:buClr>
                <a:srgbClr val="000000"/>
              </a:buClr>
              <a:buFont typeface="Arial"/>
              <a:defRPr sz="5200">
                <a:uFill>
                  <a:solidFill>
                    <a:srgbClr val="000000"/>
                  </a:solidFill>
                </a:uFill>
                <a:latin typeface="Calibri"/>
                <a:ea typeface="Calibri"/>
                <a:cs typeface="Calibri"/>
                <a:sym typeface="Calibri"/>
              </a:defRPr>
            </a:pPr>
            <a:r>
              <a:t>What if we know correspondences, but</a:t>
            </a:r>
            <a:br/>
            <a14:m>
              <m:oMath>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2</m:t>
                    </m:r>
                  </m:sub>
                </m:sSub>
              </m:oMath>
            </a14:m>
            <a:r>
              <a:t> </a:t>
            </a:r>
            <a:r>
              <a:rPr i="1"/>
              <a:t>aren’t</a:t>
            </a:r>
            <a:r>
              <a:t> known?</a:t>
            </a:r>
          </a:p>
        </p:txBody>
      </p:sp>
      <p:sp>
        <p:nvSpPr>
          <p:cNvPr id="1591" name="Circle"/>
          <p:cNvSpPr/>
          <p:nvPr/>
        </p:nvSpPr>
        <p:spPr>
          <a:xfrm>
            <a:off x="4864100" y="4019239"/>
            <a:ext cx="754857" cy="754857"/>
          </a:xfrm>
          <a:prstGeom prst="ellipse">
            <a:avLst/>
          </a:prstGeom>
          <a:ln w="889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2" name="Circle"/>
          <p:cNvSpPr/>
          <p:nvPr/>
        </p:nvSpPr>
        <p:spPr>
          <a:xfrm>
            <a:off x="16217900" y="4019239"/>
            <a:ext cx="754857" cy="754857"/>
          </a:xfrm>
          <a:prstGeom prst="ellipse">
            <a:avLst/>
          </a:prstGeom>
          <a:ln w="889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3" name="Circle"/>
          <p:cNvSpPr/>
          <p:nvPr/>
        </p:nvSpPr>
        <p:spPr>
          <a:xfrm>
            <a:off x="8343900" y="6762439"/>
            <a:ext cx="754857" cy="754858"/>
          </a:xfrm>
          <a:prstGeom prst="ellipse">
            <a:avLst/>
          </a:prstGeom>
          <a:ln w="88900">
            <a:solidFill>
              <a:schemeClr val="accent1"/>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4" name="Circle"/>
          <p:cNvSpPr/>
          <p:nvPr/>
        </p:nvSpPr>
        <p:spPr>
          <a:xfrm>
            <a:off x="19697700" y="6762439"/>
            <a:ext cx="754857" cy="754858"/>
          </a:xfrm>
          <a:prstGeom prst="ellipse">
            <a:avLst/>
          </a:prstGeom>
          <a:ln w="88900">
            <a:solidFill>
              <a:schemeClr val="accent1"/>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5" name="Circle"/>
          <p:cNvSpPr/>
          <p:nvPr/>
        </p:nvSpPr>
        <p:spPr>
          <a:xfrm>
            <a:off x="7378700" y="8210239"/>
            <a:ext cx="754857" cy="754858"/>
          </a:xfrm>
          <a:prstGeom prst="ellipse">
            <a:avLst/>
          </a:prstGeom>
          <a:ln w="88900">
            <a:solidFill>
              <a:schemeClr val="accent4">
                <a:hueOff val="-1081314"/>
                <a:satOff val="4338"/>
                <a:lumOff val="-8931"/>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6" name="Circle"/>
          <p:cNvSpPr/>
          <p:nvPr/>
        </p:nvSpPr>
        <p:spPr>
          <a:xfrm>
            <a:off x="18072100" y="8210239"/>
            <a:ext cx="754857" cy="754858"/>
          </a:xfrm>
          <a:prstGeom prst="ellipse">
            <a:avLst/>
          </a:prstGeom>
          <a:ln w="88900">
            <a:solidFill>
              <a:schemeClr val="accent4">
                <a:hueOff val="-1081314"/>
                <a:satOff val="4338"/>
                <a:lumOff val="-8931"/>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7" name="Circle"/>
          <p:cNvSpPr/>
          <p:nvPr/>
        </p:nvSpPr>
        <p:spPr>
          <a:xfrm>
            <a:off x="4356100" y="9912039"/>
            <a:ext cx="754857" cy="754858"/>
          </a:xfrm>
          <a:prstGeom prst="ellipse">
            <a:avLst/>
          </a:prstGeom>
          <a:ln w="88900">
            <a:solidFill>
              <a:schemeClr val="accent6">
                <a:satOff val="-15798"/>
                <a:lumOff val="-17517"/>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8" name="Circle"/>
          <p:cNvSpPr/>
          <p:nvPr/>
        </p:nvSpPr>
        <p:spPr>
          <a:xfrm>
            <a:off x="14363700" y="9912039"/>
            <a:ext cx="754857" cy="754858"/>
          </a:xfrm>
          <a:prstGeom prst="ellipse">
            <a:avLst/>
          </a:prstGeom>
          <a:ln w="88900">
            <a:solidFill>
              <a:schemeClr val="accent6">
                <a:satOff val="-15798"/>
                <a:lumOff val="-17517"/>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599" name="Title 1"/>
          <p:cNvSpPr txBox="1"/>
          <p:nvPr>
            <p:ph type="title"/>
          </p:nvPr>
        </p:nvSpPr>
        <p:spPr>
          <a:xfrm>
            <a:off x="393322" y="-334690"/>
            <a:ext cx="23501915" cy="2651127"/>
          </a:xfrm>
          <a:prstGeom prst="rect">
            <a:avLst/>
          </a:prstGeom>
        </p:spPr>
        <p:txBody>
          <a:bodyPr lIns="91439" tIns="91439" rIns="91439" bIns="91439"/>
          <a:lstStyle/>
          <a:p>
            <a:pPr/>
            <a:r>
              <a:t>Motivation: Epipolar Lines</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01" name="Line"/>
          <p:cNvSpPr/>
          <p:nvPr/>
        </p:nvSpPr>
        <p:spPr>
          <a:xfrm flipH="1" flipV="1">
            <a:off x="12284923" y="5275561"/>
            <a:ext cx="7778682" cy="2988104"/>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02" name="Line"/>
          <p:cNvSpPr/>
          <p:nvPr/>
        </p:nvSpPr>
        <p:spPr>
          <a:xfrm flipV="1">
            <a:off x="4371947" y="5275561"/>
            <a:ext cx="7912979" cy="3018758"/>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03" name="Epipolar geometry"/>
          <p:cNvSpPr txBox="1"/>
          <p:nvPr>
            <p:ph type="title"/>
          </p:nvPr>
        </p:nvSpPr>
        <p:spPr>
          <a:xfrm>
            <a:off x="1785937" y="625077"/>
            <a:ext cx="20812128" cy="3036096"/>
          </a:xfrm>
          <a:prstGeom prst="rect">
            <a:avLst/>
          </a:prstGeom>
        </p:spPr>
        <p:txBody>
          <a:bodyPr/>
          <a:lstStyle/>
          <a:p>
            <a:pPr/>
            <a:r>
              <a:t>Epipolar geometry</a:t>
            </a:r>
          </a:p>
        </p:txBody>
      </p:sp>
      <p:sp>
        <p:nvSpPr>
          <p:cNvPr id="1604" name="Shape"/>
          <p:cNvSpPr/>
          <p:nvPr/>
        </p:nvSpPr>
        <p:spPr>
          <a:xfrm rot="3707693">
            <a:off x="3121012"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05" name="Shape"/>
          <p:cNvSpPr/>
          <p:nvPr/>
        </p:nvSpPr>
        <p:spPr>
          <a:xfrm rot="17911998">
            <a:off x="13265136"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06" name="Line"/>
          <p:cNvSpPr/>
          <p:nvPr/>
        </p:nvSpPr>
        <p:spPr>
          <a:xfrm flipH="1" flipV="1">
            <a:off x="6114621" y="7567144"/>
            <a:ext cx="7300"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07" name="Image plane"/>
          <p:cNvSpPr txBox="1"/>
          <p:nvPr/>
        </p:nvSpPr>
        <p:spPr>
          <a:xfrm>
            <a:off x="4420008" y="9999665"/>
            <a:ext cx="2201133" cy="5746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2800">
                <a:latin typeface="Helvetica Light"/>
                <a:ea typeface="Helvetica Light"/>
                <a:cs typeface="Helvetica Light"/>
                <a:sym typeface="Helvetica Light"/>
              </a:defRPr>
            </a:lvl1pPr>
          </a:lstStyle>
          <a:p>
            <a:pPr/>
            <a:r>
              <a:t>Image plane</a:t>
            </a:r>
          </a:p>
        </p:txBody>
      </p:sp>
      <p:sp>
        <p:nvSpPr>
          <p:cNvPr id="1608" name="Line"/>
          <p:cNvSpPr/>
          <p:nvPr/>
        </p:nvSpPr>
        <p:spPr>
          <a:xfrm flipH="1" flipV="1">
            <a:off x="18282902" y="7567144"/>
            <a:ext cx="7298" cy="7298"/>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09" name="Line"/>
          <p:cNvSpPr/>
          <p:nvPr/>
        </p:nvSpPr>
        <p:spPr>
          <a:xfrm flipH="1" flipV="1">
            <a:off x="12225552" y="5236069"/>
            <a:ext cx="7300" cy="7301"/>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10" name="Line"/>
          <p:cNvSpPr/>
          <p:nvPr/>
        </p:nvSpPr>
        <p:spPr>
          <a:xfrm flipV="1">
            <a:off x="4371892" y="7585939"/>
            <a:ext cx="1821592" cy="69899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11" name="Line"/>
          <p:cNvSpPr/>
          <p:nvPr/>
        </p:nvSpPr>
        <p:spPr>
          <a:xfrm flipH="1" flipV="1">
            <a:off x="18277720" y="7577921"/>
            <a:ext cx="1786086" cy="70053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12" name="Equation"/>
          <p:cNvSpPr txBox="1"/>
          <p:nvPr/>
        </p:nvSpPr>
        <p:spPr>
          <a:xfrm>
            <a:off x="3411802" y="82674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613" name="Equation"/>
          <p:cNvSpPr txBox="1"/>
          <p:nvPr/>
        </p:nvSpPr>
        <p:spPr>
          <a:xfrm>
            <a:off x="20429802" y="8267416"/>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614" name="Equation"/>
          <p:cNvSpPr txBox="1"/>
          <p:nvPr/>
        </p:nvSpPr>
        <p:spPr>
          <a:xfrm>
            <a:off x="12021381" y="4241881"/>
            <a:ext cx="433706" cy="4292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000" i="1">
                      <a:solidFill>
                        <a:srgbClr val="000000"/>
                      </a:solidFill>
                      <a:latin typeface="Cambria Math" panose="02040503050406030204" pitchFamily="18" charset="0"/>
                    </a:rPr>
                    <m:t>X</m:t>
                  </m:r>
                </m:oMath>
              </m:oMathPara>
            </a14:m>
            <a:endParaRPr sz="5000"/>
          </a:p>
        </p:txBody>
      </p:sp>
      <p:sp>
        <p:nvSpPr>
          <p:cNvPr id="1615"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17" name="Line" descr="Line"/>
          <p:cNvPicPr>
            <a:picLocks noChangeAspect="1"/>
          </p:cNvPicPr>
          <p:nvPr/>
        </p:nvPicPr>
        <p:blipFill>
          <a:blip r:embed="rId2">
            <a:extLst/>
          </a:blip>
          <a:stretch>
            <a:fillRect/>
          </a:stretch>
        </p:blipFill>
        <p:spPr>
          <a:xfrm>
            <a:off x="4199304" y="8110170"/>
            <a:ext cx="16091699" cy="496037"/>
          </a:xfrm>
          <a:prstGeom prst="rect">
            <a:avLst/>
          </a:prstGeom>
          <a:ln w="12700">
            <a:miter lim="400000"/>
          </a:ln>
        </p:spPr>
      </p:pic>
      <p:sp>
        <p:nvSpPr>
          <p:cNvPr id="1618" name="Line"/>
          <p:cNvSpPr/>
          <p:nvPr/>
        </p:nvSpPr>
        <p:spPr>
          <a:xfrm flipH="1" flipV="1">
            <a:off x="12284923" y="5275561"/>
            <a:ext cx="7778682" cy="2988104"/>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19" name="Line"/>
          <p:cNvSpPr/>
          <p:nvPr/>
        </p:nvSpPr>
        <p:spPr>
          <a:xfrm flipV="1">
            <a:off x="4371947" y="5275561"/>
            <a:ext cx="7912979" cy="3018758"/>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20" name="Epipolar geometry"/>
          <p:cNvSpPr txBox="1"/>
          <p:nvPr>
            <p:ph type="title"/>
          </p:nvPr>
        </p:nvSpPr>
        <p:spPr>
          <a:xfrm>
            <a:off x="1785937" y="625077"/>
            <a:ext cx="20812128" cy="3036096"/>
          </a:xfrm>
          <a:prstGeom prst="rect">
            <a:avLst/>
          </a:prstGeom>
        </p:spPr>
        <p:txBody>
          <a:bodyPr/>
          <a:lstStyle/>
          <a:p>
            <a:pPr/>
            <a:r>
              <a:t>Epipolar geometry</a:t>
            </a:r>
          </a:p>
        </p:txBody>
      </p:sp>
      <p:sp>
        <p:nvSpPr>
          <p:cNvPr id="1621" name="Shape"/>
          <p:cNvSpPr/>
          <p:nvPr/>
        </p:nvSpPr>
        <p:spPr>
          <a:xfrm rot="3707693">
            <a:off x="3121012"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22" name="Shape"/>
          <p:cNvSpPr/>
          <p:nvPr/>
        </p:nvSpPr>
        <p:spPr>
          <a:xfrm rot="17911998">
            <a:off x="13265136"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23" name="Line"/>
          <p:cNvSpPr/>
          <p:nvPr/>
        </p:nvSpPr>
        <p:spPr>
          <a:xfrm flipH="1" flipV="1">
            <a:off x="6114621" y="7567144"/>
            <a:ext cx="7300"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24" name="Image plane"/>
          <p:cNvSpPr txBox="1"/>
          <p:nvPr/>
        </p:nvSpPr>
        <p:spPr>
          <a:xfrm>
            <a:off x="4420008" y="9999665"/>
            <a:ext cx="2201133" cy="5746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2800">
                <a:latin typeface="Helvetica Light"/>
                <a:ea typeface="Helvetica Light"/>
                <a:cs typeface="Helvetica Light"/>
                <a:sym typeface="Helvetica Light"/>
              </a:defRPr>
            </a:lvl1pPr>
          </a:lstStyle>
          <a:p>
            <a:pPr/>
            <a:r>
              <a:t>Image plane</a:t>
            </a:r>
          </a:p>
        </p:txBody>
      </p:sp>
      <p:sp>
        <p:nvSpPr>
          <p:cNvPr id="1625" name="Line"/>
          <p:cNvSpPr/>
          <p:nvPr/>
        </p:nvSpPr>
        <p:spPr>
          <a:xfrm flipH="1" flipV="1">
            <a:off x="18282902" y="7567144"/>
            <a:ext cx="7298" cy="7298"/>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26" name="Line"/>
          <p:cNvSpPr/>
          <p:nvPr/>
        </p:nvSpPr>
        <p:spPr>
          <a:xfrm flipH="1" flipV="1">
            <a:off x="12225552" y="5236069"/>
            <a:ext cx="7300" cy="7301"/>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27" name="Line"/>
          <p:cNvSpPr/>
          <p:nvPr/>
        </p:nvSpPr>
        <p:spPr>
          <a:xfrm flipV="1">
            <a:off x="4371892" y="7585939"/>
            <a:ext cx="1821592" cy="69899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28" name="Line"/>
          <p:cNvSpPr/>
          <p:nvPr/>
        </p:nvSpPr>
        <p:spPr>
          <a:xfrm flipH="1" flipV="1">
            <a:off x="18277720" y="7577921"/>
            <a:ext cx="1786086" cy="70053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29" name="Baseline"/>
          <p:cNvSpPr txBox="1"/>
          <p:nvPr/>
        </p:nvSpPr>
        <p:spPr>
          <a:xfrm>
            <a:off x="9242211" y="8507839"/>
            <a:ext cx="6005881"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Baseline</a:t>
            </a:r>
          </a:p>
        </p:txBody>
      </p:sp>
      <p:pic>
        <p:nvPicPr>
          <p:cNvPr id="1630" name="Line" descr="Line"/>
          <p:cNvPicPr>
            <a:picLocks noChangeAspect="1"/>
          </p:cNvPicPr>
          <p:nvPr/>
        </p:nvPicPr>
        <p:blipFill>
          <a:blip r:embed="rId3">
            <a:extLst/>
          </a:blip>
          <a:stretch>
            <a:fillRect/>
          </a:stretch>
        </p:blipFill>
        <p:spPr>
          <a:xfrm>
            <a:off x="4199304" y="8127758"/>
            <a:ext cx="3881761" cy="495331"/>
          </a:xfrm>
          <a:prstGeom prst="rect">
            <a:avLst/>
          </a:prstGeom>
          <a:ln w="12700">
            <a:miter lim="400000"/>
          </a:ln>
        </p:spPr>
      </p:pic>
      <p:pic>
        <p:nvPicPr>
          <p:cNvPr id="1631" name="Line" descr="Line"/>
          <p:cNvPicPr>
            <a:picLocks noChangeAspect="1"/>
          </p:cNvPicPr>
          <p:nvPr/>
        </p:nvPicPr>
        <p:blipFill>
          <a:blip r:embed="rId4">
            <a:extLst/>
          </a:blip>
          <a:stretch>
            <a:fillRect/>
          </a:stretch>
        </p:blipFill>
        <p:spPr>
          <a:xfrm>
            <a:off x="16409241" y="8127051"/>
            <a:ext cx="3881761" cy="495331"/>
          </a:xfrm>
          <a:prstGeom prst="rect">
            <a:avLst/>
          </a:prstGeom>
          <a:ln w="12700">
            <a:miter lim="400000"/>
          </a:ln>
        </p:spPr>
      </p:pic>
      <p:sp>
        <p:nvSpPr>
          <p:cNvPr id="1632" name="Line"/>
          <p:cNvSpPr/>
          <p:nvPr/>
        </p:nvSpPr>
        <p:spPr>
          <a:xfrm flipH="1" flipV="1">
            <a:off x="7954098" y="8299377"/>
            <a:ext cx="7298"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33" name="Line"/>
          <p:cNvSpPr/>
          <p:nvPr/>
        </p:nvSpPr>
        <p:spPr>
          <a:xfrm flipH="1" flipV="1">
            <a:off x="16455158" y="8299377"/>
            <a:ext cx="7299"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34" name="Equation"/>
          <p:cNvSpPr txBox="1"/>
          <p:nvPr/>
        </p:nvSpPr>
        <p:spPr>
          <a:xfrm>
            <a:off x="3411802" y="82674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635" name="Equation"/>
          <p:cNvSpPr txBox="1"/>
          <p:nvPr/>
        </p:nvSpPr>
        <p:spPr>
          <a:xfrm>
            <a:off x="20429802" y="8267416"/>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636" name="Equation"/>
          <p:cNvSpPr txBox="1"/>
          <p:nvPr/>
        </p:nvSpPr>
        <p:spPr>
          <a:xfrm>
            <a:off x="12021381" y="4241881"/>
            <a:ext cx="433706" cy="4292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000" i="1">
                      <a:solidFill>
                        <a:srgbClr val="000000"/>
                      </a:solidFill>
                      <a:latin typeface="Cambria Math" panose="02040503050406030204" pitchFamily="18" charset="0"/>
                    </a:rPr>
                    <m:t>X</m:t>
                  </m:r>
                </m:oMath>
              </m:oMathPara>
            </a14:m>
            <a:endParaRPr sz="5000"/>
          </a:p>
        </p:txBody>
      </p:sp>
      <p:sp>
        <p:nvSpPr>
          <p:cNvPr id="1637"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39" name="Line" descr="Line"/>
          <p:cNvPicPr>
            <a:picLocks noChangeAspect="1"/>
          </p:cNvPicPr>
          <p:nvPr/>
        </p:nvPicPr>
        <p:blipFill>
          <a:blip r:embed="rId2">
            <a:extLst/>
          </a:blip>
          <a:stretch>
            <a:fillRect/>
          </a:stretch>
        </p:blipFill>
        <p:spPr>
          <a:xfrm>
            <a:off x="4199304" y="8110170"/>
            <a:ext cx="16091699" cy="496037"/>
          </a:xfrm>
          <a:prstGeom prst="rect">
            <a:avLst/>
          </a:prstGeom>
          <a:ln w="12700">
            <a:miter lim="400000"/>
          </a:ln>
        </p:spPr>
      </p:pic>
      <p:sp>
        <p:nvSpPr>
          <p:cNvPr id="1640" name="Line"/>
          <p:cNvSpPr/>
          <p:nvPr/>
        </p:nvSpPr>
        <p:spPr>
          <a:xfrm flipH="1" flipV="1">
            <a:off x="12284923" y="5275561"/>
            <a:ext cx="7778682" cy="2988104"/>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41" name="Line"/>
          <p:cNvSpPr/>
          <p:nvPr/>
        </p:nvSpPr>
        <p:spPr>
          <a:xfrm flipV="1">
            <a:off x="4371947" y="5275561"/>
            <a:ext cx="7912979" cy="3018758"/>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42" name="Epipolar geometry"/>
          <p:cNvSpPr txBox="1"/>
          <p:nvPr>
            <p:ph type="title"/>
          </p:nvPr>
        </p:nvSpPr>
        <p:spPr>
          <a:xfrm>
            <a:off x="1785937" y="625077"/>
            <a:ext cx="20812128" cy="3036096"/>
          </a:xfrm>
          <a:prstGeom prst="rect">
            <a:avLst/>
          </a:prstGeom>
        </p:spPr>
        <p:txBody>
          <a:bodyPr/>
          <a:lstStyle/>
          <a:p>
            <a:pPr/>
            <a:r>
              <a:t>Epipolar geometry</a:t>
            </a:r>
          </a:p>
        </p:txBody>
      </p:sp>
      <p:sp>
        <p:nvSpPr>
          <p:cNvPr id="1643" name="Shape"/>
          <p:cNvSpPr/>
          <p:nvPr/>
        </p:nvSpPr>
        <p:spPr>
          <a:xfrm rot="3707693">
            <a:off x="3121012"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44" name="Shape"/>
          <p:cNvSpPr/>
          <p:nvPr/>
        </p:nvSpPr>
        <p:spPr>
          <a:xfrm rot="17911998">
            <a:off x="13265136"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45" name="Line"/>
          <p:cNvSpPr/>
          <p:nvPr/>
        </p:nvSpPr>
        <p:spPr>
          <a:xfrm flipH="1" flipV="1">
            <a:off x="6114621" y="7567144"/>
            <a:ext cx="7300"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46" name="Image plane"/>
          <p:cNvSpPr txBox="1"/>
          <p:nvPr/>
        </p:nvSpPr>
        <p:spPr>
          <a:xfrm>
            <a:off x="4420008" y="9999665"/>
            <a:ext cx="2201133" cy="5746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2800">
                <a:latin typeface="Helvetica Light"/>
                <a:ea typeface="Helvetica Light"/>
                <a:cs typeface="Helvetica Light"/>
                <a:sym typeface="Helvetica Light"/>
              </a:defRPr>
            </a:lvl1pPr>
          </a:lstStyle>
          <a:p>
            <a:pPr/>
            <a:r>
              <a:t>Image plane</a:t>
            </a:r>
          </a:p>
        </p:txBody>
      </p:sp>
      <p:sp>
        <p:nvSpPr>
          <p:cNvPr id="1647" name="Line"/>
          <p:cNvSpPr/>
          <p:nvPr/>
        </p:nvSpPr>
        <p:spPr>
          <a:xfrm flipH="1" flipV="1">
            <a:off x="18282902" y="7567144"/>
            <a:ext cx="7298" cy="7298"/>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48" name="Line"/>
          <p:cNvSpPr/>
          <p:nvPr/>
        </p:nvSpPr>
        <p:spPr>
          <a:xfrm flipH="1" flipV="1">
            <a:off x="12225552" y="5236069"/>
            <a:ext cx="7300" cy="7301"/>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49" name="Line"/>
          <p:cNvSpPr/>
          <p:nvPr/>
        </p:nvSpPr>
        <p:spPr>
          <a:xfrm flipV="1">
            <a:off x="4371892" y="7585939"/>
            <a:ext cx="1821592" cy="69899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50" name="Line"/>
          <p:cNvSpPr/>
          <p:nvPr/>
        </p:nvSpPr>
        <p:spPr>
          <a:xfrm flipH="1" flipV="1">
            <a:off x="18277720" y="7577921"/>
            <a:ext cx="1786086" cy="70053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51" name="Baseline"/>
          <p:cNvSpPr txBox="1"/>
          <p:nvPr/>
        </p:nvSpPr>
        <p:spPr>
          <a:xfrm>
            <a:off x="9242211" y="8507839"/>
            <a:ext cx="6005881"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Baseline</a:t>
            </a:r>
          </a:p>
        </p:txBody>
      </p:sp>
      <p:sp>
        <p:nvSpPr>
          <p:cNvPr id="1652" name="Epipole…"/>
          <p:cNvSpPr txBox="1"/>
          <p:nvPr/>
        </p:nvSpPr>
        <p:spPr>
          <a:xfrm>
            <a:off x="9242211" y="10017322"/>
            <a:ext cx="6005881" cy="10572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defTabSz="821501">
              <a:spcBef>
                <a:spcPts val="0"/>
              </a:spcBef>
              <a:defRPr sz="3200">
                <a:latin typeface="Helvetica Light"/>
                <a:ea typeface="Helvetica Light"/>
                <a:cs typeface="Helvetica Light"/>
                <a:sym typeface="Helvetica Light"/>
              </a:defRPr>
            </a:pPr>
            <a:r>
              <a:t>Epipole</a:t>
            </a:r>
            <a:endParaRPr sz="4800"/>
          </a:p>
          <a:p>
            <a:pPr defTabSz="821501">
              <a:spcBef>
                <a:spcPts val="0"/>
              </a:spcBef>
              <a:defRPr sz="2800">
                <a:latin typeface="Helvetica Light"/>
                <a:ea typeface="Helvetica Light"/>
                <a:cs typeface="Helvetica Light"/>
                <a:sym typeface="Helvetica Light"/>
              </a:defRPr>
            </a:pPr>
            <a:r>
              <a:t>(projection of O on the image plane)</a:t>
            </a:r>
          </a:p>
        </p:txBody>
      </p:sp>
      <p:pic>
        <p:nvPicPr>
          <p:cNvPr id="1653" name="Connection Line" descr="Connection Line"/>
          <p:cNvPicPr>
            <a:picLocks noChangeAspect="1"/>
          </p:cNvPicPr>
          <p:nvPr/>
        </p:nvPicPr>
        <p:blipFill>
          <a:blip r:embed="rId3">
            <a:extLst/>
          </a:blip>
          <a:stretch>
            <a:fillRect/>
          </a:stretch>
        </p:blipFill>
        <p:spPr>
          <a:xfrm>
            <a:off x="7570521" y="8528070"/>
            <a:ext cx="1666613" cy="1810929"/>
          </a:xfrm>
          <a:prstGeom prst="rect">
            <a:avLst/>
          </a:prstGeom>
          <a:ln w="12700">
            <a:miter lim="400000"/>
          </a:ln>
        </p:spPr>
      </p:pic>
      <p:pic>
        <p:nvPicPr>
          <p:cNvPr id="1654" name="Line" descr="Line"/>
          <p:cNvPicPr>
            <a:picLocks noChangeAspect="1"/>
          </p:cNvPicPr>
          <p:nvPr/>
        </p:nvPicPr>
        <p:blipFill>
          <a:blip r:embed="rId4">
            <a:extLst/>
          </a:blip>
          <a:stretch>
            <a:fillRect/>
          </a:stretch>
        </p:blipFill>
        <p:spPr>
          <a:xfrm>
            <a:off x="4199304" y="8127758"/>
            <a:ext cx="3881761" cy="495331"/>
          </a:xfrm>
          <a:prstGeom prst="rect">
            <a:avLst/>
          </a:prstGeom>
          <a:ln w="12700">
            <a:miter lim="400000"/>
          </a:ln>
        </p:spPr>
      </p:pic>
      <p:pic>
        <p:nvPicPr>
          <p:cNvPr id="1655" name="Line" descr="Line"/>
          <p:cNvPicPr>
            <a:picLocks noChangeAspect="1"/>
          </p:cNvPicPr>
          <p:nvPr/>
        </p:nvPicPr>
        <p:blipFill>
          <a:blip r:embed="rId5">
            <a:extLst/>
          </a:blip>
          <a:stretch>
            <a:fillRect/>
          </a:stretch>
        </p:blipFill>
        <p:spPr>
          <a:xfrm>
            <a:off x="16409241" y="8127051"/>
            <a:ext cx="3881761" cy="495331"/>
          </a:xfrm>
          <a:prstGeom prst="rect">
            <a:avLst/>
          </a:prstGeom>
          <a:ln w="12700">
            <a:miter lim="400000"/>
          </a:ln>
        </p:spPr>
      </p:pic>
      <p:sp>
        <p:nvSpPr>
          <p:cNvPr id="1656" name="Line"/>
          <p:cNvSpPr/>
          <p:nvPr/>
        </p:nvSpPr>
        <p:spPr>
          <a:xfrm flipH="1" flipV="1">
            <a:off x="7954098" y="8299377"/>
            <a:ext cx="7298"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57" name="Line"/>
          <p:cNvSpPr/>
          <p:nvPr/>
        </p:nvSpPr>
        <p:spPr>
          <a:xfrm flipH="1" flipV="1">
            <a:off x="16455158" y="8299377"/>
            <a:ext cx="7299"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58" name="Equation"/>
          <p:cNvSpPr txBox="1"/>
          <p:nvPr/>
        </p:nvSpPr>
        <p:spPr>
          <a:xfrm>
            <a:off x="3411802" y="82674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659" name="Equation"/>
          <p:cNvSpPr txBox="1"/>
          <p:nvPr/>
        </p:nvSpPr>
        <p:spPr>
          <a:xfrm>
            <a:off x="20429802" y="8267416"/>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660" name="Equation"/>
          <p:cNvSpPr txBox="1"/>
          <p:nvPr/>
        </p:nvSpPr>
        <p:spPr>
          <a:xfrm>
            <a:off x="12021381" y="4241881"/>
            <a:ext cx="433706" cy="4292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000" i="1">
                      <a:solidFill>
                        <a:srgbClr val="000000"/>
                      </a:solidFill>
                      <a:latin typeface="Cambria Math" panose="02040503050406030204" pitchFamily="18" charset="0"/>
                    </a:rPr>
                    <m:t>X</m:t>
                  </m:r>
                </m:oMath>
              </m:oMathPara>
            </a14:m>
            <a:endParaRPr sz="5000"/>
          </a:p>
        </p:txBody>
      </p:sp>
      <p:sp>
        <p:nvSpPr>
          <p:cNvPr id="1661" name="Equation"/>
          <p:cNvSpPr txBox="1"/>
          <p:nvPr/>
        </p:nvSpPr>
        <p:spPr>
          <a:xfrm>
            <a:off x="8217851" y="8507839"/>
            <a:ext cx="443701" cy="4591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e</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662" name="Equation"/>
          <p:cNvSpPr txBox="1"/>
          <p:nvPr/>
        </p:nvSpPr>
        <p:spPr>
          <a:xfrm>
            <a:off x="15828666" y="8507839"/>
            <a:ext cx="479769" cy="4591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e</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663"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65" name="Triangle"/>
          <p:cNvSpPr/>
          <p:nvPr/>
        </p:nvSpPr>
        <p:spPr>
          <a:xfrm>
            <a:off x="4240252" y="5286373"/>
            <a:ext cx="16010653" cy="30360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pic>
        <p:nvPicPr>
          <p:cNvPr id="1666" name="Line" descr="Line"/>
          <p:cNvPicPr>
            <a:picLocks noChangeAspect="1"/>
          </p:cNvPicPr>
          <p:nvPr/>
        </p:nvPicPr>
        <p:blipFill>
          <a:blip r:embed="rId2">
            <a:extLst/>
          </a:blip>
          <a:stretch>
            <a:fillRect/>
          </a:stretch>
        </p:blipFill>
        <p:spPr>
          <a:xfrm>
            <a:off x="4199304" y="8110170"/>
            <a:ext cx="16091699" cy="496037"/>
          </a:xfrm>
          <a:prstGeom prst="rect">
            <a:avLst/>
          </a:prstGeom>
          <a:ln w="12700">
            <a:miter lim="400000"/>
          </a:ln>
        </p:spPr>
      </p:pic>
      <p:sp>
        <p:nvSpPr>
          <p:cNvPr id="1667" name="Epipolar geometry"/>
          <p:cNvSpPr txBox="1"/>
          <p:nvPr>
            <p:ph type="title"/>
          </p:nvPr>
        </p:nvSpPr>
        <p:spPr>
          <a:xfrm>
            <a:off x="1785937" y="625077"/>
            <a:ext cx="20812128" cy="3036096"/>
          </a:xfrm>
          <a:prstGeom prst="rect">
            <a:avLst/>
          </a:prstGeom>
        </p:spPr>
        <p:txBody>
          <a:bodyPr/>
          <a:lstStyle/>
          <a:p>
            <a:pPr/>
            <a:r>
              <a:t>Epipolar geometry</a:t>
            </a:r>
          </a:p>
        </p:txBody>
      </p:sp>
      <p:sp>
        <p:nvSpPr>
          <p:cNvPr id="1668" name="Shape"/>
          <p:cNvSpPr/>
          <p:nvPr/>
        </p:nvSpPr>
        <p:spPr>
          <a:xfrm rot="3707693">
            <a:off x="3121012"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69" name="Shape"/>
          <p:cNvSpPr/>
          <p:nvPr/>
        </p:nvSpPr>
        <p:spPr>
          <a:xfrm rot="17911998">
            <a:off x="13265136"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70" name="Triangle"/>
          <p:cNvSpPr/>
          <p:nvPr/>
        </p:nvSpPr>
        <p:spPr>
          <a:xfrm>
            <a:off x="16444247" y="759585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671" name="Triangle"/>
          <p:cNvSpPr/>
          <p:nvPr/>
        </p:nvSpPr>
        <p:spPr>
          <a:xfrm>
            <a:off x="4275971" y="759585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672" name="Line"/>
          <p:cNvSpPr/>
          <p:nvPr/>
        </p:nvSpPr>
        <p:spPr>
          <a:xfrm flipH="1" flipV="1">
            <a:off x="7954098" y="8299377"/>
            <a:ext cx="7298"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73" name="Line"/>
          <p:cNvSpPr/>
          <p:nvPr/>
        </p:nvSpPr>
        <p:spPr>
          <a:xfrm flipH="1" flipV="1">
            <a:off x="16455158" y="8299377"/>
            <a:ext cx="7299"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74" name="Epipole…"/>
          <p:cNvSpPr txBox="1"/>
          <p:nvPr/>
        </p:nvSpPr>
        <p:spPr>
          <a:xfrm>
            <a:off x="9242211" y="10017322"/>
            <a:ext cx="6005881" cy="10572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defTabSz="821501">
              <a:spcBef>
                <a:spcPts val="0"/>
              </a:spcBef>
              <a:defRPr sz="3200">
                <a:latin typeface="Helvetica Light"/>
                <a:ea typeface="Helvetica Light"/>
                <a:cs typeface="Helvetica Light"/>
                <a:sym typeface="Helvetica Light"/>
              </a:defRPr>
            </a:pPr>
            <a:r>
              <a:t>Epipole</a:t>
            </a:r>
            <a:endParaRPr sz="4800"/>
          </a:p>
          <a:p>
            <a:pPr defTabSz="821501">
              <a:spcBef>
                <a:spcPts val="0"/>
              </a:spcBef>
              <a:defRPr sz="2800">
                <a:latin typeface="Helvetica Light"/>
                <a:ea typeface="Helvetica Light"/>
                <a:cs typeface="Helvetica Light"/>
                <a:sym typeface="Helvetica Light"/>
              </a:defRPr>
            </a:pPr>
            <a:r>
              <a:t>(projection of O on the image plane)</a:t>
            </a:r>
          </a:p>
        </p:txBody>
      </p:sp>
      <p:pic>
        <p:nvPicPr>
          <p:cNvPr id="1675" name="Connection Line" descr="Connection Line"/>
          <p:cNvPicPr>
            <a:picLocks noChangeAspect="1"/>
          </p:cNvPicPr>
          <p:nvPr/>
        </p:nvPicPr>
        <p:blipFill>
          <a:blip r:embed="rId3">
            <a:extLst/>
          </a:blip>
          <a:stretch>
            <a:fillRect/>
          </a:stretch>
        </p:blipFill>
        <p:spPr>
          <a:xfrm>
            <a:off x="7570521" y="8528070"/>
            <a:ext cx="1666613" cy="1810929"/>
          </a:xfrm>
          <a:prstGeom prst="rect">
            <a:avLst/>
          </a:prstGeom>
          <a:ln w="12700">
            <a:miter lim="400000"/>
          </a:ln>
        </p:spPr>
      </p:pic>
      <p:sp>
        <p:nvSpPr>
          <p:cNvPr id="1676" name="Baseline"/>
          <p:cNvSpPr txBox="1"/>
          <p:nvPr/>
        </p:nvSpPr>
        <p:spPr>
          <a:xfrm>
            <a:off x="9242211" y="8507839"/>
            <a:ext cx="6005881"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Baseline</a:t>
            </a:r>
          </a:p>
        </p:txBody>
      </p:sp>
      <p:sp>
        <p:nvSpPr>
          <p:cNvPr id="1677" name="Epipolar plane"/>
          <p:cNvSpPr txBox="1"/>
          <p:nvPr/>
        </p:nvSpPr>
        <p:spPr>
          <a:xfrm>
            <a:off x="9242211" y="6491683"/>
            <a:ext cx="6005881"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Epipolar plane</a:t>
            </a:r>
          </a:p>
        </p:txBody>
      </p:sp>
      <p:sp>
        <p:nvSpPr>
          <p:cNvPr id="1678" name="Image plane"/>
          <p:cNvSpPr txBox="1"/>
          <p:nvPr/>
        </p:nvSpPr>
        <p:spPr>
          <a:xfrm>
            <a:off x="4420008" y="9999665"/>
            <a:ext cx="2201133" cy="5746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2800">
                <a:latin typeface="Helvetica Light"/>
                <a:ea typeface="Helvetica Light"/>
                <a:cs typeface="Helvetica Light"/>
                <a:sym typeface="Helvetica Light"/>
              </a:defRPr>
            </a:lvl1pPr>
          </a:lstStyle>
          <a:p>
            <a:pPr/>
            <a:r>
              <a:t>Image plane</a:t>
            </a:r>
          </a:p>
        </p:txBody>
      </p:sp>
      <p:sp>
        <p:nvSpPr>
          <p:cNvPr id="1679" name="Baseline"/>
          <p:cNvSpPr txBox="1"/>
          <p:nvPr/>
        </p:nvSpPr>
        <p:spPr>
          <a:xfrm>
            <a:off x="9242211" y="8507839"/>
            <a:ext cx="6005881"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Baseline</a:t>
            </a:r>
          </a:p>
        </p:txBody>
      </p:sp>
      <p:pic>
        <p:nvPicPr>
          <p:cNvPr id="1680" name="Line" descr="Line"/>
          <p:cNvPicPr>
            <a:picLocks noChangeAspect="1"/>
          </p:cNvPicPr>
          <p:nvPr/>
        </p:nvPicPr>
        <p:blipFill>
          <a:blip r:embed="rId4">
            <a:extLst/>
          </a:blip>
          <a:stretch>
            <a:fillRect/>
          </a:stretch>
        </p:blipFill>
        <p:spPr>
          <a:xfrm>
            <a:off x="4199304" y="8127758"/>
            <a:ext cx="3881761" cy="495331"/>
          </a:xfrm>
          <a:prstGeom prst="rect">
            <a:avLst/>
          </a:prstGeom>
          <a:ln w="12700">
            <a:miter lim="400000"/>
          </a:ln>
        </p:spPr>
      </p:pic>
      <p:pic>
        <p:nvPicPr>
          <p:cNvPr id="1681" name="Line" descr="Line"/>
          <p:cNvPicPr>
            <a:picLocks noChangeAspect="1"/>
          </p:cNvPicPr>
          <p:nvPr/>
        </p:nvPicPr>
        <p:blipFill>
          <a:blip r:embed="rId5">
            <a:extLst/>
          </a:blip>
          <a:stretch>
            <a:fillRect/>
          </a:stretch>
        </p:blipFill>
        <p:spPr>
          <a:xfrm>
            <a:off x="16409241" y="8127051"/>
            <a:ext cx="3881761" cy="495331"/>
          </a:xfrm>
          <a:prstGeom prst="rect">
            <a:avLst/>
          </a:prstGeom>
          <a:ln w="12700">
            <a:miter lim="400000"/>
          </a:ln>
        </p:spPr>
      </p:pic>
      <p:sp>
        <p:nvSpPr>
          <p:cNvPr id="1682" name="Line"/>
          <p:cNvSpPr/>
          <p:nvPr/>
        </p:nvSpPr>
        <p:spPr>
          <a:xfrm flipH="1" flipV="1">
            <a:off x="7954098" y="8299377"/>
            <a:ext cx="7298"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83" name="Line"/>
          <p:cNvSpPr/>
          <p:nvPr/>
        </p:nvSpPr>
        <p:spPr>
          <a:xfrm flipH="1" flipV="1">
            <a:off x="16455158" y="8299377"/>
            <a:ext cx="7299"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84" name="Equation"/>
          <p:cNvSpPr txBox="1"/>
          <p:nvPr/>
        </p:nvSpPr>
        <p:spPr>
          <a:xfrm>
            <a:off x="8217851" y="8507839"/>
            <a:ext cx="443701" cy="4591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e</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685" name="Equation"/>
          <p:cNvSpPr txBox="1"/>
          <p:nvPr/>
        </p:nvSpPr>
        <p:spPr>
          <a:xfrm>
            <a:off x="15828666" y="8507839"/>
            <a:ext cx="479769" cy="4591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e</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686" name="Equation"/>
          <p:cNvSpPr txBox="1"/>
          <p:nvPr/>
        </p:nvSpPr>
        <p:spPr>
          <a:xfrm>
            <a:off x="3411802" y="82674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687" name="Equation"/>
          <p:cNvSpPr txBox="1"/>
          <p:nvPr/>
        </p:nvSpPr>
        <p:spPr>
          <a:xfrm>
            <a:off x="20429802" y="8267416"/>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688" name="Equation"/>
          <p:cNvSpPr txBox="1"/>
          <p:nvPr/>
        </p:nvSpPr>
        <p:spPr>
          <a:xfrm>
            <a:off x="12021381" y="4241881"/>
            <a:ext cx="433706" cy="4292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000" i="1">
                      <a:solidFill>
                        <a:srgbClr val="000000"/>
                      </a:solidFill>
                      <a:latin typeface="Cambria Math" panose="02040503050406030204" pitchFamily="18" charset="0"/>
                    </a:rPr>
                    <m:t>X</m:t>
                  </m:r>
                </m:oMath>
              </m:oMathPara>
            </a14:m>
            <a:endParaRPr sz="5000"/>
          </a:p>
        </p:txBody>
      </p:sp>
      <p:sp>
        <p:nvSpPr>
          <p:cNvPr id="1689"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1" name="Epipolar geometry"/>
          <p:cNvSpPr txBox="1"/>
          <p:nvPr>
            <p:ph type="title"/>
          </p:nvPr>
        </p:nvSpPr>
        <p:spPr>
          <a:xfrm>
            <a:off x="1785937" y="625077"/>
            <a:ext cx="20812128" cy="3036096"/>
          </a:xfrm>
          <a:prstGeom prst="rect">
            <a:avLst/>
          </a:prstGeom>
        </p:spPr>
        <p:txBody>
          <a:bodyPr/>
          <a:lstStyle/>
          <a:p>
            <a:pPr/>
            <a:r>
              <a:t>Epipolar geometry</a:t>
            </a:r>
          </a:p>
        </p:txBody>
      </p:sp>
      <p:sp>
        <p:nvSpPr>
          <p:cNvPr id="1692" name="Triangle"/>
          <p:cNvSpPr/>
          <p:nvPr/>
        </p:nvSpPr>
        <p:spPr>
          <a:xfrm>
            <a:off x="4240252" y="5286373"/>
            <a:ext cx="16010653" cy="30360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693" name="Shape"/>
          <p:cNvSpPr/>
          <p:nvPr/>
        </p:nvSpPr>
        <p:spPr>
          <a:xfrm rot="3707693">
            <a:off x="3121012"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94" name="Shape"/>
          <p:cNvSpPr/>
          <p:nvPr/>
        </p:nvSpPr>
        <p:spPr>
          <a:xfrm rot="17911998">
            <a:off x="13265136"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695" name="Triangle"/>
          <p:cNvSpPr/>
          <p:nvPr/>
        </p:nvSpPr>
        <p:spPr>
          <a:xfrm>
            <a:off x="16444247" y="759585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696" name="Triangle"/>
          <p:cNvSpPr/>
          <p:nvPr/>
        </p:nvSpPr>
        <p:spPr>
          <a:xfrm>
            <a:off x="4275971" y="759585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697" name="Line"/>
          <p:cNvSpPr/>
          <p:nvPr/>
        </p:nvSpPr>
        <p:spPr>
          <a:xfrm flipH="1" flipV="1">
            <a:off x="7954098" y="8299377"/>
            <a:ext cx="7298"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98" name="Line"/>
          <p:cNvSpPr/>
          <p:nvPr/>
        </p:nvSpPr>
        <p:spPr>
          <a:xfrm flipH="1" flipV="1">
            <a:off x="16455158" y="8299377"/>
            <a:ext cx="7299"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699" name="Line"/>
          <p:cNvSpPr/>
          <p:nvPr/>
        </p:nvSpPr>
        <p:spPr>
          <a:xfrm>
            <a:off x="6147954" y="7609089"/>
            <a:ext cx="1844933" cy="731292"/>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1700" name="Line"/>
          <p:cNvSpPr/>
          <p:nvPr/>
        </p:nvSpPr>
        <p:spPr>
          <a:xfrm flipH="1">
            <a:off x="16407305" y="7559650"/>
            <a:ext cx="2013387" cy="789774"/>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1701" name="Epipole…"/>
          <p:cNvSpPr txBox="1"/>
          <p:nvPr/>
        </p:nvSpPr>
        <p:spPr>
          <a:xfrm>
            <a:off x="9242211" y="10017322"/>
            <a:ext cx="6005881" cy="10572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defTabSz="821501">
              <a:spcBef>
                <a:spcPts val="0"/>
              </a:spcBef>
              <a:defRPr sz="3200">
                <a:latin typeface="Helvetica Light"/>
                <a:ea typeface="Helvetica Light"/>
                <a:cs typeface="Helvetica Light"/>
                <a:sym typeface="Helvetica Light"/>
              </a:defRPr>
            </a:pPr>
            <a:r>
              <a:t>Epipole</a:t>
            </a:r>
            <a:endParaRPr sz="4800"/>
          </a:p>
          <a:p>
            <a:pPr defTabSz="821501">
              <a:spcBef>
                <a:spcPts val="0"/>
              </a:spcBef>
              <a:defRPr sz="2800">
                <a:latin typeface="Helvetica Light"/>
                <a:ea typeface="Helvetica Light"/>
                <a:cs typeface="Helvetica Light"/>
                <a:sym typeface="Helvetica Light"/>
              </a:defRPr>
            </a:pPr>
            <a:r>
              <a:t>(projection of O on the image plane)</a:t>
            </a:r>
          </a:p>
        </p:txBody>
      </p:sp>
      <p:pic>
        <p:nvPicPr>
          <p:cNvPr id="1702" name="Connection Line" descr="Connection Line"/>
          <p:cNvPicPr>
            <a:picLocks noChangeAspect="1"/>
          </p:cNvPicPr>
          <p:nvPr/>
        </p:nvPicPr>
        <p:blipFill>
          <a:blip r:embed="rId2">
            <a:extLst/>
          </a:blip>
          <a:stretch>
            <a:fillRect/>
          </a:stretch>
        </p:blipFill>
        <p:spPr>
          <a:xfrm>
            <a:off x="7570521" y="8528070"/>
            <a:ext cx="1666613" cy="1810929"/>
          </a:xfrm>
          <a:prstGeom prst="rect">
            <a:avLst/>
          </a:prstGeom>
          <a:ln w="12700">
            <a:miter lim="400000"/>
          </a:ln>
        </p:spPr>
      </p:pic>
      <p:pic>
        <p:nvPicPr>
          <p:cNvPr id="1703" name="Line" descr="Line"/>
          <p:cNvPicPr>
            <a:picLocks noChangeAspect="1"/>
          </p:cNvPicPr>
          <p:nvPr/>
        </p:nvPicPr>
        <p:blipFill>
          <a:blip r:embed="rId3">
            <a:extLst/>
          </a:blip>
          <a:stretch>
            <a:fillRect/>
          </a:stretch>
        </p:blipFill>
        <p:spPr>
          <a:xfrm>
            <a:off x="4199304" y="8110170"/>
            <a:ext cx="16091699" cy="496037"/>
          </a:xfrm>
          <a:prstGeom prst="rect">
            <a:avLst/>
          </a:prstGeom>
          <a:ln w="12700">
            <a:miter lim="400000"/>
          </a:ln>
        </p:spPr>
      </p:pic>
      <p:sp>
        <p:nvSpPr>
          <p:cNvPr id="1704" name="Baseline"/>
          <p:cNvSpPr txBox="1"/>
          <p:nvPr/>
        </p:nvSpPr>
        <p:spPr>
          <a:xfrm>
            <a:off x="9242211" y="8507839"/>
            <a:ext cx="6005881"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Baseline</a:t>
            </a:r>
          </a:p>
        </p:txBody>
      </p:sp>
      <p:sp>
        <p:nvSpPr>
          <p:cNvPr id="1705" name="Epipolar plane"/>
          <p:cNvSpPr txBox="1"/>
          <p:nvPr/>
        </p:nvSpPr>
        <p:spPr>
          <a:xfrm>
            <a:off x="9242211" y="6491683"/>
            <a:ext cx="6005881" cy="6254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Epipolar plane</a:t>
            </a:r>
          </a:p>
        </p:txBody>
      </p:sp>
      <p:sp>
        <p:nvSpPr>
          <p:cNvPr id="1706" name="Epipolar line…"/>
          <p:cNvSpPr txBox="1"/>
          <p:nvPr/>
        </p:nvSpPr>
        <p:spPr>
          <a:xfrm>
            <a:off x="5216766" y="4223316"/>
            <a:ext cx="4174998" cy="13620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r" defTabSz="821501">
              <a:spcBef>
                <a:spcPts val="0"/>
              </a:spcBef>
              <a:defRPr sz="3200">
                <a:latin typeface="Helvetica Light"/>
                <a:ea typeface="Helvetica Light"/>
                <a:cs typeface="Helvetica Light"/>
                <a:sym typeface="Helvetica Light"/>
              </a:defRPr>
            </a:pPr>
            <a:r>
              <a:t>Epipolar line</a:t>
            </a:r>
            <a:endParaRPr sz="4800"/>
          </a:p>
          <a:p>
            <a:pPr algn="r" defTabSz="821501">
              <a:spcBef>
                <a:spcPts val="0"/>
              </a:spcBef>
              <a:defRPr sz="2400">
                <a:latin typeface="Helvetica Light"/>
                <a:ea typeface="Helvetica Light"/>
                <a:cs typeface="Helvetica Light"/>
                <a:sym typeface="Helvetica Light"/>
              </a:defRPr>
            </a:pPr>
            <a:r>
              <a:t>(intersection of Epipolar plane and image plane)</a:t>
            </a:r>
          </a:p>
        </p:txBody>
      </p:sp>
      <p:sp>
        <p:nvSpPr>
          <p:cNvPr id="1707" name="Image plane"/>
          <p:cNvSpPr txBox="1"/>
          <p:nvPr/>
        </p:nvSpPr>
        <p:spPr>
          <a:xfrm>
            <a:off x="4420008" y="9999665"/>
            <a:ext cx="2201133" cy="5746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2800">
                <a:latin typeface="Helvetica Light"/>
                <a:ea typeface="Helvetica Light"/>
                <a:cs typeface="Helvetica Light"/>
                <a:sym typeface="Helvetica Light"/>
              </a:defRPr>
            </a:lvl1pPr>
          </a:lstStyle>
          <a:p>
            <a:pPr/>
            <a:r>
              <a:t>Image plane</a:t>
            </a:r>
          </a:p>
        </p:txBody>
      </p:sp>
      <p:pic>
        <p:nvPicPr>
          <p:cNvPr id="1708" name="Connection Line" descr="Connection Line"/>
          <p:cNvPicPr>
            <a:picLocks noChangeAspect="1"/>
          </p:cNvPicPr>
          <p:nvPr/>
        </p:nvPicPr>
        <p:blipFill>
          <a:blip r:embed="rId4">
            <a:extLst/>
          </a:blip>
          <a:stretch>
            <a:fillRect/>
          </a:stretch>
        </p:blipFill>
        <p:spPr>
          <a:xfrm>
            <a:off x="7354834" y="4500348"/>
            <a:ext cx="2666543" cy="3499691"/>
          </a:xfrm>
          <a:prstGeom prst="rect">
            <a:avLst/>
          </a:prstGeom>
          <a:ln w="12700">
            <a:miter lim="400000"/>
          </a:ln>
        </p:spPr>
      </p:pic>
      <p:sp>
        <p:nvSpPr>
          <p:cNvPr id="1709" name="Equation"/>
          <p:cNvSpPr txBox="1"/>
          <p:nvPr/>
        </p:nvSpPr>
        <p:spPr>
          <a:xfrm>
            <a:off x="3411802" y="82674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710" name="Equation"/>
          <p:cNvSpPr txBox="1"/>
          <p:nvPr/>
        </p:nvSpPr>
        <p:spPr>
          <a:xfrm>
            <a:off x="20429802" y="8267416"/>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711" name="Equation"/>
          <p:cNvSpPr txBox="1"/>
          <p:nvPr/>
        </p:nvSpPr>
        <p:spPr>
          <a:xfrm>
            <a:off x="12021381" y="4241881"/>
            <a:ext cx="433706" cy="42926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000" i="1">
                      <a:solidFill>
                        <a:srgbClr val="000000"/>
                      </a:solidFill>
                      <a:latin typeface="Cambria Math" panose="02040503050406030204" pitchFamily="18" charset="0"/>
                    </a:rPr>
                    <m:t>X</m:t>
                  </m:r>
                </m:oMath>
              </m:oMathPara>
            </a14:m>
            <a:endParaRPr sz="5000"/>
          </a:p>
        </p:txBody>
      </p:sp>
      <p:sp>
        <p:nvSpPr>
          <p:cNvPr id="1712" name="Equation"/>
          <p:cNvSpPr txBox="1"/>
          <p:nvPr/>
        </p:nvSpPr>
        <p:spPr>
          <a:xfrm>
            <a:off x="8217851" y="8507839"/>
            <a:ext cx="443701" cy="4591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e</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713" name="Equation"/>
          <p:cNvSpPr txBox="1"/>
          <p:nvPr/>
        </p:nvSpPr>
        <p:spPr>
          <a:xfrm>
            <a:off x="15828666" y="8507839"/>
            <a:ext cx="479769" cy="4591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e</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714"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715" name="Equation"/>
          <p:cNvSpPr txBox="1"/>
          <p:nvPr/>
        </p:nvSpPr>
        <p:spPr>
          <a:xfrm>
            <a:off x="7093408" y="7315518"/>
            <a:ext cx="385998"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716" name="Equation"/>
          <p:cNvSpPr txBox="1"/>
          <p:nvPr/>
        </p:nvSpPr>
        <p:spPr>
          <a:xfrm>
            <a:off x="18847337" y="6785065"/>
            <a:ext cx="510150" cy="78793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6700" i="1">
                          <a:solidFill>
                            <a:srgbClr val="000000"/>
                          </a:solidFill>
                          <a:latin typeface="Cambria Math" panose="02040503050406030204" pitchFamily="18" charset="0"/>
                        </a:rPr>
                        <m:t>l</m:t>
                      </m:r>
                    </m:e>
                    <m:sub>
                      <m:r>
                        <a:rPr xmlns:a="http://schemas.openxmlformats.org/drawingml/2006/main" sz="6700" i="1">
                          <a:solidFill>
                            <a:srgbClr val="000000"/>
                          </a:solidFill>
                          <a:latin typeface="Cambria Math" panose="02040503050406030204" pitchFamily="18" charset="0"/>
                        </a:rPr>
                        <m:t>2</m:t>
                      </m:r>
                    </m:sub>
                  </m:sSub>
                </m:oMath>
              </m:oMathPara>
            </a14:m>
            <a:endParaRPr sz="6700"/>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8" name="Triangle"/>
          <p:cNvSpPr/>
          <p:nvPr/>
        </p:nvSpPr>
        <p:spPr>
          <a:xfrm>
            <a:off x="4240252" y="5286373"/>
            <a:ext cx="16010653" cy="303609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719" name="Line"/>
          <p:cNvSpPr/>
          <p:nvPr/>
        </p:nvSpPr>
        <p:spPr>
          <a:xfrm flipV="1">
            <a:off x="4371947" y="5275561"/>
            <a:ext cx="7912979" cy="3018758"/>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20" name="Line"/>
          <p:cNvSpPr/>
          <p:nvPr/>
        </p:nvSpPr>
        <p:spPr>
          <a:xfrm>
            <a:off x="12249994" y="5281890"/>
            <a:ext cx="8018248" cy="3032243"/>
          </a:xfrm>
          <a:prstGeom prst="line">
            <a:avLst/>
          </a:prstGeom>
          <a:ln w="254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21" name="Line"/>
          <p:cNvSpPr/>
          <p:nvPr/>
        </p:nvSpPr>
        <p:spPr>
          <a:xfrm>
            <a:off x="11309496" y="5623730"/>
            <a:ext cx="8958746" cy="2690434"/>
          </a:xfrm>
          <a:prstGeom prst="line">
            <a:avLst/>
          </a:prstGeom>
          <a:ln w="254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22" name="Line"/>
          <p:cNvSpPr/>
          <p:nvPr/>
        </p:nvSpPr>
        <p:spPr>
          <a:xfrm>
            <a:off x="10407108" y="5979355"/>
            <a:ext cx="9863737" cy="2334805"/>
          </a:xfrm>
          <a:prstGeom prst="line">
            <a:avLst/>
          </a:prstGeom>
          <a:ln w="254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23" name="Line"/>
          <p:cNvSpPr/>
          <p:nvPr/>
        </p:nvSpPr>
        <p:spPr>
          <a:xfrm>
            <a:off x="9406474" y="6360944"/>
            <a:ext cx="10866841" cy="1953219"/>
          </a:xfrm>
          <a:prstGeom prst="line">
            <a:avLst/>
          </a:prstGeom>
          <a:ln w="254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24" name="Epipolar constraint"/>
          <p:cNvSpPr txBox="1"/>
          <p:nvPr>
            <p:ph type="title"/>
          </p:nvPr>
        </p:nvSpPr>
        <p:spPr>
          <a:xfrm>
            <a:off x="1785937" y="625077"/>
            <a:ext cx="20812128" cy="3036096"/>
          </a:xfrm>
          <a:prstGeom prst="rect">
            <a:avLst/>
          </a:prstGeom>
        </p:spPr>
        <p:txBody>
          <a:bodyPr/>
          <a:lstStyle/>
          <a:p>
            <a:pPr/>
            <a:r>
              <a:t>Epipolar constraint</a:t>
            </a:r>
          </a:p>
        </p:txBody>
      </p:sp>
      <p:sp>
        <p:nvSpPr>
          <p:cNvPr id="1725" name="Shape"/>
          <p:cNvSpPr/>
          <p:nvPr/>
        </p:nvSpPr>
        <p:spPr>
          <a:xfrm rot="3707693">
            <a:off x="3121012"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726" name="Shape"/>
          <p:cNvSpPr/>
          <p:nvPr/>
        </p:nvSpPr>
        <p:spPr>
          <a:xfrm rot="17911998">
            <a:off x="13265136" y="5851016"/>
            <a:ext cx="8116479" cy="437140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CDEE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727" name="Triangle"/>
          <p:cNvSpPr/>
          <p:nvPr/>
        </p:nvSpPr>
        <p:spPr>
          <a:xfrm>
            <a:off x="16444247" y="759585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728" name="Triangle"/>
          <p:cNvSpPr/>
          <p:nvPr/>
        </p:nvSpPr>
        <p:spPr>
          <a:xfrm>
            <a:off x="4275971" y="759585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729" name="Line"/>
          <p:cNvSpPr/>
          <p:nvPr/>
        </p:nvSpPr>
        <p:spPr>
          <a:xfrm flipH="1" flipV="1">
            <a:off x="16455158" y="8299377"/>
            <a:ext cx="7299"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30" name="Line"/>
          <p:cNvSpPr/>
          <p:nvPr/>
        </p:nvSpPr>
        <p:spPr>
          <a:xfrm flipH="1">
            <a:off x="16517805" y="7598135"/>
            <a:ext cx="1792387" cy="712803"/>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1731" name="Line"/>
          <p:cNvSpPr/>
          <p:nvPr/>
        </p:nvSpPr>
        <p:spPr>
          <a:xfrm>
            <a:off x="18317979" y="7584913"/>
            <a:ext cx="1950263" cy="729219"/>
          </a:xfrm>
          <a:prstGeom prst="line">
            <a:avLst/>
          </a:prstGeom>
          <a:ln w="254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32" name="Line"/>
          <p:cNvSpPr/>
          <p:nvPr/>
        </p:nvSpPr>
        <p:spPr>
          <a:xfrm>
            <a:off x="18111680" y="7665367"/>
            <a:ext cx="2156562" cy="648798"/>
          </a:xfrm>
          <a:prstGeom prst="line">
            <a:avLst/>
          </a:prstGeom>
          <a:ln w="254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33" name="Line"/>
          <p:cNvSpPr/>
          <p:nvPr/>
        </p:nvSpPr>
        <p:spPr>
          <a:xfrm>
            <a:off x="17913858" y="7752721"/>
            <a:ext cx="2356987" cy="561439"/>
          </a:xfrm>
          <a:prstGeom prst="line">
            <a:avLst/>
          </a:prstGeom>
          <a:ln w="254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34" name="Line"/>
          <p:cNvSpPr/>
          <p:nvPr/>
        </p:nvSpPr>
        <p:spPr>
          <a:xfrm>
            <a:off x="17665424" y="7845124"/>
            <a:ext cx="2607891" cy="469039"/>
          </a:xfrm>
          <a:prstGeom prst="line">
            <a:avLst/>
          </a:prstGeom>
          <a:ln w="254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35" name="Potential matches for"/>
          <p:cNvSpPr txBox="1"/>
          <p:nvPr/>
        </p:nvSpPr>
        <p:spPr>
          <a:xfrm>
            <a:off x="5165484" y="12206941"/>
            <a:ext cx="14053032" cy="95318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Potential matches for </a:t>
            </a:r>
            <a14:m>
              <m:oMath>
                <m:sSub>
                  <m:e>
                    <m:r>
                      <m:rPr>
                        <m:sty m:val="b"/>
                      </m:rPr>
                      <a:rPr xmlns:a="http://schemas.openxmlformats.org/drawingml/2006/main" sz="6100" i="1">
                        <a:solidFill>
                          <a:srgbClr val="000000"/>
                        </a:solidFill>
                        <a:latin typeface="Cambria Math" panose="02040503050406030204" pitchFamily="18" charset="0"/>
                      </a:rPr>
                      <m:t>x</m:t>
                    </m:r>
                  </m:e>
                  <m:sub>
                    <m:r>
                      <a:rPr xmlns:a="http://schemas.openxmlformats.org/drawingml/2006/main" sz="6100" i="1">
                        <a:solidFill>
                          <a:srgbClr val="000000"/>
                        </a:solidFill>
                        <a:latin typeface="Cambria Math" panose="02040503050406030204" pitchFamily="18" charset="0"/>
                      </a:rPr>
                      <m:t>1</m:t>
                    </m:r>
                  </m:sub>
                </m:sSub>
              </m:oMath>
            </a14:m>
            <a:r>
              <a:t> lie on the epipolar line </a:t>
            </a:r>
            <a14:m>
              <m:oMath>
                <m:sSub>
                  <m:e>
                    <m:r>
                      <m:rPr>
                        <m:sty m:val="b"/>
                      </m:rPr>
                      <a:rPr xmlns:a="http://schemas.openxmlformats.org/drawingml/2006/main" sz="6100" i="1">
                        <a:solidFill>
                          <a:srgbClr val="000000"/>
                        </a:solidFill>
                        <a:latin typeface="Cambria Math" panose="02040503050406030204" pitchFamily="18" charset="0"/>
                      </a:rPr>
                      <m:t>l</m:t>
                    </m:r>
                  </m:e>
                  <m:sub>
                    <m:r>
                      <a:rPr xmlns:a="http://schemas.openxmlformats.org/drawingml/2006/main" sz="6100" i="1">
                        <a:solidFill>
                          <a:srgbClr val="000000"/>
                        </a:solidFill>
                        <a:latin typeface="Cambria Math" panose="02040503050406030204" pitchFamily="18" charset="0"/>
                      </a:rPr>
                      <m:t>2</m:t>
                    </m:r>
                  </m:sub>
                </m:sSub>
              </m:oMath>
            </a14:m>
          </a:p>
        </p:txBody>
      </p:sp>
      <p:pic>
        <p:nvPicPr>
          <p:cNvPr id="1736" name="Connection Line" descr="Connection Line"/>
          <p:cNvPicPr>
            <a:picLocks noChangeAspect="1"/>
          </p:cNvPicPr>
          <p:nvPr/>
        </p:nvPicPr>
        <p:blipFill>
          <a:blip r:embed="rId2">
            <a:extLst/>
          </a:blip>
          <a:stretch>
            <a:fillRect/>
          </a:stretch>
        </p:blipFill>
        <p:spPr>
          <a:xfrm>
            <a:off x="17371562" y="8078182"/>
            <a:ext cx="2415611" cy="4269107"/>
          </a:xfrm>
          <a:prstGeom prst="rect">
            <a:avLst/>
          </a:prstGeom>
          <a:ln w="12700">
            <a:miter lim="400000"/>
          </a:ln>
        </p:spPr>
      </p:pic>
      <p:pic>
        <p:nvPicPr>
          <p:cNvPr id="1737" name="Connection Line" descr="Connection Line"/>
          <p:cNvPicPr>
            <a:picLocks noChangeAspect="1"/>
          </p:cNvPicPr>
          <p:nvPr/>
        </p:nvPicPr>
        <p:blipFill>
          <a:blip r:embed="rId3">
            <a:extLst/>
          </a:blip>
          <a:stretch>
            <a:fillRect/>
          </a:stretch>
        </p:blipFill>
        <p:spPr>
          <a:xfrm>
            <a:off x="6212313" y="6622075"/>
            <a:ext cx="5423825" cy="5598023"/>
          </a:xfrm>
          <a:prstGeom prst="rect">
            <a:avLst/>
          </a:prstGeom>
          <a:ln w="12700">
            <a:miter lim="400000"/>
          </a:ln>
        </p:spPr>
      </p:pic>
      <p:sp>
        <p:nvSpPr>
          <p:cNvPr id="1738" name="Line"/>
          <p:cNvSpPr/>
          <p:nvPr/>
        </p:nvSpPr>
        <p:spPr>
          <a:xfrm flipV="1">
            <a:off x="4371892" y="7585939"/>
            <a:ext cx="1821592" cy="69899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39" name="Line"/>
          <p:cNvSpPr/>
          <p:nvPr/>
        </p:nvSpPr>
        <p:spPr>
          <a:xfrm flipH="1" flipV="1">
            <a:off x="6114621" y="7567144"/>
            <a:ext cx="7300" cy="7299"/>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740" name="Equation"/>
          <p:cNvSpPr txBox="1"/>
          <p:nvPr/>
        </p:nvSpPr>
        <p:spPr>
          <a:xfrm>
            <a:off x="5446351" y="6905634"/>
            <a:ext cx="487516"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741" name="Equation"/>
          <p:cNvSpPr txBox="1"/>
          <p:nvPr/>
        </p:nvSpPr>
        <p:spPr>
          <a:xfrm>
            <a:off x="8217851" y="8507839"/>
            <a:ext cx="443701" cy="4591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e</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742" name="Equation"/>
          <p:cNvSpPr txBox="1"/>
          <p:nvPr/>
        </p:nvSpPr>
        <p:spPr>
          <a:xfrm>
            <a:off x="15828666" y="8507839"/>
            <a:ext cx="479769" cy="4591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e</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743" name="Equation"/>
          <p:cNvSpPr txBox="1"/>
          <p:nvPr/>
        </p:nvSpPr>
        <p:spPr>
          <a:xfrm>
            <a:off x="3411802" y="8267416"/>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744" name="Equation"/>
          <p:cNvSpPr txBox="1"/>
          <p:nvPr/>
        </p:nvSpPr>
        <p:spPr>
          <a:xfrm>
            <a:off x="20429802" y="8267416"/>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745" name="Equation"/>
          <p:cNvSpPr txBox="1"/>
          <p:nvPr/>
        </p:nvSpPr>
        <p:spPr>
          <a:xfrm>
            <a:off x="17624180" y="7096434"/>
            <a:ext cx="523583" cy="4514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x</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746"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747" name="Equation"/>
          <p:cNvSpPr txBox="1"/>
          <p:nvPr/>
        </p:nvSpPr>
        <p:spPr>
          <a:xfrm>
            <a:off x="18847337" y="6785065"/>
            <a:ext cx="510150" cy="78793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6700" i="1">
                          <a:solidFill>
                            <a:srgbClr val="000000"/>
                          </a:solidFill>
                          <a:latin typeface="Cambria Math" panose="02040503050406030204" pitchFamily="18" charset="0"/>
                        </a:rPr>
                        <m:t>l</m:t>
                      </m:r>
                    </m:e>
                    <m:sub>
                      <m:r>
                        <a:rPr xmlns:a="http://schemas.openxmlformats.org/drawingml/2006/main" sz="6700" i="1">
                          <a:solidFill>
                            <a:srgbClr val="000000"/>
                          </a:solidFill>
                          <a:latin typeface="Cambria Math" panose="02040503050406030204" pitchFamily="18" charset="0"/>
                        </a:rPr>
                        <m:t>2</m:t>
                      </m:r>
                    </m:sub>
                  </m:sSub>
                </m:oMath>
              </m:oMathPara>
            </a14:m>
            <a:endParaRPr sz="6700"/>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9" name="Discuss that epipole belongs to all Epipolar lines"/>
          <p:cNvSpPr txBox="1"/>
          <p:nvPr>
            <p:ph type="title"/>
          </p:nvPr>
        </p:nvSpPr>
        <p:spPr>
          <a:prstGeom prst="rect">
            <a:avLst/>
          </a:prstGeom>
        </p:spPr>
        <p:txBody>
          <a:bodyPr/>
          <a:lstStyle>
            <a:lvl1pPr defTabSz="673631">
              <a:defRPr sz="9184"/>
            </a:lvl1pPr>
          </a:lstStyle>
          <a:p>
            <a:pPr/>
            <a:r>
              <a:t>Discuss that epipole belongs to all Epipolar lines</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1" name="fig8" descr="fig8"/>
          <p:cNvPicPr>
            <a:picLocks noChangeAspect="1"/>
          </p:cNvPicPr>
          <p:nvPr/>
        </p:nvPicPr>
        <p:blipFill>
          <a:blip r:embed="rId2">
            <a:extLst/>
          </a:blip>
          <a:stretch>
            <a:fillRect/>
          </a:stretch>
        </p:blipFill>
        <p:spPr>
          <a:xfrm>
            <a:off x="7468299" y="1264485"/>
            <a:ext cx="9447403" cy="5731587"/>
          </a:xfrm>
          <a:prstGeom prst="rect">
            <a:avLst/>
          </a:prstGeom>
          <a:ln w="12700">
            <a:miter lim="400000"/>
          </a:ln>
        </p:spPr>
      </p:pic>
      <p:pic>
        <p:nvPicPr>
          <p:cNvPr id="1752" name="fig8" descr="fig8"/>
          <p:cNvPicPr>
            <a:picLocks noChangeAspect="1"/>
          </p:cNvPicPr>
          <p:nvPr/>
        </p:nvPicPr>
        <p:blipFill>
          <a:blip r:embed="rId3">
            <a:extLst/>
          </a:blip>
          <a:stretch>
            <a:fillRect/>
          </a:stretch>
        </p:blipFill>
        <p:spPr>
          <a:xfrm>
            <a:off x="16004094" y="6163054"/>
            <a:ext cx="4186201" cy="3929065"/>
          </a:xfrm>
          <a:prstGeom prst="rect">
            <a:avLst/>
          </a:prstGeom>
          <a:ln w="12700">
            <a:miter lim="400000"/>
          </a:ln>
        </p:spPr>
      </p:pic>
      <p:sp>
        <p:nvSpPr>
          <p:cNvPr id="1753" name="Converging cameras"/>
          <p:cNvSpPr txBox="1"/>
          <p:nvPr/>
        </p:nvSpPr>
        <p:spPr>
          <a:xfrm>
            <a:off x="9132569" y="556616"/>
            <a:ext cx="6118862"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Converging cameras</a:t>
            </a:r>
          </a:p>
        </p:txBody>
      </p:sp>
      <p:sp>
        <p:nvSpPr>
          <p:cNvPr id="1754" name="Where is the epipole in this image?"/>
          <p:cNvSpPr txBox="1"/>
          <p:nvPr/>
        </p:nvSpPr>
        <p:spPr>
          <a:xfrm>
            <a:off x="3874911" y="10907118"/>
            <a:ext cx="8605592" cy="777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i="1" sz="4200">
                <a:solidFill>
                  <a:srgbClr val="0365C0"/>
                </a:solidFill>
                <a:latin typeface="Helvetica"/>
                <a:ea typeface="Helvetica"/>
                <a:cs typeface="Helvetica"/>
                <a:sym typeface="Helvetica"/>
              </a:defRPr>
            </a:lvl1pPr>
          </a:lstStyle>
          <a:p>
            <a:pPr/>
            <a:r>
              <a:t>Where is the epipole in this image? </a:t>
            </a:r>
          </a:p>
        </p:txBody>
      </p:sp>
      <p:pic>
        <p:nvPicPr>
          <p:cNvPr id="1755" name="fig8" descr="fig8"/>
          <p:cNvPicPr>
            <a:picLocks noChangeAspect="1"/>
          </p:cNvPicPr>
          <p:nvPr/>
        </p:nvPicPr>
        <p:blipFill>
          <a:blip r:embed="rId4">
            <a:extLst/>
          </a:blip>
          <a:stretch>
            <a:fillRect/>
          </a:stretch>
        </p:blipFill>
        <p:spPr>
          <a:xfrm>
            <a:off x="3763216" y="6163054"/>
            <a:ext cx="4186200" cy="3929065"/>
          </a:xfrm>
          <a:prstGeom prst="rect">
            <a:avLst/>
          </a:prstGeom>
          <a:ln w="12700">
            <a:miter lim="400000"/>
          </a:ln>
        </p:spPr>
      </p:pic>
      <p:pic>
        <p:nvPicPr>
          <p:cNvPr id="1756" name="Connection Line" descr="Connection Line"/>
          <p:cNvPicPr>
            <a:picLocks noChangeAspect="1"/>
          </p:cNvPicPr>
          <p:nvPr/>
        </p:nvPicPr>
        <p:blipFill>
          <a:blip r:embed="rId5">
            <a:extLst/>
          </a:blip>
          <a:stretch>
            <a:fillRect/>
          </a:stretch>
        </p:blipFill>
        <p:spPr>
          <a:xfrm>
            <a:off x="8180399" y="8097797"/>
            <a:ext cx="3194897" cy="2859865"/>
          </a:xfrm>
          <a:prstGeom prst="rect">
            <a:avLst/>
          </a:prstGeom>
          <a:ln w="12700">
            <a:miter lim="400000"/>
          </a:ln>
        </p:spPr>
      </p:pic>
      <p:sp>
        <p:nvSpPr>
          <p:cNvPr id="1757"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9" name="fig8" descr="fig8"/>
          <p:cNvPicPr>
            <a:picLocks noChangeAspect="1"/>
          </p:cNvPicPr>
          <p:nvPr/>
        </p:nvPicPr>
        <p:blipFill>
          <a:blip r:embed="rId2">
            <a:extLst/>
          </a:blip>
          <a:stretch>
            <a:fillRect/>
          </a:stretch>
        </p:blipFill>
        <p:spPr>
          <a:xfrm>
            <a:off x="7468299" y="1264485"/>
            <a:ext cx="9447403" cy="5731587"/>
          </a:xfrm>
          <a:prstGeom prst="rect">
            <a:avLst/>
          </a:prstGeom>
          <a:ln w="12700">
            <a:miter lim="400000"/>
          </a:ln>
        </p:spPr>
      </p:pic>
      <p:pic>
        <p:nvPicPr>
          <p:cNvPr id="1760" name="fig8" descr="fig8"/>
          <p:cNvPicPr>
            <a:picLocks noChangeAspect="1"/>
          </p:cNvPicPr>
          <p:nvPr/>
        </p:nvPicPr>
        <p:blipFill>
          <a:blip r:embed="rId3">
            <a:extLst/>
          </a:blip>
          <a:stretch>
            <a:fillRect/>
          </a:stretch>
        </p:blipFill>
        <p:spPr>
          <a:xfrm>
            <a:off x="3763216" y="6163054"/>
            <a:ext cx="4186200" cy="3929065"/>
          </a:xfrm>
          <a:prstGeom prst="rect">
            <a:avLst/>
          </a:prstGeom>
          <a:ln w="12700">
            <a:miter lim="400000"/>
          </a:ln>
        </p:spPr>
      </p:pic>
      <p:sp>
        <p:nvSpPr>
          <p:cNvPr id="1761" name="Converging cameras"/>
          <p:cNvSpPr txBox="1"/>
          <p:nvPr/>
        </p:nvSpPr>
        <p:spPr>
          <a:xfrm>
            <a:off x="9132569" y="556616"/>
            <a:ext cx="6118862"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Converging cameras</a:t>
            </a:r>
          </a:p>
        </p:txBody>
      </p:sp>
      <p:sp>
        <p:nvSpPr>
          <p:cNvPr id="1762" name="Line"/>
          <p:cNvSpPr/>
          <p:nvPr/>
        </p:nvSpPr>
        <p:spPr>
          <a:xfrm>
            <a:off x="4070553" y="6518670"/>
            <a:ext cx="15914032" cy="2176770"/>
          </a:xfrm>
          <a:prstGeom prst="line">
            <a:avLst/>
          </a:prstGeom>
          <a:ln w="50800">
            <a:solidFill>
              <a:srgbClr val="00F900"/>
            </a:solidFill>
            <a:miter lim="400000"/>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763" name="Line"/>
          <p:cNvSpPr/>
          <p:nvPr/>
        </p:nvSpPr>
        <p:spPr>
          <a:xfrm flipV="1">
            <a:off x="4065984" y="8677529"/>
            <a:ext cx="15895335" cy="1055447"/>
          </a:xfrm>
          <a:prstGeom prst="line">
            <a:avLst/>
          </a:prstGeom>
          <a:ln w="50800">
            <a:solidFill>
              <a:srgbClr val="00F900"/>
            </a:solidFill>
            <a:miter lim="400000"/>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764" name="Line"/>
          <p:cNvSpPr/>
          <p:nvPr/>
        </p:nvSpPr>
        <p:spPr>
          <a:xfrm>
            <a:off x="4016976" y="6973708"/>
            <a:ext cx="15964262" cy="1743381"/>
          </a:xfrm>
          <a:prstGeom prst="line">
            <a:avLst/>
          </a:prstGeom>
          <a:ln w="50800">
            <a:solidFill>
              <a:srgbClr val="00F900"/>
            </a:solidFill>
            <a:miter lim="400000"/>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765" name="Line"/>
          <p:cNvSpPr/>
          <p:nvPr/>
        </p:nvSpPr>
        <p:spPr>
          <a:xfrm>
            <a:off x="4065566" y="8007493"/>
            <a:ext cx="15916053" cy="694843"/>
          </a:xfrm>
          <a:prstGeom prst="line">
            <a:avLst/>
          </a:prstGeom>
          <a:ln w="50800">
            <a:solidFill>
              <a:srgbClr val="00F900"/>
            </a:solidFill>
            <a:miter lim="400000"/>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766" name="Circle"/>
          <p:cNvSpPr/>
          <p:nvPr/>
        </p:nvSpPr>
        <p:spPr>
          <a:xfrm>
            <a:off x="19710798" y="8479994"/>
            <a:ext cx="450185" cy="442789"/>
          </a:xfrm>
          <a:prstGeom prst="ellipse">
            <a:avLst/>
          </a:prstGeom>
          <a:solidFill>
            <a:srgbClr val="00F9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00F900"/>
                </a:solidFill>
                <a:latin typeface="Helvetica Light"/>
                <a:ea typeface="Helvetica Light"/>
                <a:cs typeface="Helvetica Light"/>
                <a:sym typeface="Helvetica Light"/>
              </a:defRPr>
            </a:pPr>
          </a:p>
        </p:txBody>
      </p:sp>
      <p:sp>
        <p:nvSpPr>
          <p:cNvPr id="1767" name="It’s not always in the image"/>
          <p:cNvSpPr txBox="1"/>
          <p:nvPr/>
        </p:nvSpPr>
        <p:spPr>
          <a:xfrm>
            <a:off x="14187424" y="10889258"/>
            <a:ext cx="6697194" cy="777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4200">
                <a:latin typeface="Helvetica Light"/>
                <a:ea typeface="Helvetica Light"/>
                <a:cs typeface="Helvetica Light"/>
                <a:sym typeface="Helvetica Light"/>
              </a:defRPr>
            </a:lvl1pPr>
          </a:lstStyle>
          <a:p>
            <a:pPr/>
            <a:r>
              <a:t>It’s not always in the image </a:t>
            </a:r>
          </a:p>
        </p:txBody>
      </p:sp>
      <p:sp>
        <p:nvSpPr>
          <p:cNvPr id="1768" name="Where is the epipole in this image?"/>
          <p:cNvSpPr txBox="1"/>
          <p:nvPr/>
        </p:nvSpPr>
        <p:spPr>
          <a:xfrm>
            <a:off x="3874911" y="10907118"/>
            <a:ext cx="8605592" cy="777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i="1" sz="4200">
                <a:solidFill>
                  <a:srgbClr val="0365C0"/>
                </a:solidFill>
                <a:latin typeface="Helvetica"/>
                <a:ea typeface="Helvetica"/>
                <a:cs typeface="Helvetica"/>
                <a:sym typeface="Helvetica"/>
              </a:defRPr>
            </a:lvl1pPr>
          </a:lstStyle>
          <a:p>
            <a:pPr/>
            <a:r>
              <a:t>Where is the epipole in this image? </a:t>
            </a:r>
          </a:p>
        </p:txBody>
      </p:sp>
      <p:sp>
        <p:nvSpPr>
          <p:cNvPr id="1769" name="here!"/>
          <p:cNvSpPr txBox="1"/>
          <p:nvPr/>
        </p:nvSpPr>
        <p:spPr>
          <a:xfrm>
            <a:off x="19240420" y="7218118"/>
            <a:ext cx="1390931" cy="777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4200">
                <a:latin typeface="Helvetica Light"/>
                <a:ea typeface="Helvetica Light"/>
                <a:cs typeface="Helvetica Light"/>
                <a:sym typeface="Helvetica Light"/>
              </a:defRPr>
            </a:lvl1pPr>
          </a:lstStyle>
          <a:p>
            <a:pPr/>
            <a:r>
              <a:t>here!</a:t>
            </a:r>
          </a:p>
        </p:txBody>
      </p:sp>
      <p:sp>
        <p:nvSpPr>
          <p:cNvPr id="1770"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2" name="Parallel cameras"/>
          <p:cNvSpPr txBox="1"/>
          <p:nvPr/>
        </p:nvSpPr>
        <p:spPr>
          <a:xfrm>
            <a:off x="9750109" y="556616"/>
            <a:ext cx="4883787"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Parallel cameras</a:t>
            </a:r>
          </a:p>
        </p:txBody>
      </p:sp>
      <p:pic>
        <p:nvPicPr>
          <p:cNvPr id="1773" name="fig8" descr="fig8"/>
          <p:cNvPicPr>
            <a:picLocks noChangeAspect="1"/>
          </p:cNvPicPr>
          <p:nvPr/>
        </p:nvPicPr>
        <p:blipFill>
          <a:blip r:embed="rId2">
            <a:extLst/>
          </a:blip>
          <a:srcRect l="9304" t="0" r="9304" b="0"/>
          <a:stretch>
            <a:fillRect/>
          </a:stretch>
        </p:blipFill>
        <p:spPr>
          <a:xfrm>
            <a:off x="6831676" y="2484040"/>
            <a:ext cx="10720728" cy="3185629"/>
          </a:xfrm>
          <a:prstGeom prst="rect">
            <a:avLst/>
          </a:prstGeom>
          <a:ln w="12700">
            <a:miter lim="400000"/>
          </a:ln>
        </p:spPr>
      </p:pic>
      <p:pic>
        <p:nvPicPr>
          <p:cNvPr id="1774" name="fig8" descr="fig8"/>
          <p:cNvPicPr>
            <a:picLocks noChangeAspect="1"/>
          </p:cNvPicPr>
          <p:nvPr/>
        </p:nvPicPr>
        <p:blipFill>
          <a:blip r:embed="rId3">
            <a:extLst/>
          </a:blip>
          <a:stretch>
            <a:fillRect/>
          </a:stretch>
        </p:blipFill>
        <p:spPr>
          <a:xfrm>
            <a:off x="12736114" y="7810500"/>
            <a:ext cx="6740529" cy="3619502"/>
          </a:xfrm>
          <a:prstGeom prst="rect">
            <a:avLst/>
          </a:prstGeom>
          <a:ln w="12700">
            <a:miter lim="400000"/>
          </a:ln>
        </p:spPr>
      </p:pic>
      <p:pic>
        <p:nvPicPr>
          <p:cNvPr id="1775" name="fig8" descr="fig8"/>
          <p:cNvPicPr>
            <a:picLocks noChangeAspect="1"/>
          </p:cNvPicPr>
          <p:nvPr/>
        </p:nvPicPr>
        <p:blipFill>
          <a:blip r:embed="rId4">
            <a:extLst/>
          </a:blip>
          <a:stretch>
            <a:fillRect/>
          </a:stretch>
        </p:blipFill>
        <p:spPr>
          <a:xfrm>
            <a:off x="4789883" y="7831135"/>
            <a:ext cx="6664330" cy="3578230"/>
          </a:xfrm>
          <a:prstGeom prst="rect">
            <a:avLst/>
          </a:prstGeom>
          <a:ln w="12700">
            <a:miter lim="400000"/>
          </a:ln>
        </p:spPr>
      </p:pic>
      <p:sp>
        <p:nvSpPr>
          <p:cNvPr id="1776" name="Where is the epipole?"/>
          <p:cNvSpPr txBox="1"/>
          <p:nvPr/>
        </p:nvSpPr>
        <p:spPr>
          <a:xfrm>
            <a:off x="9460494" y="12014397"/>
            <a:ext cx="5463012" cy="777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i="1" sz="4200">
                <a:solidFill>
                  <a:srgbClr val="0365C0"/>
                </a:solidFill>
                <a:latin typeface="Helvetica"/>
                <a:ea typeface="Helvetica"/>
                <a:cs typeface="Helvetica"/>
                <a:sym typeface="Helvetica"/>
              </a:defRPr>
            </a:lvl1pPr>
          </a:lstStyle>
          <a:p>
            <a:pPr/>
            <a:r>
              <a:t>Where is the epipole? </a:t>
            </a:r>
          </a:p>
        </p:txBody>
      </p:sp>
      <p:sp>
        <p:nvSpPr>
          <p:cNvPr id="1777"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9" name="Parallel cameras"/>
          <p:cNvSpPr txBox="1"/>
          <p:nvPr/>
        </p:nvSpPr>
        <p:spPr>
          <a:xfrm>
            <a:off x="9750109" y="556616"/>
            <a:ext cx="4883787"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Parallel cameras</a:t>
            </a:r>
          </a:p>
        </p:txBody>
      </p:sp>
      <p:pic>
        <p:nvPicPr>
          <p:cNvPr id="1780" name="fig8" descr="fig8"/>
          <p:cNvPicPr>
            <a:picLocks noChangeAspect="1"/>
          </p:cNvPicPr>
          <p:nvPr/>
        </p:nvPicPr>
        <p:blipFill>
          <a:blip r:embed="rId2">
            <a:extLst/>
          </a:blip>
          <a:srcRect l="9304" t="0" r="9304" b="0"/>
          <a:stretch>
            <a:fillRect/>
          </a:stretch>
        </p:blipFill>
        <p:spPr>
          <a:xfrm>
            <a:off x="6831676" y="2484040"/>
            <a:ext cx="10720728" cy="3185629"/>
          </a:xfrm>
          <a:prstGeom prst="rect">
            <a:avLst/>
          </a:prstGeom>
          <a:ln w="12700">
            <a:miter lim="400000"/>
          </a:ln>
        </p:spPr>
      </p:pic>
      <p:pic>
        <p:nvPicPr>
          <p:cNvPr id="1781" name="fig8" descr="fig8"/>
          <p:cNvPicPr>
            <a:picLocks noChangeAspect="1"/>
          </p:cNvPicPr>
          <p:nvPr/>
        </p:nvPicPr>
        <p:blipFill>
          <a:blip r:embed="rId3">
            <a:extLst/>
          </a:blip>
          <a:stretch>
            <a:fillRect/>
          </a:stretch>
        </p:blipFill>
        <p:spPr>
          <a:xfrm>
            <a:off x="12736114" y="7810500"/>
            <a:ext cx="6740529" cy="3619502"/>
          </a:xfrm>
          <a:prstGeom prst="rect">
            <a:avLst/>
          </a:prstGeom>
          <a:ln w="12700">
            <a:miter lim="400000"/>
          </a:ln>
        </p:spPr>
      </p:pic>
      <p:pic>
        <p:nvPicPr>
          <p:cNvPr id="1782" name="fig8" descr="fig8"/>
          <p:cNvPicPr>
            <a:picLocks noChangeAspect="1"/>
          </p:cNvPicPr>
          <p:nvPr/>
        </p:nvPicPr>
        <p:blipFill>
          <a:blip r:embed="rId4">
            <a:extLst/>
          </a:blip>
          <a:stretch>
            <a:fillRect/>
          </a:stretch>
        </p:blipFill>
        <p:spPr>
          <a:xfrm>
            <a:off x="4789883" y="7831135"/>
            <a:ext cx="6664330" cy="3578230"/>
          </a:xfrm>
          <a:prstGeom prst="rect">
            <a:avLst/>
          </a:prstGeom>
          <a:ln w="12700">
            <a:miter lim="400000"/>
          </a:ln>
        </p:spPr>
      </p:pic>
      <p:sp>
        <p:nvSpPr>
          <p:cNvPr id="1783" name="Line"/>
          <p:cNvSpPr/>
          <p:nvPr/>
        </p:nvSpPr>
        <p:spPr>
          <a:xfrm flipH="1" flipV="1">
            <a:off x="3671708" y="11974710"/>
            <a:ext cx="7770201" cy="1"/>
          </a:xfrm>
          <a:prstGeom prst="line">
            <a:avLst/>
          </a:prstGeom>
          <a:ln w="50800">
            <a:solidFill>
              <a:srgbClr val="000000"/>
            </a:solidFill>
            <a:miter lim="400000"/>
            <a:tailEnd type="triangle"/>
          </a:ln>
        </p:spPr>
        <p:txBody>
          <a:bodyPr tIns="91439" bIns="91439"/>
          <a:lstStyle/>
          <a:p>
            <a:pPr defTabSz="1828800">
              <a:spcBef>
                <a:spcPts val="0"/>
              </a:spcBef>
              <a:defRPr sz="3600">
                <a:latin typeface="Calibri"/>
                <a:ea typeface="Calibri"/>
                <a:cs typeface="Calibri"/>
                <a:sym typeface="Calibri"/>
              </a:defRPr>
            </a:pPr>
          </a:p>
        </p:txBody>
      </p:sp>
      <p:sp>
        <p:nvSpPr>
          <p:cNvPr id="1784" name="epipole at infinity"/>
          <p:cNvSpPr txBox="1"/>
          <p:nvPr/>
        </p:nvSpPr>
        <p:spPr>
          <a:xfrm>
            <a:off x="10578427" y="12557719"/>
            <a:ext cx="3227149" cy="6254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3200">
                <a:latin typeface="Helvetica Light"/>
                <a:ea typeface="Helvetica Light"/>
                <a:cs typeface="Helvetica Light"/>
                <a:sym typeface="Helvetica Light"/>
              </a:defRPr>
            </a:lvl1pPr>
          </a:lstStyle>
          <a:p>
            <a:pPr/>
            <a:r>
              <a:t>epipole at infinity</a:t>
            </a:r>
          </a:p>
        </p:txBody>
      </p:sp>
      <p:sp>
        <p:nvSpPr>
          <p:cNvPr id="1785" name="Line"/>
          <p:cNvSpPr/>
          <p:nvPr/>
        </p:nvSpPr>
        <p:spPr>
          <a:xfrm>
            <a:off x="12763500" y="11974710"/>
            <a:ext cx="7770201" cy="1"/>
          </a:xfrm>
          <a:prstGeom prst="line">
            <a:avLst/>
          </a:prstGeom>
          <a:ln w="50800">
            <a:solidFill>
              <a:srgbClr val="000000"/>
            </a:solidFill>
            <a:miter lim="400000"/>
            <a:tailEnd type="triangle"/>
          </a:ln>
        </p:spPr>
        <p:txBody>
          <a:bodyPr tIns="91439" bIns="91439"/>
          <a:lstStyle/>
          <a:p>
            <a:pPr defTabSz="1828800">
              <a:spcBef>
                <a:spcPts val="0"/>
              </a:spcBef>
              <a:defRPr sz="3600">
                <a:latin typeface="Calibri"/>
                <a:ea typeface="Calibri"/>
                <a:cs typeface="Calibri"/>
                <a:sym typeface="Calibri"/>
              </a:defRPr>
            </a:pPr>
          </a:p>
        </p:txBody>
      </p:sp>
      <p:sp>
        <p:nvSpPr>
          <p:cNvPr id="1786"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88" name="pg_0049.pdf" descr="pg_0049.pdf"/>
          <p:cNvPicPr>
            <a:picLocks noChangeAspect="0"/>
          </p:cNvPicPr>
          <p:nvPr/>
        </p:nvPicPr>
        <p:blipFill>
          <a:blip r:embed="rId2">
            <a:extLst/>
          </a:blip>
          <a:srcRect l="0" t="13736" r="0" b="24604"/>
          <a:stretch>
            <a:fillRect/>
          </a:stretch>
        </p:blipFill>
        <p:spPr>
          <a:xfrm>
            <a:off x="2" y="1884076"/>
            <a:ext cx="24383995" cy="8457108"/>
          </a:xfrm>
          <a:prstGeom prst="rect">
            <a:avLst/>
          </a:prstGeom>
          <a:ln w="12700">
            <a:miter lim="400000"/>
          </a:ln>
        </p:spPr>
      </p:pic>
      <p:sp>
        <p:nvSpPr>
          <p:cNvPr id="1789"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1793" name="Group"/>
          <p:cNvGrpSpPr/>
          <p:nvPr/>
        </p:nvGrpSpPr>
        <p:grpSpPr>
          <a:xfrm>
            <a:off x="303421" y="-920596"/>
            <a:ext cx="22596910" cy="12937497"/>
            <a:chOff x="0" y="0"/>
            <a:chExt cx="22596909" cy="12937496"/>
          </a:xfrm>
        </p:grpSpPr>
        <p:pic>
          <p:nvPicPr>
            <p:cNvPr id="1791" name="Image" descr="Image"/>
            <p:cNvPicPr>
              <a:picLocks noChangeAspect="1"/>
            </p:cNvPicPr>
            <p:nvPr/>
          </p:nvPicPr>
          <p:blipFill>
            <a:blip r:embed="rId2">
              <a:extLst/>
            </a:blip>
            <a:stretch>
              <a:fillRect/>
            </a:stretch>
          </p:blipFill>
          <p:spPr>
            <a:xfrm>
              <a:off x="0" y="0"/>
              <a:ext cx="22596910" cy="9644846"/>
            </a:xfrm>
            <a:prstGeom prst="rect">
              <a:avLst/>
            </a:prstGeom>
            <a:ln w="12700" cap="flat">
              <a:noFill/>
              <a:miter lim="400000"/>
            </a:ln>
            <a:effectLst>
              <a:outerShdw sx="100000" sy="100000" kx="0" ky="0" algn="b" rotWithShape="0" blurRad="520700" dist="257342" dir="5400000">
                <a:srgbClr val="000000">
                  <a:alpha val="50000"/>
                </a:srgbClr>
              </a:outerShdw>
            </a:effectLst>
          </p:spPr>
        </p:pic>
        <p:pic>
          <p:nvPicPr>
            <p:cNvPr id="1792" name="Image" descr="Image"/>
            <p:cNvPicPr>
              <a:picLocks noChangeAspect="1"/>
            </p:cNvPicPr>
            <p:nvPr/>
          </p:nvPicPr>
          <p:blipFill>
            <a:blip r:embed="rId3">
              <a:extLst/>
            </a:blip>
            <a:srcRect l="0" t="18667" r="0" b="0"/>
            <a:stretch>
              <a:fillRect/>
            </a:stretch>
          </p:blipFill>
          <p:spPr>
            <a:xfrm>
              <a:off x="0" y="5093092"/>
              <a:ext cx="22596910" cy="7844405"/>
            </a:xfrm>
            <a:prstGeom prst="rect">
              <a:avLst/>
            </a:prstGeom>
            <a:ln w="12700" cap="flat">
              <a:noFill/>
              <a:miter lim="400000"/>
            </a:ln>
            <a:effectLst/>
          </p:spPr>
        </p:pic>
      </p:grpSp>
      <p:pic>
        <p:nvPicPr>
          <p:cNvPr id="1794" name="Image" descr="Image"/>
          <p:cNvPicPr>
            <a:picLocks noChangeAspect="1"/>
          </p:cNvPicPr>
          <p:nvPr/>
        </p:nvPicPr>
        <p:blipFill>
          <a:blip r:embed="rId4">
            <a:extLst/>
          </a:blip>
          <a:stretch>
            <a:fillRect/>
          </a:stretch>
        </p:blipFill>
        <p:spPr>
          <a:xfrm>
            <a:off x="2694996" y="4228422"/>
            <a:ext cx="21967747" cy="9505022"/>
          </a:xfrm>
          <a:prstGeom prst="rect">
            <a:avLst/>
          </a:prstGeom>
          <a:ln w="12700">
            <a:miter lim="400000"/>
          </a:ln>
          <a:effectLst>
            <a:outerShdw sx="100000" sy="100000" kx="0" ky="0" algn="b" rotWithShape="0" blurRad="520700" dist="257342" dir="5400000">
              <a:srgbClr val="000000">
                <a:alpha val="50000"/>
              </a:srgbClr>
            </a:outerShdw>
          </a:effectLst>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7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93" grpId="1"/>
      <p:bldP build="whole" bldLvl="1" animBg="1" rev="0" advAuto="0" spid="1794" grpId="2"/>
    </p:bldLst>
  </p:timing>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6" name="Line"/>
          <p:cNvSpPr/>
          <p:nvPr/>
        </p:nvSpPr>
        <p:spPr>
          <a:xfrm>
            <a:off x="3973269" y="8672804"/>
            <a:ext cx="12440061" cy="1"/>
          </a:xfrm>
          <a:prstGeom prst="line">
            <a:avLst/>
          </a:prstGeom>
          <a:ln w="139700">
            <a:solidFill>
              <a:schemeClr val="accent3"/>
            </a:solidFill>
            <a:miter lim="400000"/>
            <a:tailEnd type="triangle"/>
          </a:ln>
        </p:spPr>
        <p:txBody>
          <a:bodyPr lIns="50800" tIns="50800" rIns="50800" bIns="50800" anchor="ctr"/>
          <a:lstStyle/>
          <a:p>
            <a:pPr algn="ctr">
              <a:spcBef>
                <a:spcPts val="0"/>
              </a:spcBef>
              <a:defRPr sz="5600"/>
            </a:pPr>
          </a:p>
        </p:txBody>
      </p:sp>
      <p:sp>
        <p:nvSpPr>
          <p:cNvPr id="1797" name="Line"/>
          <p:cNvSpPr/>
          <p:nvPr/>
        </p:nvSpPr>
        <p:spPr>
          <a:xfrm>
            <a:off x="12764860" y="5079204"/>
            <a:ext cx="5169149" cy="2632517"/>
          </a:xfrm>
          <a:prstGeom prst="line">
            <a:avLst/>
          </a:prstGeom>
          <a:ln w="139700">
            <a:solidFill>
              <a:schemeClr val="accent3"/>
            </a:solidFill>
            <a:miter lim="400000"/>
            <a:tailEnd type="triangle"/>
          </a:ln>
        </p:spPr>
        <p:txBody>
          <a:bodyPr lIns="50800" tIns="50800" rIns="50800" bIns="50800" anchor="ctr"/>
          <a:lstStyle/>
          <a:p>
            <a:pPr algn="ctr">
              <a:spcBef>
                <a:spcPts val="0"/>
              </a:spcBef>
              <a:defRPr sz="5600"/>
            </a:pPr>
          </a:p>
        </p:txBody>
      </p:sp>
      <p:sp>
        <p:nvSpPr>
          <p:cNvPr id="1798" name="Shape"/>
          <p:cNvSpPr/>
          <p:nvPr/>
        </p:nvSpPr>
        <p:spPr>
          <a:xfrm rot="17911998">
            <a:off x="13044596" y="5799759"/>
            <a:ext cx="8116479" cy="4371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5D5D5">
              <a:alpha val="5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799" name="Line"/>
          <p:cNvSpPr/>
          <p:nvPr/>
        </p:nvSpPr>
        <p:spPr>
          <a:xfrm flipV="1">
            <a:off x="4097459" y="5009005"/>
            <a:ext cx="8453187" cy="3568099"/>
          </a:xfrm>
          <a:prstGeom prst="line">
            <a:avLst/>
          </a:prstGeom>
          <a:ln w="127000">
            <a:solidFill>
              <a:srgbClr val="0000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800" name="Epipolar geometry"/>
          <p:cNvSpPr txBox="1"/>
          <p:nvPr>
            <p:ph type="title"/>
          </p:nvPr>
        </p:nvSpPr>
        <p:spPr>
          <a:xfrm>
            <a:off x="1785937" y="625077"/>
            <a:ext cx="20812128" cy="3036096"/>
          </a:xfrm>
          <a:prstGeom prst="rect">
            <a:avLst/>
          </a:prstGeom>
        </p:spPr>
        <p:txBody>
          <a:bodyPr/>
          <a:lstStyle>
            <a:lvl1pPr defTabSz="813286">
              <a:defRPr sz="11088"/>
            </a:lvl1pPr>
          </a:lstStyle>
          <a:p>
            <a:pPr/>
            <a:r>
              <a:t>Epipolar Lines: The Tedious Way</a:t>
            </a:r>
          </a:p>
        </p:txBody>
      </p:sp>
      <p:sp>
        <p:nvSpPr>
          <p:cNvPr id="1801" name="Shape"/>
          <p:cNvSpPr/>
          <p:nvPr/>
        </p:nvSpPr>
        <p:spPr>
          <a:xfrm rot="3707693">
            <a:off x="2900471" y="5799759"/>
            <a:ext cx="8116479" cy="4371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5D5D5">
              <a:alpha val="50000"/>
            </a:srgbClr>
          </a:solidFill>
          <a:ln w="12700">
            <a:miter lim="400000"/>
          </a:ln>
          <a:effectLst>
            <a:outerShdw sx="100000" sy="100000" kx="0" ky="0" algn="b" rotWithShape="0" blurRad="76200" dist="50800" dir="5400000">
              <a:srgbClr val="000000">
                <a:alpha val="13655"/>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802" name="Circle"/>
          <p:cNvSpPr/>
          <p:nvPr/>
        </p:nvSpPr>
        <p:spPr>
          <a:xfrm>
            <a:off x="12296549" y="4745109"/>
            <a:ext cx="571503" cy="571503"/>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03" name="Circle"/>
          <p:cNvSpPr/>
          <p:nvPr/>
        </p:nvSpPr>
        <p:spPr>
          <a:xfrm>
            <a:off x="19693025" y="8537005"/>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04" name="Equation"/>
          <p:cNvSpPr txBox="1"/>
          <p:nvPr/>
        </p:nvSpPr>
        <p:spPr>
          <a:xfrm>
            <a:off x="18108559" y="7932284"/>
            <a:ext cx="586414"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1805" name="Equation"/>
          <p:cNvSpPr txBox="1"/>
          <p:nvPr/>
        </p:nvSpPr>
        <p:spPr>
          <a:xfrm>
            <a:off x="5267021" y="7169460"/>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806" name="Equation"/>
          <p:cNvSpPr txBox="1"/>
          <p:nvPr/>
        </p:nvSpPr>
        <p:spPr>
          <a:xfrm>
            <a:off x="16339529" y="9067509"/>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1807" name="Line"/>
          <p:cNvSpPr/>
          <p:nvPr/>
        </p:nvSpPr>
        <p:spPr>
          <a:xfrm flipH="1">
            <a:off x="16400449" y="7670506"/>
            <a:ext cx="1542958" cy="1029221"/>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808" name="Equation"/>
          <p:cNvSpPr txBox="1"/>
          <p:nvPr/>
        </p:nvSpPr>
        <p:spPr>
          <a:xfrm>
            <a:off x="2867798" y="8850903"/>
            <a:ext cx="649440"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809" name="Equation"/>
          <p:cNvSpPr txBox="1"/>
          <p:nvPr/>
        </p:nvSpPr>
        <p:spPr>
          <a:xfrm>
            <a:off x="20419198" y="8850903"/>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810" name="Equation"/>
          <p:cNvSpPr txBox="1"/>
          <p:nvPr/>
        </p:nvSpPr>
        <p:spPr>
          <a:xfrm>
            <a:off x="11211530" y="9067509"/>
            <a:ext cx="1274916" cy="71691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P</m:t>
                      </m:r>
                    </m:e>
                    <m:sub>
                      <m:r>
                        <a:rPr xmlns:a="http://schemas.openxmlformats.org/drawingml/2006/main" sz="5000" i="1">
                          <a:solidFill>
                            <a:srgbClr val="000000"/>
                          </a:solidFill>
                          <a:latin typeface="Cambria Math" panose="02040503050406030204" pitchFamily="18" charset="0"/>
                        </a:rPr>
                        <m:t>2</m:t>
                      </m:r>
                    </m:sub>
                  </m:sSub>
                  <m:sSub>
                    <m:e>
                      <m:limUpp>
                        <m:e>
                          <m:r>
                            <m:rPr>
                              <m:sty m:val="b"/>
                            </m:rPr>
                            <a:rPr xmlns:a="http://schemas.openxmlformats.org/drawingml/2006/main" sz="5000" i="1">
                              <a:solidFill>
                                <a:srgbClr val="000000"/>
                              </a:solidFill>
                              <a:latin typeface="Cambria Math" panose="02040503050406030204" pitchFamily="18" charset="0"/>
                            </a:rPr>
                            <m:t>O</m:t>
                          </m:r>
                        </m:e>
                        <m:lim>
                          <m:r>
                            <a:rPr xmlns:a="http://schemas.openxmlformats.org/drawingml/2006/main" sz="5000" i="1">
                              <a:solidFill>
                                <a:srgbClr val="000000"/>
                              </a:solidFill>
                              <a:latin typeface="Cambria Math" panose="02040503050406030204" pitchFamily="18" charset="0"/>
                            </a:rPr>
                            <m:t>˜</m:t>
                          </m:r>
                        </m:lim>
                      </m:limUpp>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811" name="Equation"/>
          <p:cNvSpPr txBox="1"/>
          <p:nvPr/>
        </p:nvSpPr>
        <p:spPr>
          <a:xfrm>
            <a:off x="13326631" y="6258516"/>
            <a:ext cx="1061721" cy="70739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P</m:t>
                      </m:r>
                    </m:e>
                    <m:sub>
                      <m:r>
                        <a:rPr xmlns:a="http://schemas.openxmlformats.org/drawingml/2006/main" sz="5000" i="1">
                          <a:solidFill>
                            <a:srgbClr val="000000"/>
                          </a:solidFill>
                          <a:latin typeface="Cambria Math" panose="02040503050406030204" pitchFamily="18" charset="0"/>
                        </a:rPr>
                        <m:t>2</m:t>
                      </m:r>
                    </m:sub>
                  </m:sSub>
                  <m:limUpp>
                    <m:e>
                      <m:r>
                        <m:rPr>
                          <m:sty m:val="b"/>
                        </m:rPr>
                        <a:rPr xmlns:a="http://schemas.openxmlformats.org/drawingml/2006/main" sz="5000" i="1">
                          <a:solidFill>
                            <a:srgbClr val="000000"/>
                          </a:solidFill>
                          <a:latin typeface="Cambria Math" panose="02040503050406030204" pitchFamily="18" charset="0"/>
                        </a:rPr>
                        <m:t>X</m:t>
                      </m:r>
                    </m:e>
                    <m:lim>
                      <m:r>
                        <a:rPr xmlns:a="http://schemas.openxmlformats.org/drawingml/2006/main" sz="5000" i="1">
                          <a:solidFill>
                            <a:srgbClr val="000000"/>
                          </a:solidFill>
                          <a:latin typeface="Cambria Math" panose="02040503050406030204" pitchFamily="18" charset="0"/>
                        </a:rPr>
                        <m:t>˜</m:t>
                      </m:r>
                    </m:lim>
                  </m:limUpp>
                </m:oMath>
              </m:oMathPara>
            </a14:m>
            <a:endParaRPr sz="5000"/>
          </a:p>
        </p:txBody>
      </p:sp>
      <p:sp>
        <p:nvSpPr>
          <p:cNvPr id="1812" name="Line"/>
          <p:cNvSpPr/>
          <p:nvPr/>
        </p:nvSpPr>
        <p:spPr>
          <a:xfrm flipV="1">
            <a:off x="3710017" y="7867397"/>
            <a:ext cx="2076317" cy="865065"/>
          </a:xfrm>
          <a:prstGeom prst="line">
            <a:avLst/>
          </a:prstGeom>
          <a:ln w="127000">
            <a:solidFill>
              <a:srgbClr val="000000"/>
            </a:solidFill>
            <a:miter lim="400000"/>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813" name="Equation"/>
          <p:cNvSpPr txBox="1"/>
          <p:nvPr/>
        </p:nvSpPr>
        <p:spPr>
          <a:xfrm>
            <a:off x="9815250" y="3623756"/>
            <a:ext cx="5248660" cy="69879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4700" i="1">
                      <a:solidFill>
                        <a:srgbClr val="000000"/>
                      </a:solidFill>
                      <a:latin typeface="Cambria Math" panose="02040503050406030204" pitchFamily="18" charset="0"/>
                    </a:rPr>
                    <m:t>X</m:t>
                  </m:r>
                  <m:r>
                    <a:rPr xmlns:a="http://schemas.openxmlformats.org/drawingml/2006/main" sz="4700" i="1">
                      <a:solidFill>
                        <a:srgbClr val="000000"/>
                      </a:solidFill>
                      <a:latin typeface="Cambria Math" panose="02040503050406030204" pitchFamily="18" charset="0"/>
                    </a:rPr>
                    <m:t>=</m:t>
                  </m:r>
                  <m:sSubSup>
                    <m:e>
                      <m:r>
                        <m:rPr>
                          <m:sty m:val="b"/>
                        </m:rPr>
                        <a:rPr xmlns:a="http://schemas.openxmlformats.org/drawingml/2006/main" sz="4700" i="1">
                          <a:solidFill>
                            <a:srgbClr val="000000"/>
                          </a:solidFill>
                          <a:latin typeface="Cambria Math" panose="02040503050406030204" pitchFamily="18" charset="0"/>
                        </a:rPr>
                        <m:t>R</m:t>
                      </m:r>
                    </m:e>
                    <m:sub>
                      <m:r>
                        <a:rPr xmlns:a="http://schemas.openxmlformats.org/drawingml/2006/main" sz="4700" i="1">
                          <a:solidFill>
                            <a:srgbClr val="000000"/>
                          </a:solidFill>
                          <a:latin typeface="Cambria Math" panose="02040503050406030204" pitchFamily="18" charset="0"/>
                        </a:rPr>
                        <m:t>1</m:t>
                      </m:r>
                    </m:sub>
                    <m:sup>
                      <m:r>
                        <a:rPr xmlns:a="http://schemas.openxmlformats.org/drawingml/2006/main" sz="4700" i="1">
                          <a:solidFill>
                            <a:srgbClr val="000000"/>
                          </a:solidFill>
                          <a:latin typeface="Cambria Math" panose="02040503050406030204" pitchFamily="18" charset="0"/>
                        </a:rPr>
                        <m:t>C</m:t>
                      </m:r>
                      <m:r>
                        <a:rPr xmlns:a="http://schemas.openxmlformats.org/drawingml/2006/main" sz="4700" i="1">
                          <a:solidFill>
                            <a:srgbClr val="000000"/>
                          </a:solidFill>
                          <a:latin typeface="Cambria Math" panose="02040503050406030204" pitchFamily="18" charset="0"/>
                        </a:rPr>
                        <m:t>2</m:t>
                      </m:r>
                      <m:r>
                        <a:rPr xmlns:a="http://schemas.openxmlformats.org/drawingml/2006/main" sz="4700" i="1">
                          <a:solidFill>
                            <a:srgbClr val="000000"/>
                          </a:solidFill>
                          <a:latin typeface="Cambria Math" panose="02040503050406030204" pitchFamily="18" charset="0"/>
                        </a:rPr>
                        <m:t>W</m:t>
                      </m:r>
                    </m:sup>
                  </m:sSubSup>
                  <m:sSubSup>
                    <m:e>
                      <m:r>
                        <m:rPr>
                          <m:sty m:val="b"/>
                        </m:rPr>
                        <a:rPr xmlns:a="http://schemas.openxmlformats.org/drawingml/2006/main" sz="4700" i="1">
                          <a:solidFill>
                            <a:srgbClr val="000000"/>
                          </a:solidFill>
                          <a:latin typeface="Cambria Math" panose="02040503050406030204" pitchFamily="18" charset="0"/>
                        </a:rPr>
                        <m:t>K</m:t>
                      </m:r>
                    </m:e>
                    <m:sub>
                      <m:r>
                        <a:rPr xmlns:a="http://schemas.openxmlformats.org/drawingml/2006/main" sz="4700" i="1">
                          <a:solidFill>
                            <a:srgbClr val="000000"/>
                          </a:solidFill>
                          <a:latin typeface="Cambria Math" panose="02040503050406030204" pitchFamily="18" charset="0"/>
                        </a:rPr>
                        <m:t>1</m:t>
                      </m:r>
                    </m:sub>
                    <m:sup>
                      <m:r>
                        <a:rPr xmlns:a="http://schemas.openxmlformats.org/drawingml/2006/main" sz="4700" i="1">
                          <a:solidFill>
                            <a:srgbClr val="000000"/>
                          </a:solidFill>
                          <a:latin typeface="Cambria Math" panose="02040503050406030204" pitchFamily="18" charset="0"/>
                        </a:rPr>
                        <m:t>-</m:t>
                      </m:r>
                      <m:r>
                        <a:rPr xmlns:a="http://schemas.openxmlformats.org/drawingml/2006/main" sz="4700" i="1">
                          <a:solidFill>
                            <a:srgbClr val="000000"/>
                          </a:solidFill>
                          <a:latin typeface="Cambria Math" panose="02040503050406030204" pitchFamily="18" charset="0"/>
                        </a:rPr>
                        <m:t>1</m:t>
                      </m:r>
                    </m:sup>
                  </m:sSubSup>
                  <m:sSub>
                    <m:e>
                      <m:limUpp>
                        <m:e>
                          <m:r>
                            <m:rPr>
                              <m:sty m:val="b"/>
                            </m:rPr>
                            <a:rPr xmlns:a="http://schemas.openxmlformats.org/drawingml/2006/main" sz="4700" i="1">
                              <a:solidFill>
                                <a:srgbClr val="000000"/>
                              </a:solidFill>
                              <a:latin typeface="Cambria Math" panose="02040503050406030204" pitchFamily="18" charset="0"/>
                            </a:rPr>
                            <m:t>x</m:t>
                          </m:r>
                        </m:e>
                        <m:lim>
                          <m:r>
                            <a:rPr xmlns:a="http://schemas.openxmlformats.org/drawingml/2006/main" sz="4700" i="1">
                              <a:solidFill>
                                <a:srgbClr val="000000"/>
                              </a:solidFill>
                              <a:latin typeface="Cambria Math" panose="02040503050406030204" pitchFamily="18" charset="0"/>
                            </a:rPr>
                            <m:t>˜</m:t>
                          </m:r>
                        </m:lim>
                      </m:limUpp>
                    </m:e>
                    <m:sub>
                      <m:r>
                        <a:rPr xmlns:a="http://schemas.openxmlformats.org/drawingml/2006/main" sz="4700" i="1">
                          <a:solidFill>
                            <a:srgbClr val="000000"/>
                          </a:solidFill>
                          <a:latin typeface="Cambria Math" panose="02040503050406030204" pitchFamily="18" charset="0"/>
                        </a:rPr>
                        <m:t>1</m:t>
                      </m:r>
                    </m:sub>
                  </m:sSub>
                  <m:r>
                    <a:rPr xmlns:a="http://schemas.openxmlformats.org/drawingml/2006/main" sz="4700" i="1">
                      <a:solidFill>
                        <a:srgbClr val="000000"/>
                      </a:solidFill>
                      <a:latin typeface="Cambria Math" panose="02040503050406030204" pitchFamily="18" charset="0"/>
                    </a:rPr>
                    <m:t>+</m:t>
                  </m:r>
                  <m:sSub>
                    <m:e>
                      <m:r>
                        <m:rPr>
                          <m:sty m:val="b"/>
                        </m:rPr>
                        <a:rPr xmlns:a="http://schemas.openxmlformats.org/drawingml/2006/main" sz="4700" i="1">
                          <a:solidFill>
                            <a:srgbClr val="000000"/>
                          </a:solidFill>
                          <a:latin typeface="Cambria Math" panose="02040503050406030204" pitchFamily="18" charset="0"/>
                        </a:rPr>
                        <m:t>O</m:t>
                      </m:r>
                    </m:e>
                    <m:sub>
                      <m:r>
                        <a:rPr xmlns:a="http://schemas.openxmlformats.org/drawingml/2006/main" sz="4700" i="1">
                          <a:solidFill>
                            <a:srgbClr val="000000"/>
                          </a:solidFill>
                          <a:latin typeface="Cambria Math" panose="02040503050406030204" pitchFamily="18" charset="0"/>
                        </a:rPr>
                        <m:t>1</m:t>
                      </m:r>
                    </m:sub>
                  </m:sSub>
                </m:oMath>
              </m:oMathPara>
            </a14:m>
            <a:endParaRPr sz="4700"/>
          </a:p>
        </p:txBody>
      </p:sp>
      <p:sp>
        <p:nvSpPr>
          <p:cNvPr id="1814" name="Line"/>
          <p:cNvSpPr/>
          <p:nvPr/>
        </p:nvSpPr>
        <p:spPr>
          <a:xfrm>
            <a:off x="3973269" y="8673729"/>
            <a:ext cx="3133522" cy="1"/>
          </a:xfrm>
          <a:prstGeom prst="line">
            <a:avLst/>
          </a:prstGeom>
          <a:ln w="139700">
            <a:solidFill>
              <a:schemeClr val="accent3"/>
            </a:solidFill>
            <a:miter lim="400000"/>
          </a:ln>
        </p:spPr>
        <p:txBody>
          <a:bodyPr lIns="50800" tIns="50800" rIns="50800" bIns="50800" anchor="ctr"/>
          <a:lstStyle/>
          <a:p>
            <a:pPr algn="ctr">
              <a:spcBef>
                <a:spcPts val="0"/>
              </a:spcBef>
              <a:defRPr sz="5600"/>
            </a:pPr>
          </a:p>
        </p:txBody>
      </p:sp>
      <p:sp>
        <p:nvSpPr>
          <p:cNvPr id="1815" name="Circle"/>
          <p:cNvSpPr/>
          <p:nvPr/>
        </p:nvSpPr>
        <p:spPr>
          <a:xfrm>
            <a:off x="3675516" y="8537005"/>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16" name="Circle"/>
          <p:cNvSpPr/>
          <p:nvPr/>
        </p:nvSpPr>
        <p:spPr>
          <a:xfrm>
            <a:off x="5695092" y="7727073"/>
            <a:ext cx="237697" cy="237697"/>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17" name="Circle"/>
          <p:cNvSpPr/>
          <p:nvPr/>
        </p:nvSpPr>
        <p:spPr>
          <a:xfrm>
            <a:off x="6961143" y="8553956"/>
            <a:ext cx="237697" cy="237698"/>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18" name="Does this look familiar?"/>
          <p:cNvSpPr txBox="1"/>
          <p:nvPr/>
        </p:nvSpPr>
        <p:spPr>
          <a:xfrm>
            <a:off x="15742373" y="10759372"/>
            <a:ext cx="7920374" cy="2428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This always works ;)</a:t>
            </a:r>
          </a:p>
          <a:p>
            <a:pPr algn="ctr" defTabSz="821501">
              <a:spcBef>
                <a:spcPts val="0"/>
              </a:spcBef>
              <a:defRPr i="1" sz="5000">
                <a:solidFill>
                  <a:srgbClr val="0365C0"/>
                </a:solidFill>
                <a:latin typeface="Helvetica"/>
                <a:ea typeface="Helvetica"/>
                <a:cs typeface="Helvetica"/>
                <a:sym typeface="Helvetica"/>
              </a:defRPr>
            </a:pPr>
            <a:r>
              <a:t>But: Not clean, many steps.</a:t>
            </a:r>
          </a:p>
          <a:p>
            <a:pPr algn="ctr" defTabSz="821501">
              <a:spcBef>
                <a:spcPts val="0"/>
              </a:spcBef>
              <a:defRPr i="1" sz="5000">
                <a:solidFill>
                  <a:srgbClr val="0365C0"/>
                </a:solidFill>
                <a:latin typeface="Helvetica"/>
                <a:ea typeface="Helvetica"/>
                <a:cs typeface="Helvetica"/>
                <a:sym typeface="Helvetica"/>
              </a:defRPr>
            </a:pPr>
            <a:r>
              <a:t>Is there a better way?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1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18" grpId="1"/>
    </p:bldLst>
  </p:timing>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0" name="Line"/>
          <p:cNvSpPr/>
          <p:nvPr/>
        </p:nvSpPr>
        <p:spPr>
          <a:xfrm>
            <a:off x="3973269" y="8672804"/>
            <a:ext cx="12440061" cy="1"/>
          </a:xfrm>
          <a:prstGeom prst="line">
            <a:avLst/>
          </a:prstGeom>
          <a:ln w="139700">
            <a:solidFill>
              <a:schemeClr val="accent3"/>
            </a:solidFill>
            <a:miter lim="400000"/>
            <a:tailEnd type="triangle"/>
          </a:ln>
        </p:spPr>
        <p:txBody>
          <a:bodyPr lIns="50800" tIns="50800" rIns="50800" bIns="50800" anchor="ctr"/>
          <a:lstStyle/>
          <a:p>
            <a:pPr algn="ctr">
              <a:spcBef>
                <a:spcPts val="0"/>
              </a:spcBef>
              <a:defRPr sz="5600"/>
            </a:pPr>
          </a:p>
        </p:txBody>
      </p:sp>
      <p:sp>
        <p:nvSpPr>
          <p:cNvPr id="1821" name="Line"/>
          <p:cNvSpPr/>
          <p:nvPr/>
        </p:nvSpPr>
        <p:spPr>
          <a:xfrm>
            <a:off x="12764860" y="5079204"/>
            <a:ext cx="5169149" cy="2632517"/>
          </a:xfrm>
          <a:prstGeom prst="line">
            <a:avLst/>
          </a:prstGeom>
          <a:ln w="139700">
            <a:solidFill>
              <a:schemeClr val="accent3"/>
            </a:solidFill>
            <a:miter lim="400000"/>
            <a:tailEnd type="triangle"/>
          </a:ln>
        </p:spPr>
        <p:txBody>
          <a:bodyPr lIns="50800" tIns="50800" rIns="50800" bIns="50800" anchor="ctr"/>
          <a:lstStyle/>
          <a:p>
            <a:pPr algn="ctr">
              <a:spcBef>
                <a:spcPts val="0"/>
              </a:spcBef>
              <a:defRPr sz="5600"/>
            </a:pPr>
          </a:p>
        </p:txBody>
      </p:sp>
      <p:sp>
        <p:nvSpPr>
          <p:cNvPr id="1822" name="Shape"/>
          <p:cNvSpPr/>
          <p:nvPr/>
        </p:nvSpPr>
        <p:spPr>
          <a:xfrm rot="17911998">
            <a:off x="13044596" y="5799759"/>
            <a:ext cx="8116479" cy="4371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5D5D5">
              <a:alpha val="50000"/>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823" name="Line"/>
          <p:cNvSpPr/>
          <p:nvPr/>
        </p:nvSpPr>
        <p:spPr>
          <a:xfrm flipV="1">
            <a:off x="4097459" y="5009005"/>
            <a:ext cx="8453187" cy="3568099"/>
          </a:xfrm>
          <a:prstGeom prst="line">
            <a:avLst/>
          </a:prstGeom>
          <a:ln w="127000">
            <a:solidFill>
              <a:srgbClr val="0000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824" name="Epipolar geometry"/>
          <p:cNvSpPr txBox="1"/>
          <p:nvPr>
            <p:ph type="title"/>
          </p:nvPr>
        </p:nvSpPr>
        <p:spPr>
          <a:xfrm>
            <a:off x="1785937" y="625077"/>
            <a:ext cx="20812128" cy="3036096"/>
          </a:xfrm>
          <a:prstGeom prst="rect">
            <a:avLst/>
          </a:prstGeom>
        </p:spPr>
        <p:txBody>
          <a:bodyPr/>
          <a:lstStyle>
            <a:lvl1pPr defTabSz="813286">
              <a:defRPr sz="11088"/>
            </a:lvl1pPr>
          </a:lstStyle>
          <a:p>
            <a:pPr/>
            <a:r>
              <a:t>Epipolar Lines: The Tedious Way</a:t>
            </a:r>
          </a:p>
        </p:txBody>
      </p:sp>
      <p:sp>
        <p:nvSpPr>
          <p:cNvPr id="1825" name="Shape"/>
          <p:cNvSpPr/>
          <p:nvPr/>
        </p:nvSpPr>
        <p:spPr>
          <a:xfrm rot="3707693">
            <a:off x="2900471" y="5799759"/>
            <a:ext cx="8116479" cy="437140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D5D5D5">
              <a:alpha val="50000"/>
            </a:srgbClr>
          </a:solidFill>
          <a:ln w="12700">
            <a:miter lim="400000"/>
          </a:ln>
          <a:effectLst>
            <a:outerShdw sx="100000" sy="100000" kx="0" ky="0" algn="b" rotWithShape="0" blurRad="76200" dist="50800" dir="5400000">
              <a:srgbClr val="000000">
                <a:alpha val="13655"/>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826" name="Circle"/>
          <p:cNvSpPr/>
          <p:nvPr/>
        </p:nvSpPr>
        <p:spPr>
          <a:xfrm>
            <a:off x="12296549" y="4745109"/>
            <a:ext cx="571503" cy="571503"/>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27" name="Circle"/>
          <p:cNvSpPr/>
          <p:nvPr/>
        </p:nvSpPr>
        <p:spPr>
          <a:xfrm>
            <a:off x="19693025" y="8537005"/>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28" name="Equation"/>
          <p:cNvSpPr txBox="1"/>
          <p:nvPr/>
        </p:nvSpPr>
        <p:spPr>
          <a:xfrm>
            <a:off x="18108559" y="7932284"/>
            <a:ext cx="586414"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1829" name="Equation"/>
          <p:cNvSpPr txBox="1"/>
          <p:nvPr/>
        </p:nvSpPr>
        <p:spPr>
          <a:xfrm>
            <a:off x="5267021" y="7169460"/>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830" name="Equation"/>
          <p:cNvSpPr txBox="1"/>
          <p:nvPr/>
        </p:nvSpPr>
        <p:spPr>
          <a:xfrm>
            <a:off x="16339529" y="9067509"/>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1831" name="Line"/>
          <p:cNvSpPr/>
          <p:nvPr/>
        </p:nvSpPr>
        <p:spPr>
          <a:xfrm flipH="1">
            <a:off x="16400449" y="7670506"/>
            <a:ext cx="1542958" cy="1029221"/>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832" name="Equation"/>
          <p:cNvSpPr txBox="1"/>
          <p:nvPr/>
        </p:nvSpPr>
        <p:spPr>
          <a:xfrm>
            <a:off x="2867798" y="8850903"/>
            <a:ext cx="649440"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833" name="Equation"/>
          <p:cNvSpPr txBox="1"/>
          <p:nvPr/>
        </p:nvSpPr>
        <p:spPr>
          <a:xfrm>
            <a:off x="20419198" y="8850903"/>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834" name="Equation"/>
          <p:cNvSpPr txBox="1"/>
          <p:nvPr/>
        </p:nvSpPr>
        <p:spPr>
          <a:xfrm>
            <a:off x="11211530" y="9067509"/>
            <a:ext cx="1274916" cy="71691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P</m:t>
                      </m:r>
                    </m:e>
                    <m:sub>
                      <m:r>
                        <a:rPr xmlns:a="http://schemas.openxmlformats.org/drawingml/2006/main" sz="5000" i="1">
                          <a:solidFill>
                            <a:srgbClr val="000000"/>
                          </a:solidFill>
                          <a:latin typeface="Cambria Math" panose="02040503050406030204" pitchFamily="18" charset="0"/>
                        </a:rPr>
                        <m:t>2</m:t>
                      </m:r>
                    </m:sub>
                  </m:sSub>
                  <m:sSub>
                    <m:e>
                      <m:limUpp>
                        <m:e>
                          <m:r>
                            <m:rPr>
                              <m:sty m:val="b"/>
                            </m:rPr>
                            <a:rPr xmlns:a="http://schemas.openxmlformats.org/drawingml/2006/main" sz="5000" i="1">
                              <a:solidFill>
                                <a:srgbClr val="000000"/>
                              </a:solidFill>
                              <a:latin typeface="Cambria Math" panose="02040503050406030204" pitchFamily="18" charset="0"/>
                            </a:rPr>
                            <m:t>O</m:t>
                          </m:r>
                        </m:e>
                        <m:lim>
                          <m:r>
                            <a:rPr xmlns:a="http://schemas.openxmlformats.org/drawingml/2006/main" sz="5000" i="1">
                              <a:solidFill>
                                <a:srgbClr val="000000"/>
                              </a:solidFill>
                              <a:latin typeface="Cambria Math" panose="02040503050406030204" pitchFamily="18" charset="0"/>
                            </a:rPr>
                            <m:t>˜</m:t>
                          </m:r>
                        </m:lim>
                      </m:limUpp>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835" name="Equation"/>
          <p:cNvSpPr txBox="1"/>
          <p:nvPr/>
        </p:nvSpPr>
        <p:spPr>
          <a:xfrm>
            <a:off x="13326631" y="6258516"/>
            <a:ext cx="1061721" cy="70739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P</m:t>
                      </m:r>
                    </m:e>
                    <m:sub>
                      <m:r>
                        <a:rPr xmlns:a="http://schemas.openxmlformats.org/drawingml/2006/main" sz="5000" i="1">
                          <a:solidFill>
                            <a:srgbClr val="000000"/>
                          </a:solidFill>
                          <a:latin typeface="Cambria Math" panose="02040503050406030204" pitchFamily="18" charset="0"/>
                        </a:rPr>
                        <m:t>2</m:t>
                      </m:r>
                    </m:sub>
                  </m:sSub>
                  <m:limUpp>
                    <m:e>
                      <m:r>
                        <m:rPr>
                          <m:sty m:val="b"/>
                        </m:rPr>
                        <a:rPr xmlns:a="http://schemas.openxmlformats.org/drawingml/2006/main" sz="5000" i="1">
                          <a:solidFill>
                            <a:srgbClr val="000000"/>
                          </a:solidFill>
                          <a:latin typeface="Cambria Math" panose="02040503050406030204" pitchFamily="18" charset="0"/>
                        </a:rPr>
                        <m:t>X</m:t>
                      </m:r>
                    </m:e>
                    <m:lim>
                      <m:r>
                        <a:rPr xmlns:a="http://schemas.openxmlformats.org/drawingml/2006/main" sz="5000" i="1">
                          <a:solidFill>
                            <a:srgbClr val="000000"/>
                          </a:solidFill>
                          <a:latin typeface="Cambria Math" panose="02040503050406030204" pitchFamily="18" charset="0"/>
                        </a:rPr>
                        <m:t>˜</m:t>
                      </m:r>
                    </m:lim>
                  </m:limUpp>
                </m:oMath>
              </m:oMathPara>
            </a14:m>
            <a:endParaRPr sz="5000"/>
          </a:p>
        </p:txBody>
      </p:sp>
      <p:sp>
        <p:nvSpPr>
          <p:cNvPr id="1836" name="Line"/>
          <p:cNvSpPr/>
          <p:nvPr/>
        </p:nvSpPr>
        <p:spPr>
          <a:xfrm flipV="1">
            <a:off x="3710017" y="7867397"/>
            <a:ext cx="2076317" cy="865065"/>
          </a:xfrm>
          <a:prstGeom prst="line">
            <a:avLst/>
          </a:prstGeom>
          <a:ln w="127000">
            <a:solidFill>
              <a:srgbClr val="000000"/>
            </a:solidFill>
            <a:miter lim="400000"/>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837" name="Equation"/>
          <p:cNvSpPr txBox="1"/>
          <p:nvPr/>
        </p:nvSpPr>
        <p:spPr>
          <a:xfrm>
            <a:off x="9815250" y="3623756"/>
            <a:ext cx="5248660" cy="69879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4700" i="1">
                      <a:solidFill>
                        <a:srgbClr val="000000"/>
                      </a:solidFill>
                      <a:latin typeface="Cambria Math" panose="02040503050406030204" pitchFamily="18" charset="0"/>
                    </a:rPr>
                    <m:t>X</m:t>
                  </m:r>
                  <m:r>
                    <a:rPr xmlns:a="http://schemas.openxmlformats.org/drawingml/2006/main" sz="4700" i="1">
                      <a:solidFill>
                        <a:srgbClr val="000000"/>
                      </a:solidFill>
                      <a:latin typeface="Cambria Math" panose="02040503050406030204" pitchFamily="18" charset="0"/>
                    </a:rPr>
                    <m:t>=</m:t>
                  </m:r>
                  <m:sSubSup>
                    <m:e>
                      <m:r>
                        <m:rPr>
                          <m:sty m:val="b"/>
                        </m:rPr>
                        <a:rPr xmlns:a="http://schemas.openxmlformats.org/drawingml/2006/main" sz="4700" i="1">
                          <a:solidFill>
                            <a:srgbClr val="000000"/>
                          </a:solidFill>
                          <a:latin typeface="Cambria Math" panose="02040503050406030204" pitchFamily="18" charset="0"/>
                        </a:rPr>
                        <m:t>R</m:t>
                      </m:r>
                    </m:e>
                    <m:sub>
                      <m:r>
                        <a:rPr xmlns:a="http://schemas.openxmlformats.org/drawingml/2006/main" sz="4700" i="1">
                          <a:solidFill>
                            <a:srgbClr val="000000"/>
                          </a:solidFill>
                          <a:latin typeface="Cambria Math" panose="02040503050406030204" pitchFamily="18" charset="0"/>
                        </a:rPr>
                        <m:t>1</m:t>
                      </m:r>
                    </m:sub>
                    <m:sup>
                      <m:r>
                        <a:rPr xmlns:a="http://schemas.openxmlformats.org/drawingml/2006/main" sz="4700" i="1">
                          <a:solidFill>
                            <a:srgbClr val="000000"/>
                          </a:solidFill>
                          <a:latin typeface="Cambria Math" panose="02040503050406030204" pitchFamily="18" charset="0"/>
                        </a:rPr>
                        <m:t>C</m:t>
                      </m:r>
                      <m:r>
                        <a:rPr xmlns:a="http://schemas.openxmlformats.org/drawingml/2006/main" sz="4700" i="1">
                          <a:solidFill>
                            <a:srgbClr val="000000"/>
                          </a:solidFill>
                          <a:latin typeface="Cambria Math" panose="02040503050406030204" pitchFamily="18" charset="0"/>
                        </a:rPr>
                        <m:t>2</m:t>
                      </m:r>
                      <m:r>
                        <a:rPr xmlns:a="http://schemas.openxmlformats.org/drawingml/2006/main" sz="4700" i="1">
                          <a:solidFill>
                            <a:srgbClr val="000000"/>
                          </a:solidFill>
                          <a:latin typeface="Cambria Math" panose="02040503050406030204" pitchFamily="18" charset="0"/>
                        </a:rPr>
                        <m:t>W</m:t>
                      </m:r>
                    </m:sup>
                  </m:sSubSup>
                  <m:sSubSup>
                    <m:e>
                      <m:r>
                        <m:rPr>
                          <m:sty m:val="b"/>
                        </m:rPr>
                        <a:rPr xmlns:a="http://schemas.openxmlformats.org/drawingml/2006/main" sz="4700" i="1">
                          <a:solidFill>
                            <a:srgbClr val="000000"/>
                          </a:solidFill>
                          <a:latin typeface="Cambria Math" panose="02040503050406030204" pitchFamily="18" charset="0"/>
                        </a:rPr>
                        <m:t>K</m:t>
                      </m:r>
                    </m:e>
                    <m:sub>
                      <m:r>
                        <a:rPr xmlns:a="http://schemas.openxmlformats.org/drawingml/2006/main" sz="4700" i="1">
                          <a:solidFill>
                            <a:srgbClr val="000000"/>
                          </a:solidFill>
                          <a:latin typeface="Cambria Math" panose="02040503050406030204" pitchFamily="18" charset="0"/>
                        </a:rPr>
                        <m:t>1</m:t>
                      </m:r>
                    </m:sub>
                    <m:sup>
                      <m:r>
                        <a:rPr xmlns:a="http://schemas.openxmlformats.org/drawingml/2006/main" sz="4700" i="1">
                          <a:solidFill>
                            <a:srgbClr val="000000"/>
                          </a:solidFill>
                          <a:latin typeface="Cambria Math" panose="02040503050406030204" pitchFamily="18" charset="0"/>
                        </a:rPr>
                        <m:t>-</m:t>
                      </m:r>
                      <m:r>
                        <a:rPr xmlns:a="http://schemas.openxmlformats.org/drawingml/2006/main" sz="4700" i="1">
                          <a:solidFill>
                            <a:srgbClr val="000000"/>
                          </a:solidFill>
                          <a:latin typeface="Cambria Math" panose="02040503050406030204" pitchFamily="18" charset="0"/>
                        </a:rPr>
                        <m:t>1</m:t>
                      </m:r>
                    </m:sup>
                  </m:sSubSup>
                  <m:sSub>
                    <m:e>
                      <m:limUpp>
                        <m:e>
                          <m:r>
                            <m:rPr>
                              <m:sty m:val="b"/>
                            </m:rPr>
                            <a:rPr xmlns:a="http://schemas.openxmlformats.org/drawingml/2006/main" sz="4700" i="1">
                              <a:solidFill>
                                <a:srgbClr val="000000"/>
                              </a:solidFill>
                              <a:latin typeface="Cambria Math" panose="02040503050406030204" pitchFamily="18" charset="0"/>
                            </a:rPr>
                            <m:t>x</m:t>
                          </m:r>
                        </m:e>
                        <m:lim>
                          <m:r>
                            <a:rPr xmlns:a="http://schemas.openxmlformats.org/drawingml/2006/main" sz="4700" i="1">
                              <a:solidFill>
                                <a:srgbClr val="000000"/>
                              </a:solidFill>
                              <a:latin typeface="Cambria Math" panose="02040503050406030204" pitchFamily="18" charset="0"/>
                            </a:rPr>
                            <m:t>˜</m:t>
                          </m:r>
                        </m:lim>
                      </m:limUpp>
                    </m:e>
                    <m:sub>
                      <m:r>
                        <a:rPr xmlns:a="http://schemas.openxmlformats.org/drawingml/2006/main" sz="4700" i="1">
                          <a:solidFill>
                            <a:srgbClr val="000000"/>
                          </a:solidFill>
                          <a:latin typeface="Cambria Math" panose="02040503050406030204" pitchFamily="18" charset="0"/>
                        </a:rPr>
                        <m:t>1</m:t>
                      </m:r>
                    </m:sub>
                  </m:sSub>
                  <m:r>
                    <a:rPr xmlns:a="http://schemas.openxmlformats.org/drawingml/2006/main" sz="4700" i="1">
                      <a:solidFill>
                        <a:srgbClr val="000000"/>
                      </a:solidFill>
                      <a:latin typeface="Cambria Math" panose="02040503050406030204" pitchFamily="18" charset="0"/>
                    </a:rPr>
                    <m:t>+</m:t>
                  </m:r>
                  <m:sSub>
                    <m:e>
                      <m:r>
                        <m:rPr>
                          <m:sty m:val="b"/>
                        </m:rPr>
                        <a:rPr xmlns:a="http://schemas.openxmlformats.org/drawingml/2006/main" sz="4700" i="1">
                          <a:solidFill>
                            <a:srgbClr val="000000"/>
                          </a:solidFill>
                          <a:latin typeface="Cambria Math" panose="02040503050406030204" pitchFamily="18" charset="0"/>
                        </a:rPr>
                        <m:t>O</m:t>
                      </m:r>
                    </m:e>
                    <m:sub>
                      <m:r>
                        <a:rPr xmlns:a="http://schemas.openxmlformats.org/drawingml/2006/main" sz="4700" i="1">
                          <a:solidFill>
                            <a:srgbClr val="000000"/>
                          </a:solidFill>
                          <a:latin typeface="Cambria Math" panose="02040503050406030204" pitchFamily="18" charset="0"/>
                        </a:rPr>
                        <m:t>1</m:t>
                      </m:r>
                    </m:sub>
                  </m:sSub>
                </m:oMath>
              </m:oMathPara>
            </a14:m>
            <a:endParaRPr sz="4700"/>
          </a:p>
        </p:txBody>
      </p:sp>
      <p:sp>
        <p:nvSpPr>
          <p:cNvPr id="1838" name="Line"/>
          <p:cNvSpPr/>
          <p:nvPr/>
        </p:nvSpPr>
        <p:spPr>
          <a:xfrm>
            <a:off x="3973269" y="8673729"/>
            <a:ext cx="3133522" cy="1"/>
          </a:xfrm>
          <a:prstGeom prst="line">
            <a:avLst/>
          </a:prstGeom>
          <a:ln w="139700">
            <a:solidFill>
              <a:schemeClr val="accent3"/>
            </a:solidFill>
            <a:miter lim="400000"/>
          </a:ln>
        </p:spPr>
        <p:txBody>
          <a:bodyPr lIns="50800" tIns="50800" rIns="50800" bIns="50800" anchor="ctr"/>
          <a:lstStyle/>
          <a:p>
            <a:pPr algn="ctr">
              <a:spcBef>
                <a:spcPts val="0"/>
              </a:spcBef>
              <a:defRPr sz="5600"/>
            </a:pPr>
          </a:p>
        </p:txBody>
      </p:sp>
      <p:sp>
        <p:nvSpPr>
          <p:cNvPr id="1839" name="Circle"/>
          <p:cNvSpPr/>
          <p:nvPr/>
        </p:nvSpPr>
        <p:spPr>
          <a:xfrm>
            <a:off x="3675516" y="8537005"/>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40" name="Circle"/>
          <p:cNvSpPr/>
          <p:nvPr/>
        </p:nvSpPr>
        <p:spPr>
          <a:xfrm>
            <a:off x="5695092" y="7727073"/>
            <a:ext cx="237697" cy="237697"/>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41" name="Circle"/>
          <p:cNvSpPr/>
          <p:nvPr/>
        </p:nvSpPr>
        <p:spPr>
          <a:xfrm>
            <a:off x="6961143" y="8553956"/>
            <a:ext cx="237697" cy="237698"/>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42" name="Does this look familiar?"/>
          <p:cNvSpPr txBox="1"/>
          <p:nvPr/>
        </p:nvSpPr>
        <p:spPr>
          <a:xfrm>
            <a:off x="15742373" y="10759372"/>
            <a:ext cx="7920374" cy="2428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This always works ;)</a:t>
            </a:r>
          </a:p>
          <a:p>
            <a:pPr algn="ctr" defTabSz="821501">
              <a:spcBef>
                <a:spcPts val="0"/>
              </a:spcBef>
              <a:defRPr i="1" sz="5000">
                <a:solidFill>
                  <a:srgbClr val="0365C0"/>
                </a:solidFill>
                <a:latin typeface="Helvetica"/>
                <a:ea typeface="Helvetica"/>
                <a:cs typeface="Helvetica"/>
                <a:sym typeface="Helvetica"/>
              </a:defRPr>
            </a:pPr>
            <a:r>
              <a:t>But: Not clean, many steps.</a:t>
            </a:r>
          </a:p>
          <a:p>
            <a:pPr algn="ctr" defTabSz="821501">
              <a:spcBef>
                <a:spcPts val="0"/>
              </a:spcBef>
              <a:defRPr i="1" sz="5000">
                <a:solidFill>
                  <a:srgbClr val="0365C0"/>
                </a:solidFill>
                <a:latin typeface="Helvetica"/>
                <a:ea typeface="Helvetica"/>
                <a:cs typeface="Helvetica"/>
                <a:sym typeface="Helvetica"/>
              </a:defRPr>
            </a:pPr>
            <a:r>
              <a:t>Is there a better way?</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4" name="Provide more intuition"/>
          <p:cNvSpPr txBox="1"/>
          <p:nvPr>
            <p:ph type="title"/>
          </p:nvPr>
        </p:nvSpPr>
        <p:spPr>
          <a:prstGeom prst="rect">
            <a:avLst/>
          </a:prstGeom>
        </p:spPr>
        <p:txBody>
          <a:bodyPr/>
          <a:lstStyle/>
          <a:p>
            <a:pPr/>
            <a:r>
              <a:t>Provide more intuition</a:t>
            </a:r>
          </a:p>
        </p:txBody>
      </p:sp>
      <p:sp>
        <p:nvSpPr>
          <p:cNvPr id="1845" name="Start by explaining we are looking for a plane equation…"/>
          <p:cNvSpPr txBox="1"/>
          <p:nvPr>
            <p:ph type="body" idx="1"/>
          </p:nvPr>
        </p:nvSpPr>
        <p:spPr>
          <a:prstGeom prst="rect">
            <a:avLst/>
          </a:prstGeom>
        </p:spPr>
        <p:txBody>
          <a:bodyPr/>
          <a:lstStyle/>
          <a:p>
            <a:pPr/>
            <a:r>
              <a:t>Start by explaining we are looking for a plane equation</a:t>
            </a:r>
          </a:p>
          <a:p>
            <a:pPr/>
            <a:r>
              <a:t>Look for normal. Get reference dot product. </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47" name="Line"/>
          <p:cNvSpPr/>
          <p:nvPr/>
        </p:nvSpPr>
        <p:spPr>
          <a:xfrm flipV="1">
            <a:off x="4408413" y="4070023"/>
            <a:ext cx="7960299" cy="3130003"/>
          </a:xfrm>
          <a:prstGeom prst="line">
            <a:avLst/>
          </a:prstGeom>
          <a:ln w="25400">
            <a:solidFill>
              <a:srgbClr val="000000"/>
            </a:solidFill>
            <a:miter lim="400000"/>
          </a:ln>
        </p:spPr>
        <p:txBody>
          <a:bodyPr lIns="50800" tIns="50800" rIns="50800" bIns="50800" anchor="ctr"/>
          <a:lstStyle/>
          <a:p>
            <a:pPr algn="ctr">
              <a:spcBef>
                <a:spcPts val="0"/>
              </a:spcBef>
              <a:defRPr sz="5600"/>
            </a:pPr>
          </a:p>
        </p:txBody>
      </p:sp>
      <p:sp>
        <p:nvSpPr>
          <p:cNvPr id="1848"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849" name="Shape"/>
          <p:cNvSpPr/>
          <p:nvPr/>
        </p:nvSpPr>
        <p:spPr>
          <a:xfrm rot="3707693">
            <a:off x="3228168"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850" name="Equation"/>
          <p:cNvSpPr txBox="1"/>
          <p:nvPr/>
        </p:nvSpPr>
        <p:spPr>
          <a:xfrm>
            <a:off x="5734854" y="5666561"/>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851" name="Equation"/>
          <p:cNvSpPr txBox="1"/>
          <p:nvPr/>
        </p:nvSpPr>
        <p:spPr>
          <a:xfrm>
            <a:off x="3324388" y="7368023"/>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852" name="Circle"/>
          <p:cNvSpPr/>
          <p:nvPr/>
        </p:nvSpPr>
        <p:spPr>
          <a:xfrm>
            <a:off x="6217955" y="6345542"/>
            <a:ext cx="139849" cy="139850"/>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53" name="Line"/>
          <p:cNvSpPr/>
          <p:nvPr/>
        </p:nvSpPr>
        <p:spPr>
          <a:xfrm flipV="1">
            <a:off x="4339505" y="6412126"/>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854" name="Circle"/>
          <p:cNvSpPr/>
          <p:nvPr/>
        </p:nvSpPr>
        <p:spPr>
          <a:xfrm>
            <a:off x="4196429" y="6966273"/>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55" name="The Essential Matrix is a 3 x 3 matrix that encodes epipolar geometry"/>
          <p:cNvSpPr txBox="1"/>
          <p:nvPr/>
        </p:nvSpPr>
        <p:spPr>
          <a:xfrm>
            <a:off x="3460717" y="12437638"/>
            <a:ext cx="8786511" cy="9048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Pixel ray direction</a:t>
            </a:r>
          </a:p>
        </p:txBody>
      </p:sp>
      <p:sp>
        <p:nvSpPr>
          <p:cNvPr id="1856" name="Equation"/>
          <p:cNvSpPr txBox="1"/>
          <p:nvPr/>
        </p:nvSpPr>
        <p:spPr>
          <a:xfrm>
            <a:off x="5721567" y="11277653"/>
            <a:ext cx="4264811" cy="93912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bar>
                    <m:barPr>
                      <m:ctrlPr>
                        <a:rPr xmlns:a="http://schemas.openxmlformats.org/drawingml/2006/main" sz="8700" i="1">
                          <a:solidFill>
                            <a:srgbClr val="000000"/>
                          </a:solidFill>
                          <a:latin typeface="Cambria Math" panose="02040503050406030204" pitchFamily="18" charset="0"/>
                        </a:rPr>
                      </m:ctrlPr>
                      <m:pos m:val="top"/>
                    </m:barPr>
                    <m:e>
                      <m:r>
                        <m:rPr>
                          <m:sty m:val="b"/>
                        </m:rPr>
                        <a:rPr xmlns:a="http://schemas.openxmlformats.org/drawingml/2006/main" sz="8700" i="1">
                          <a:solidFill>
                            <a:srgbClr val="000000"/>
                          </a:solidFill>
                          <a:latin typeface="Cambria Math" panose="02040503050406030204" pitchFamily="18" charset="0"/>
                        </a:rPr>
                        <m:t>x</m:t>
                      </m:r>
                    </m:e>
                  </m:bar>
                  <m:r>
                    <a:rPr xmlns:a="http://schemas.openxmlformats.org/drawingml/2006/main" sz="8700" i="1">
                      <a:solidFill>
                        <a:srgbClr val="000000"/>
                      </a:solidFill>
                      <a:latin typeface="Cambria Math" panose="02040503050406030204" pitchFamily="18" charset="0"/>
                    </a:rPr>
                    <m:t>=</m:t>
                  </m:r>
                  <m:sSup>
                    <m:e>
                      <m:r>
                        <m:rPr>
                          <m:sty m:val="b"/>
                        </m:rPr>
                        <a:rPr xmlns:a="http://schemas.openxmlformats.org/drawingml/2006/main" sz="8700" i="1">
                          <a:solidFill>
                            <a:srgbClr val="000000"/>
                          </a:solidFill>
                          <a:latin typeface="Cambria Math" panose="02040503050406030204" pitchFamily="18" charset="0"/>
                        </a:rPr>
                        <m:t>K</m:t>
                      </m:r>
                    </m:e>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1</m:t>
                      </m:r>
                    </m:sup>
                  </m:sSup>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oMath>
              </m:oMathPara>
            </a14:m>
            <a:endParaRPr sz="8700"/>
          </a:p>
        </p:txBody>
      </p:sp>
      <p:sp>
        <p:nvSpPr>
          <p:cNvPr id="1857" name="Equation"/>
          <p:cNvSpPr txBox="1"/>
          <p:nvPr/>
        </p:nvSpPr>
        <p:spPr>
          <a:xfrm>
            <a:off x="4612676" y="5975144"/>
            <a:ext cx="554552" cy="61305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858" name="Equation"/>
          <p:cNvSpPr txBox="1"/>
          <p:nvPr/>
        </p:nvSpPr>
        <p:spPr>
          <a:xfrm>
            <a:off x="14930817" y="9002830"/>
            <a:ext cx="3610323" cy="339756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r>
                    <a:rPr xmlns:a="http://schemas.openxmlformats.org/drawingml/2006/main" sz="8700" i="1">
                      <a:solidFill>
                        <a:srgbClr val="000000"/>
                      </a:solidFill>
                      <a:latin typeface="Cambria Math" panose="02040503050406030204" pitchFamily="18" charset="0"/>
                    </a:rPr>
                    <m:t>=</m:t>
                  </m:r>
                  <m:d>
                    <m:dPr>
                      <m:ctrlPr>
                        <a:rPr xmlns:a="http://schemas.openxmlformats.org/drawingml/2006/main" sz="8700" i="1">
                          <a:solidFill>
                            <a:srgbClr val="000000"/>
                          </a:solidFill>
                          <a:latin typeface="Cambria Math" panose="02040503050406030204" pitchFamily="18" charset="0"/>
                        </a:rPr>
                      </m:ctrlPr>
                      <m:begChr m:val="["/>
                      <m:endChr m:val="]"/>
                    </m:dPr>
                    <m:e>
                      <m:eqArr>
                        <m:eqArrPr>
                          <m:ctrlPr>
                            <a:rPr xmlns:a="http://schemas.openxmlformats.org/drawingml/2006/main" sz="8700" i="1">
                              <a:solidFill>
                                <a:srgbClr val="000000"/>
                              </a:solidFill>
                              <a:latin typeface="Cambria Math" panose="02040503050406030204" pitchFamily="18" charset="0"/>
                            </a:rPr>
                          </m:ctrlPr>
                        </m:eqArrPr>
                        <m:e>
                          <m:r>
                            <a:rPr xmlns:a="http://schemas.openxmlformats.org/drawingml/2006/main" sz="8700" i="1">
                              <a:solidFill>
                                <a:srgbClr val="000000"/>
                              </a:solidFill>
                              <a:latin typeface="Cambria Math" panose="02040503050406030204" pitchFamily="18" charset="0"/>
                            </a:rPr>
                            <m:t>x</m:t>
                          </m:r>
                        </m:e>
                        <m:e>
                          <m:r>
                            <a:rPr xmlns:a="http://schemas.openxmlformats.org/drawingml/2006/main" sz="8700" i="1">
                              <a:solidFill>
                                <a:srgbClr val="000000"/>
                              </a:solidFill>
                              <a:latin typeface="Cambria Math" panose="02040503050406030204" pitchFamily="18" charset="0"/>
                            </a:rPr>
                            <m:t>y</m:t>
                          </m:r>
                        </m:e>
                        <m:e>
                          <m:r>
                            <a:rPr xmlns:a="http://schemas.openxmlformats.org/drawingml/2006/main" sz="8700" i="1">
                              <a:solidFill>
                                <a:srgbClr val="000000"/>
                              </a:solidFill>
                              <a:latin typeface="Cambria Math" panose="02040503050406030204" pitchFamily="18" charset="0"/>
                            </a:rPr>
                            <m:t>1</m:t>
                          </m:r>
                        </m:e>
                      </m:eqArr>
                    </m:e>
                  </m:d>
                </m:oMath>
              </m:oMathPara>
            </a14:m>
            <a:endParaRPr sz="8700"/>
          </a:p>
        </p:txBody>
      </p:sp>
      <p:sp>
        <p:nvSpPr>
          <p:cNvPr id="1859" name="The Essential Matrix is a 3 x 3 matrix that encodes epipolar geometry"/>
          <p:cNvSpPr txBox="1"/>
          <p:nvPr/>
        </p:nvSpPr>
        <p:spPr>
          <a:xfrm>
            <a:off x="10343267" y="12437638"/>
            <a:ext cx="12785423" cy="9048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Homogenized pixel coordinate</a:t>
            </a:r>
          </a:p>
        </p:txBody>
      </p:sp>
      <p:sp>
        <p:nvSpPr>
          <p:cNvPr id="1860" name="Equation"/>
          <p:cNvSpPr txBox="1"/>
          <p:nvPr/>
        </p:nvSpPr>
        <p:spPr>
          <a:xfrm>
            <a:off x="12266055" y="2473743"/>
            <a:ext cx="3552035"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limUpp>
                        <m:e>
                          <m:r>
                            <m:rPr>
                              <m:sty m:val="b"/>
                            </m:rPr>
                            <a:rPr xmlns:a="http://schemas.openxmlformats.org/drawingml/2006/main" sz="5600" i="1">
                              <a:solidFill>
                                <a:srgbClr val="000000"/>
                              </a:solidFill>
                              <a:latin typeface="Cambria Math" panose="02040503050406030204" pitchFamily="18" charset="0"/>
                            </a:rPr>
                            <m:t>X</m:t>
                          </m:r>
                        </m:e>
                        <m:lim>
                          <m:r>
                            <a:rPr xmlns:a="http://schemas.openxmlformats.org/drawingml/2006/main" sz="5600" i="1">
                              <a:solidFill>
                                <a:srgbClr val="000000"/>
                              </a:solidFill>
                              <a:latin typeface="Cambria Math" panose="02040503050406030204" pitchFamily="18" charset="0"/>
                            </a:rPr>
                            <m:t>˜</m:t>
                          </m:r>
                        </m:lim>
                      </m:limUpp>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eqArr>
                        <m:eqArrPr>
                          <m:ctrlPr>
                            <a:rPr xmlns:a="http://schemas.openxmlformats.org/drawingml/2006/main" sz="5600" i="1">
                              <a:solidFill>
                                <a:srgbClr val="000000"/>
                              </a:solidFill>
                              <a:latin typeface="Cambria Math" panose="02040503050406030204" pitchFamily="18" charset="0"/>
                            </a:rPr>
                          </m:ctrlPr>
                        </m:eqArrPr>
                        <m:e>
                          <m:r>
                            <a:rPr xmlns:a="http://schemas.openxmlformats.org/drawingml/2006/main" sz="5600" i="1">
                              <a:solidFill>
                                <a:srgbClr val="000000"/>
                              </a:solidFill>
                              <a:latin typeface="Cambria Math" panose="02040503050406030204" pitchFamily="18" charset="0"/>
                            </a:rPr>
                            <m:t>d</m:t>
                          </m:r>
                          <m:sSub>
                            <m:e>
                              <m:argPr>
                                <m:scrLvl m:val="0"/>
                              </m:argPr>
                              <m:limUpp>
                                <m:e>
                                  <m:argPr>
                                    <m:scrLvl m:val="0"/>
                                  </m:argPr>
                                  <m:r>
                                    <m:rPr>
                                      <m:sty m:val="b"/>
                                    </m:rPr>
                                    <a:rPr xmlns:a="http://schemas.openxmlformats.org/drawingml/2006/main" sz="5600" i="1">
                                      <a:solidFill>
                                        <a:srgbClr val="000000"/>
                                      </a:solidFill>
                                      <a:latin typeface="Cambria Math" panose="02040503050406030204" pitchFamily="18" charset="0"/>
                                    </a:rPr>
                                    <m:t>x</m:t>
                                  </m:r>
                                </m:e>
                                <m:lim>
                                  <m:argPr>
                                    <m:scrLvl m:val="0"/>
                                  </m:argPr>
                                  <m:r>
                                    <a:rPr xmlns:a="http://schemas.openxmlformats.org/drawingml/2006/main" sz="5600" i="1">
                                      <a:solidFill>
                                        <a:srgbClr val="000000"/>
                                      </a:solidFill>
                                      <a:latin typeface="Cambria Math" panose="02040503050406030204" pitchFamily="18" charset="0"/>
                                    </a:rPr>
                                    <m:t>˜</m:t>
                                  </m:r>
                                </m:lim>
                              </m:limUpp>
                            </m:e>
                            <m:sub>
                              <m:argPr>
                                <m:scrLvl m:val="0"/>
                              </m:argPr>
                              <m:r>
                                <a:rPr xmlns:a="http://schemas.openxmlformats.org/drawingml/2006/main" sz="5600" i="1">
                                  <a:solidFill>
                                    <a:srgbClr val="000000"/>
                                  </a:solidFill>
                                  <a:latin typeface="Cambria Math" panose="02040503050406030204" pitchFamily="18" charset="0"/>
                                </a:rPr>
                                <m:t>1</m:t>
                              </m:r>
                            </m:sub>
                          </m:sSub>
                        </m:e>
                        <m:e>
                          <m:r>
                            <a:rPr xmlns:a="http://schemas.openxmlformats.org/drawingml/2006/main" sz="5600" i="1">
                              <a:solidFill>
                                <a:srgbClr val="000000"/>
                              </a:solidFill>
                              <a:latin typeface="Cambria Math" panose="02040503050406030204" pitchFamily="18" charset="0"/>
                            </a:rPr>
                            <m:t>1</m:t>
                          </m:r>
                        </m:e>
                      </m:eqArr>
                    </m:e>
                  </m:d>
                </m:oMath>
              </m:oMathPara>
            </a14:m>
            <a:endParaRPr sz="5600"/>
          </a:p>
        </p:txBody>
      </p:sp>
      <p:sp>
        <p:nvSpPr>
          <p:cNvPr id="1861" name="Circle"/>
          <p:cNvSpPr/>
          <p:nvPr/>
        </p:nvSpPr>
        <p:spPr>
          <a:xfrm>
            <a:off x="12292951" y="4019489"/>
            <a:ext cx="139849" cy="1398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62" name="The Essential Matrix is a 3 x 3 matrix that encodes epipolar geometry"/>
          <p:cNvSpPr txBox="1"/>
          <p:nvPr/>
        </p:nvSpPr>
        <p:spPr>
          <a:xfrm>
            <a:off x="7823830" y="559806"/>
            <a:ext cx="12785423" cy="166688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Homogeneous </a:t>
            </a:r>
            <a:r>
              <a:rPr b="1">
                <a:latin typeface="Helvetica"/>
                <a:ea typeface="Helvetica"/>
                <a:cs typeface="Helvetica"/>
                <a:sym typeface="Helvetica"/>
              </a:rPr>
              <a:t>3D point</a:t>
            </a:r>
            <a:r>
              <a:t> at depth d in coordinate system of Camera 1</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8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8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55" grpId="1"/>
      <p:bldP build="whole" bldLvl="1" animBg="1" rev="0" advAuto="0" spid="1859" grpId="2"/>
      <p:bldP build="whole" bldLvl="1" animBg="1" rev="0" advAuto="0" spid="1862" grpId="3"/>
    </p:bldLst>
  </p:timing>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4"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865" name="Triangle"/>
          <p:cNvSpPr/>
          <p:nvPr/>
        </p:nvSpPr>
        <p:spPr>
          <a:xfrm>
            <a:off x="4348395" y="4107655"/>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866" name="Shape"/>
          <p:cNvSpPr/>
          <p:nvPr/>
        </p:nvSpPr>
        <p:spPr>
          <a:xfrm rot="3707693">
            <a:off x="3229155"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867" name="Shape"/>
          <p:cNvSpPr/>
          <p:nvPr/>
        </p:nvSpPr>
        <p:spPr>
          <a:xfrm rot="17911998">
            <a:off x="13373278"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868" name="Triangle"/>
          <p:cNvSpPr/>
          <p:nvPr/>
        </p:nvSpPr>
        <p:spPr>
          <a:xfrm>
            <a:off x="16552389" y="641713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869" name="Triangle"/>
          <p:cNvSpPr/>
          <p:nvPr/>
        </p:nvSpPr>
        <p:spPr>
          <a:xfrm>
            <a:off x="4384114" y="641713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870" name="Line"/>
          <p:cNvSpPr/>
          <p:nvPr/>
        </p:nvSpPr>
        <p:spPr>
          <a:xfrm flipH="1" flipV="1">
            <a:off x="12315406" y="4051909"/>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871" name="Equation"/>
          <p:cNvSpPr txBox="1"/>
          <p:nvPr/>
        </p:nvSpPr>
        <p:spPr>
          <a:xfrm>
            <a:off x="20714867" y="7368024"/>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872" name="Equation"/>
          <p:cNvSpPr txBox="1"/>
          <p:nvPr/>
        </p:nvSpPr>
        <p:spPr>
          <a:xfrm>
            <a:off x="3325375" y="7368024"/>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873" name="Line"/>
          <p:cNvSpPr/>
          <p:nvPr/>
        </p:nvSpPr>
        <p:spPr>
          <a:xfrm flipV="1">
            <a:off x="4417246" y="6430207"/>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874" name="Circle"/>
          <p:cNvSpPr/>
          <p:nvPr/>
        </p:nvSpPr>
        <p:spPr>
          <a:xfrm>
            <a:off x="4305818" y="6999021"/>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75" name="Circle"/>
          <p:cNvSpPr/>
          <p:nvPr/>
        </p:nvSpPr>
        <p:spPr>
          <a:xfrm>
            <a:off x="20243379" y="6999021"/>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76" name="Equation"/>
          <p:cNvSpPr txBox="1"/>
          <p:nvPr/>
        </p:nvSpPr>
        <p:spPr>
          <a:xfrm>
            <a:off x="4648420" y="6071780"/>
            <a:ext cx="554552" cy="61305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877" name="Equation"/>
          <p:cNvSpPr txBox="1"/>
          <p:nvPr/>
        </p:nvSpPr>
        <p:spPr>
          <a:xfrm>
            <a:off x="18234821" y="5617375"/>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1878" name="Equation"/>
          <p:cNvSpPr txBox="1"/>
          <p:nvPr/>
        </p:nvSpPr>
        <p:spPr>
          <a:xfrm>
            <a:off x="5834940" y="5654769"/>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879" name="Circle"/>
          <p:cNvSpPr/>
          <p:nvPr/>
        </p:nvSpPr>
        <p:spPr>
          <a:xfrm>
            <a:off x="18359004" y="6346483"/>
            <a:ext cx="139850" cy="139850"/>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80" name="Equation"/>
          <p:cNvSpPr txBox="1"/>
          <p:nvPr/>
        </p:nvSpPr>
        <p:spPr>
          <a:xfrm>
            <a:off x="11385522" y="2215265"/>
            <a:ext cx="3552035"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limUpp>
                        <m:e>
                          <m:r>
                            <m:rPr>
                              <m:sty m:val="b"/>
                            </m:rPr>
                            <a:rPr xmlns:a="http://schemas.openxmlformats.org/drawingml/2006/main" sz="5600" i="1">
                              <a:solidFill>
                                <a:srgbClr val="000000"/>
                              </a:solidFill>
                              <a:latin typeface="Cambria Math" panose="02040503050406030204" pitchFamily="18" charset="0"/>
                            </a:rPr>
                            <m:t>X</m:t>
                          </m:r>
                        </m:e>
                        <m:lim>
                          <m:r>
                            <a:rPr xmlns:a="http://schemas.openxmlformats.org/drawingml/2006/main" sz="5600" i="1">
                              <a:solidFill>
                                <a:srgbClr val="000000"/>
                              </a:solidFill>
                              <a:latin typeface="Cambria Math" panose="02040503050406030204" pitchFamily="18" charset="0"/>
                            </a:rPr>
                            <m:t>˜</m:t>
                          </m:r>
                        </m:lim>
                      </m:limUpp>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eqArr>
                        <m:eqArrPr>
                          <m:ctrlPr>
                            <a:rPr xmlns:a="http://schemas.openxmlformats.org/drawingml/2006/main" sz="5600" i="1">
                              <a:solidFill>
                                <a:srgbClr val="000000"/>
                              </a:solidFill>
                              <a:latin typeface="Cambria Math" panose="02040503050406030204" pitchFamily="18" charset="0"/>
                            </a:rPr>
                          </m:ctrlPr>
                        </m:eqArrPr>
                        <m:e>
                          <m:r>
                            <a:rPr xmlns:a="http://schemas.openxmlformats.org/drawingml/2006/main" sz="5600" i="1">
                              <a:solidFill>
                                <a:srgbClr val="000000"/>
                              </a:solidFill>
                              <a:latin typeface="Cambria Math" panose="02040503050406030204" pitchFamily="18" charset="0"/>
                            </a:rPr>
                            <m:t>d</m:t>
                          </m:r>
                          <m:sSub>
                            <m:e>
                              <m:argPr>
                                <m:scrLvl m:val="0"/>
                              </m:argPr>
                              <m:limUpp>
                                <m:e>
                                  <m:argPr>
                                    <m:scrLvl m:val="0"/>
                                  </m:argPr>
                                  <m:r>
                                    <m:rPr>
                                      <m:sty m:val="b"/>
                                    </m:rPr>
                                    <a:rPr xmlns:a="http://schemas.openxmlformats.org/drawingml/2006/main" sz="5600" i="1">
                                      <a:solidFill>
                                        <a:srgbClr val="000000"/>
                                      </a:solidFill>
                                      <a:latin typeface="Cambria Math" panose="02040503050406030204" pitchFamily="18" charset="0"/>
                                    </a:rPr>
                                    <m:t>x</m:t>
                                  </m:r>
                                </m:e>
                                <m:lim>
                                  <m:argPr>
                                    <m:scrLvl m:val="0"/>
                                  </m:argPr>
                                  <m:r>
                                    <a:rPr xmlns:a="http://schemas.openxmlformats.org/drawingml/2006/main" sz="5600" i="1">
                                      <a:solidFill>
                                        <a:srgbClr val="000000"/>
                                      </a:solidFill>
                                      <a:latin typeface="Cambria Math" panose="02040503050406030204" pitchFamily="18" charset="0"/>
                                    </a:rPr>
                                    <m:t>˜</m:t>
                                  </m:r>
                                </m:lim>
                              </m:limUpp>
                            </m:e>
                            <m:sub>
                              <m:argPr>
                                <m:scrLvl m:val="0"/>
                              </m:argPr>
                              <m:r>
                                <a:rPr xmlns:a="http://schemas.openxmlformats.org/drawingml/2006/main" sz="5600" i="1">
                                  <a:solidFill>
                                    <a:srgbClr val="000000"/>
                                  </a:solidFill>
                                  <a:latin typeface="Cambria Math" panose="02040503050406030204" pitchFamily="18" charset="0"/>
                                </a:rPr>
                                <m:t>1</m:t>
                              </m:r>
                            </m:sub>
                          </m:sSub>
                        </m:e>
                        <m:e>
                          <m:r>
                            <a:rPr xmlns:a="http://schemas.openxmlformats.org/drawingml/2006/main" sz="5600" i="1">
                              <a:solidFill>
                                <a:srgbClr val="000000"/>
                              </a:solidFill>
                              <a:latin typeface="Cambria Math" panose="02040503050406030204" pitchFamily="18" charset="0"/>
                            </a:rPr>
                            <m:t>1</m:t>
                          </m:r>
                        </m:e>
                      </m:eqArr>
                    </m:e>
                  </m:d>
                </m:oMath>
              </m:oMathPara>
            </a14:m>
            <a:endParaRPr sz="5600"/>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2"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883" name="Triangle"/>
          <p:cNvSpPr/>
          <p:nvPr/>
        </p:nvSpPr>
        <p:spPr>
          <a:xfrm>
            <a:off x="4348395" y="4107655"/>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884" name="Shape"/>
          <p:cNvSpPr/>
          <p:nvPr/>
        </p:nvSpPr>
        <p:spPr>
          <a:xfrm rot="3707693">
            <a:off x="3229155"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885" name="Shape"/>
          <p:cNvSpPr/>
          <p:nvPr/>
        </p:nvSpPr>
        <p:spPr>
          <a:xfrm rot="17911998">
            <a:off x="13373278"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886" name="Triangle"/>
          <p:cNvSpPr/>
          <p:nvPr/>
        </p:nvSpPr>
        <p:spPr>
          <a:xfrm>
            <a:off x="16552389" y="641713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887" name="Triangle"/>
          <p:cNvSpPr/>
          <p:nvPr/>
        </p:nvSpPr>
        <p:spPr>
          <a:xfrm>
            <a:off x="4384114" y="641713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888" name="Line"/>
          <p:cNvSpPr/>
          <p:nvPr/>
        </p:nvSpPr>
        <p:spPr>
          <a:xfrm flipH="1" flipV="1">
            <a:off x="12315406" y="4051909"/>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889" name="Equation"/>
          <p:cNvSpPr txBox="1"/>
          <p:nvPr/>
        </p:nvSpPr>
        <p:spPr>
          <a:xfrm>
            <a:off x="20714867" y="7368024"/>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890" name="Equation"/>
          <p:cNvSpPr txBox="1"/>
          <p:nvPr/>
        </p:nvSpPr>
        <p:spPr>
          <a:xfrm>
            <a:off x="3325375" y="7368024"/>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891" name="Line"/>
          <p:cNvSpPr/>
          <p:nvPr/>
        </p:nvSpPr>
        <p:spPr>
          <a:xfrm flipV="1">
            <a:off x="4417246" y="6430207"/>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892" name="Circle"/>
          <p:cNvSpPr/>
          <p:nvPr/>
        </p:nvSpPr>
        <p:spPr>
          <a:xfrm>
            <a:off x="4305818" y="6999021"/>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93" name="Circle"/>
          <p:cNvSpPr/>
          <p:nvPr/>
        </p:nvSpPr>
        <p:spPr>
          <a:xfrm>
            <a:off x="20243379" y="6999021"/>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94" name="Equation"/>
          <p:cNvSpPr txBox="1"/>
          <p:nvPr/>
        </p:nvSpPr>
        <p:spPr>
          <a:xfrm>
            <a:off x="4648420" y="6071780"/>
            <a:ext cx="554552" cy="61305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895" name="Equation"/>
          <p:cNvSpPr txBox="1"/>
          <p:nvPr/>
        </p:nvSpPr>
        <p:spPr>
          <a:xfrm>
            <a:off x="18234821" y="5617375"/>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1896" name="Equation"/>
          <p:cNvSpPr txBox="1"/>
          <p:nvPr/>
        </p:nvSpPr>
        <p:spPr>
          <a:xfrm>
            <a:off x="5834940" y="5654769"/>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897" name="Circle"/>
          <p:cNvSpPr/>
          <p:nvPr/>
        </p:nvSpPr>
        <p:spPr>
          <a:xfrm>
            <a:off x="18359004" y="6346483"/>
            <a:ext cx="139850" cy="139850"/>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898" name="Equation"/>
          <p:cNvSpPr txBox="1"/>
          <p:nvPr/>
        </p:nvSpPr>
        <p:spPr>
          <a:xfrm>
            <a:off x="11385522" y="2215265"/>
            <a:ext cx="3552035"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limUpp>
                        <m:e>
                          <m:r>
                            <m:rPr>
                              <m:sty m:val="b"/>
                            </m:rPr>
                            <a:rPr xmlns:a="http://schemas.openxmlformats.org/drawingml/2006/main" sz="5600" i="1">
                              <a:solidFill>
                                <a:srgbClr val="000000"/>
                              </a:solidFill>
                              <a:latin typeface="Cambria Math" panose="02040503050406030204" pitchFamily="18" charset="0"/>
                            </a:rPr>
                            <m:t>X</m:t>
                          </m:r>
                        </m:e>
                        <m:lim>
                          <m:r>
                            <a:rPr xmlns:a="http://schemas.openxmlformats.org/drawingml/2006/main" sz="5600" i="1">
                              <a:solidFill>
                                <a:srgbClr val="000000"/>
                              </a:solidFill>
                              <a:latin typeface="Cambria Math" panose="02040503050406030204" pitchFamily="18" charset="0"/>
                            </a:rPr>
                            <m:t>˜</m:t>
                          </m:r>
                        </m:lim>
                      </m:limUpp>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eqArr>
                        <m:eqArrPr>
                          <m:ctrlPr>
                            <a:rPr xmlns:a="http://schemas.openxmlformats.org/drawingml/2006/main" sz="5600" i="1">
                              <a:solidFill>
                                <a:srgbClr val="000000"/>
                              </a:solidFill>
                              <a:latin typeface="Cambria Math" panose="02040503050406030204" pitchFamily="18" charset="0"/>
                            </a:rPr>
                          </m:ctrlPr>
                        </m:eqArrPr>
                        <m:e>
                          <m:r>
                            <a:rPr xmlns:a="http://schemas.openxmlformats.org/drawingml/2006/main" sz="5600" i="1">
                              <a:solidFill>
                                <a:srgbClr val="000000"/>
                              </a:solidFill>
                              <a:latin typeface="Cambria Math" panose="02040503050406030204" pitchFamily="18" charset="0"/>
                            </a:rPr>
                            <m:t>d</m:t>
                          </m:r>
                          <m:sSub>
                            <m:e>
                              <m:argPr>
                                <m:scrLvl m:val="0"/>
                              </m:argPr>
                              <m:limUpp>
                                <m:e>
                                  <m:argPr>
                                    <m:scrLvl m:val="0"/>
                                  </m:argPr>
                                  <m:r>
                                    <m:rPr>
                                      <m:sty m:val="b"/>
                                    </m:rPr>
                                    <a:rPr xmlns:a="http://schemas.openxmlformats.org/drawingml/2006/main" sz="5600" i="1">
                                      <a:solidFill>
                                        <a:srgbClr val="000000"/>
                                      </a:solidFill>
                                      <a:latin typeface="Cambria Math" panose="02040503050406030204" pitchFamily="18" charset="0"/>
                                    </a:rPr>
                                    <m:t>x</m:t>
                                  </m:r>
                                </m:e>
                                <m:lim>
                                  <m:argPr>
                                    <m:scrLvl m:val="0"/>
                                  </m:argPr>
                                  <m:r>
                                    <a:rPr xmlns:a="http://schemas.openxmlformats.org/drawingml/2006/main" sz="5600" i="1">
                                      <a:solidFill>
                                        <a:srgbClr val="000000"/>
                                      </a:solidFill>
                                      <a:latin typeface="Cambria Math" panose="02040503050406030204" pitchFamily="18" charset="0"/>
                                    </a:rPr>
                                    <m:t>˜</m:t>
                                  </m:r>
                                </m:lim>
                              </m:limUpp>
                            </m:e>
                            <m:sub>
                              <m:argPr>
                                <m:scrLvl m:val="0"/>
                              </m:argPr>
                              <m:r>
                                <a:rPr xmlns:a="http://schemas.openxmlformats.org/drawingml/2006/main" sz="5600" i="1">
                                  <a:solidFill>
                                    <a:srgbClr val="000000"/>
                                  </a:solidFill>
                                  <a:latin typeface="Cambria Math" panose="02040503050406030204" pitchFamily="18" charset="0"/>
                                </a:rPr>
                                <m:t>1</m:t>
                              </m:r>
                            </m:sub>
                          </m:sSub>
                        </m:e>
                        <m:e>
                          <m:r>
                            <a:rPr xmlns:a="http://schemas.openxmlformats.org/drawingml/2006/main" sz="5600" i="1">
                              <a:solidFill>
                                <a:srgbClr val="000000"/>
                              </a:solidFill>
                              <a:latin typeface="Cambria Math" panose="02040503050406030204" pitchFamily="18" charset="0"/>
                            </a:rPr>
                            <m:t>1</m:t>
                          </m:r>
                        </m:e>
                      </m:eqArr>
                    </m:e>
                  </m:d>
                </m:oMath>
              </m:oMathPara>
            </a14:m>
            <a:endParaRPr sz="5600"/>
          </a:p>
        </p:txBody>
      </p:sp>
      <p:pic>
        <p:nvPicPr>
          <p:cNvPr id="1899" name="Connection Line" descr="Connection Line"/>
          <p:cNvPicPr>
            <a:picLocks noChangeAspect="1"/>
          </p:cNvPicPr>
          <p:nvPr/>
        </p:nvPicPr>
        <p:blipFill>
          <a:blip r:embed="rId2">
            <a:extLst/>
          </a:blip>
          <a:stretch>
            <a:fillRect/>
          </a:stretch>
        </p:blipFill>
        <p:spPr>
          <a:xfrm>
            <a:off x="4429383" y="7286588"/>
            <a:ext cx="16051119" cy="3654317"/>
          </a:xfrm>
          <a:prstGeom prst="rect">
            <a:avLst/>
          </a:prstGeom>
          <a:ln w="12700">
            <a:miter lim="400000"/>
          </a:ln>
        </p:spPr>
      </p:pic>
      <p:pic>
        <p:nvPicPr>
          <p:cNvPr id="1900" name="latex-image-28.pdf" descr="latex-image-28.pdf"/>
          <p:cNvPicPr>
            <a:picLocks noChangeAspect="1"/>
          </p:cNvPicPr>
          <p:nvPr/>
        </p:nvPicPr>
        <p:blipFill>
          <a:blip r:embed="rId3">
            <a:extLst/>
          </a:blip>
          <a:stretch>
            <a:fillRect/>
          </a:stretch>
        </p:blipFill>
        <p:spPr>
          <a:xfrm>
            <a:off x="17339127" y="9987048"/>
            <a:ext cx="1089425" cy="571503"/>
          </a:xfrm>
          <a:prstGeom prst="rect">
            <a:avLst/>
          </a:prstGeom>
          <a:ln w="12700">
            <a:miter lim="400000"/>
          </a:ln>
        </p:spPr>
      </p:pic>
      <p:sp>
        <p:nvSpPr>
          <p:cNvPr id="1901" name="Equation"/>
          <p:cNvSpPr txBox="1"/>
          <p:nvPr/>
        </p:nvSpPr>
        <p:spPr>
          <a:xfrm>
            <a:off x="8895578" y="11542658"/>
            <a:ext cx="7171867"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K</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t</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eqArr>
                        <m:eqArrPr>
                          <m:ctrlPr>
                            <a:rPr xmlns:a="http://schemas.openxmlformats.org/drawingml/2006/main" sz="5600" i="1">
                              <a:solidFill>
                                <a:srgbClr val="000000"/>
                              </a:solidFill>
                              <a:latin typeface="Cambria Math" panose="02040503050406030204" pitchFamily="18" charset="0"/>
                            </a:rPr>
                          </m:ctrlPr>
                        </m:eqArrPr>
                        <m:e>
                          <m:r>
                            <a:rPr xmlns:a="http://schemas.openxmlformats.org/drawingml/2006/main" sz="5600" i="1">
                              <a:solidFill>
                                <a:srgbClr val="000000"/>
                              </a:solidFill>
                              <a:latin typeface="Cambria Math" panose="02040503050406030204" pitchFamily="18" charset="0"/>
                            </a:rPr>
                            <m:t>d</m:t>
                          </m:r>
                          <m:sSubSup>
                            <m:e>
                              <m:argPr>
                                <m:scrLvl m:val="0"/>
                              </m:argPr>
                              <m:r>
                                <m:rPr>
                                  <m:sty m:val="b"/>
                                </m:rPr>
                                <a:rPr xmlns:a="http://schemas.openxmlformats.org/drawingml/2006/main" sz="5600" i="1">
                                  <a:solidFill>
                                    <a:srgbClr val="000000"/>
                                  </a:solidFill>
                                  <a:latin typeface="Cambria Math" panose="02040503050406030204" pitchFamily="18" charset="0"/>
                                </a:rPr>
                                <m:t>K</m:t>
                              </m:r>
                            </m:e>
                            <m:sub>
                              <m:argPr>
                                <m:scrLvl m:val="0"/>
                              </m:argPr>
                              <m:r>
                                <a:rPr xmlns:a="http://schemas.openxmlformats.org/drawingml/2006/main" sz="5600" i="1">
                                  <a:solidFill>
                                    <a:srgbClr val="000000"/>
                                  </a:solidFill>
                                  <a:latin typeface="Cambria Math" panose="02040503050406030204" pitchFamily="18" charset="0"/>
                                </a:rPr>
                                <m:t>1</m:t>
                              </m:r>
                            </m:sub>
                            <m:sup>
                              <m:argPr>
                                <m:scrLvl m:val="0"/>
                              </m:argP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bSup>
                          <m:sSub>
                            <m:e>
                              <m:argPr>
                                <m:scrLvl m:val="0"/>
                              </m:argPr>
                              <m:r>
                                <m:rPr>
                                  <m:sty m:val="b"/>
                                </m:rPr>
                                <a:rPr xmlns:a="http://schemas.openxmlformats.org/drawingml/2006/main" sz="5600" i="1">
                                  <a:solidFill>
                                    <a:srgbClr val="000000"/>
                                  </a:solidFill>
                                  <a:latin typeface="Cambria Math" panose="02040503050406030204" pitchFamily="18" charset="0"/>
                                </a:rPr>
                                <m:t>x</m:t>
                              </m:r>
                            </m:e>
                            <m:sub>
                              <m:argPr>
                                <m:scrLvl m:val="0"/>
                              </m:argPr>
                              <m:r>
                                <a:rPr xmlns:a="http://schemas.openxmlformats.org/drawingml/2006/main" sz="5600" i="1">
                                  <a:solidFill>
                                    <a:srgbClr val="000000"/>
                                  </a:solidFill>
                                  <a:latin typeface="Cambria Math" panose="02040503050406030204" pitchFamily="18" charset="0"/>
                                </a:rPr>
                                <m:t>1</m:t>
                              </m:r>
                            </m:sub>
                          </m:sSub>
                        </m:e>
                        <m:e>
                          <m:r>
                            <a:rPr xmlns:a="http://schemas.openxmlformats.org/drawingml/2006/main" sz="5600" i="1">
                              <a:solidFill>
                                <a:srgbClr val="000000"/>
                              </a:solidFill>
                              <a:latin typeface="Cambria Math" panose="02040503050406030204" pitchFamily="18" charset="0"/>
                            </a:rPr>
                            <m:t>1</m:t>
                          </m:r>
                        </m:e>
                      </m:eqArr>
                    </m:e>
                  </m:d>
                </m:oMath>
              </m:oMathPara>
            </a14:m>
            <a:endParaRPr sz="5600"/>
          </a:p>
        </p:txBody>
      </p:sp>
      <p:sp>
        <p:nvSpPr>
          <p:cNvPr id="1902" name="Line"/>
          <p:cNvSpPr/>
          <p:nvPr/>
        </p:nvSpPr>
        <p:spPr>
          <a:xfrm>
            <a:off x="9920705" y="12915231"/>
            <a:ext cx="1" cy="375049"/>
          </a:xfrm>
          <a:prstGeom prst="line">
            <a:avLst/>
          </a:prstGeom>
          <a:ln w="25400">
            <a:solidFill>
              <a:srgbClr val="000000"/>
            </a:solidFill>
            <a:miter lim="400000"/>
            <a:tailEnd type="triangle"/>
          </a:ln>
        </p:spPr>
        <p:txBody>
          <a:bodyPr lIns="50800" tIns="50800" rIns="50800" bIns="50800" anchor="ctr"/>
          <a:lstStyle/>
          <a:p>
            <a:pPr/>
          </a:p>
        </p:txBody>
      </p:sp>
      <p:sp>
        <p:nvSpPr>
          <p:cNvPr id="1903" name="Equal up to scale factor"/>
          <p:cNvSpPr txBox="1"/>
          <p:nvPr/>
        </p:nvSpPr>
        <p:spPr>
          <a:xfrm>
            <a:off x="8383772" y="13196390"/>
            <a:ext cx="3343352" cy="46136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400"/>
            </a:lvl1pPr>
          </a:lstStyle>
          <a:p>
            <a:pPr/>
            <a:r>
              <a:t>Equal up to scale factor</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05"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906" name="Triangle"/>
          <p:cNvSpPr/>
          <p:nvPr/>
        </p:nvSpPr>
        <p:spPr>
          <a:xfrm>
            <a:off x="4348395" y="4107655"/>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07" name="Shape"/>
          <p:cNvSpPr/>
          <p:nvPr/>
        </p:nvSpPr>
        <p:spPr>
          <a:xfrm rot="3707693">
            <a:off x="3229155"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908" name="Shape"/>
          <p:cNvSpPr/>
          <p:nvPr/>
        </p:nvSpPr>
        <p:spPr>
          <a:xfrm rot="17911998">
            <a:off x="13373278"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909" name="Triangle"/>
          <p:cNvSpPr/>
          <p:nvPr/>
        </p:nvSpPr>
        <p:spPr>
          <a:xfrm>
            <a:off x="16552389" y="641713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10" name="Triangle"/>
          <p:cNvSpPr/>
          <p:nvPr/>
        </p:nvSpPr>
        <p:spPr>
          <a:xfrm>
            <a:off x="4384114" y="641713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11" name="Line"/>
          <p:cNvSpPr/>
          <p:nvPr/>
        </p:nvSpPr>
        <p:spPr>
          <a:xfrm flipH="1" flipV="1">
            <a:off x="12315406" y="4051909"/>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912" name="Equation"/>
          <p:cNvSpPr txBox="1"/>
          <p:nvPr/>
        </p:nvSpPr>
        <p:spPr>
          <a:xfrm>
            <a:off x="20714867" y="7368024"/>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913" name="Equation"/>
          <p:cNvSpPr txBox="1"/>
          <p:nvPr/>
        </p:nvSpPr>
        <p:spPr>
          <a:xfrm>
            <a:off x="3325375" y="7368024"/>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914" name="Line"/>
          <p:cNvSpPr/>
          <p:nvPr/>
        </p:nvSpPr>
        <p:spPr>
          <a:xfrm flipV="1">
            <a:off x="4417246" y="6430207"/>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915" name="Circle"/>
          <p:cNvSpPr/>
          <p:nvPr/>
        </p:nvSpPr>
        <p:spPr>
          <a:xfrm>
            <a:off x="4305818" y="6999021"/>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16" name="Circle"/>
          <p:cNvSpPr/>
          <p:nvPr/>
        </p:nvSpPr>
        <p:spPr>
          <a:xfrm>
            <a:off x="20243379" y="6999021"/>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17" name="Equation"/>
          <p:cNvSpPr txBox="1"/>
          <p:nvPr/>
        </p:nvSpPr>
        <p:spPr>
          <a:xfrm>
            <a:off x="4648420" y="6071780"/>
            <a:ext cx="554552" cy="61305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918" name="Equation"/>
          <p:cNvSpPr txBox="1"/>
          <p:nvPr/>
        </p:nvSpPr>
        <p:spPr>
          <a:xfrm>
            <a:off x="18234821" y="5617375"/>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1919" name="Equation"/>
          <p:cNvSpPr txBox="1"/>
          <p:nvPr/>
        </p:nvSpPr>
        <p:spPr>
          <a:xfrm>
            <a:off x="5834940" y="5654769"/>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920" name="Circle"/>
          <p:cNvSpPr/>
          <p:nvPr/>
        </p:nvSpPr>
        <p:spPr>
          <a:xfrm>
            <a:off x="18359004" y="6346483"/>
            <a:ext cx="139850" cy="139850"/>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21" name="Equation"/>
          <p:cNvSpPr txBox="1"/>
          <p:nvPr/>
        </p:nvSpPr>
        <p:spPr>
          <a:xfrm>
            <a:off x="11385522" y="2215265"/>
            <a:ext cx="3519414"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limUpp>
                        <m:e>
                          <m:r>
                            <m:rPr>
                              <m:sty m:val="b"/>
                            </m:rPr>
                            <a:rPr xmlns:a="http://schemas.openxmlformats.org/drawingml/2006/main" sz="5600" i="1">
                              <a:solidFill>
                                <a:srgbClr val="000000"/>
                              </a:solidFill>
                              <a:latin typeface="Cambria Math" panose="02040503050406030204" pitchFamily="18" charset="0"/>
                            </a:rPr>
                            <m:t>X</m:t>
                          </m:r>
                        </m:e>
                        <m:lim>
                          <m:r>
                            <a:rPr xmlns:a="http://schemas.openxmlformats.org/drawingml/2006/main" sz="5600" i="1">
                              <a:solidFill>
                                <a:srgbClr val="000000"/>
                              </a:solidFill>
                              <a:latin typeface="Cambria Math" panose="02040503050406030204" pitchFamily="18" charset="0"/>
                            </a:rPr>
                            <m:t>˜</m:t>
                          </m:r>
                        </m:lim>
                      </m:limUpp>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eqArr>
                        <m:eqArrPr>
                          <m:ctrlPr>
                            <a:rPr xmlns:a="http://schemas.openxmlformats.org/drawingml/2006/main" sz="5600" i="1">
                              <a:solidFill>
                                <a:srgbClr val="000000"/>
                              </a:solidFill>
                              <a:latin typeface="Cambria Math" panose="02040503050406030204" pitchFamily="18" charset="0"/>
                            </a:rPr>
                          </m:ctrlPr>
                        </m:eqArrPr>
                        <m:e>
                          <m:r>
                            <a:rPr xmlns:a="http://schemas.openxmlformats.org/drawingml/2006/main" sz="5600" i="1">
                              <a:solidFill>
                                <a:srgbClr val="000000"/>
                              </a:solidFill>
                              <a:latin typeface="Cambria Math" panose="02040503050406030204" pitchFamily="18" charset="0"/>
                            </a:rPr>
                            <m:t>λ</m:t>
                          </m:r>
                          <m:sSub>
                            <m:e>
                              <m:argPr>
                                <m:scrLvl m:val="0"/>
                              </m:argPr>
                              <m:limUpp>
                                <m:e>
                                  <m:argPr>
                                    <m:scrLvl m:val="0"/>
                                  </m:argPr>
                                  <m:r>
                                    <m:rPr>
                                      <m:sty m:val="b"/>
                                    </m:rPr>
                                    <a:rPr xmlns:a="http://schemas.openxmlformats.org/drawingml/2006/main" sz="5600" i="1">
                                      <a:solidFill>
                                        <a:srgbClr val="000000"/>
                                      </a:solidFill>
                                      <a:latin typeface="Cambria Math" panose="02040503050406030204" pitchFamily="18" charset="0"/>
                                    </a:rPr>
                                    <m:t>x</m:t>
                                  </m:r>
                                </m:e>
                                <m:lim>
                                  <m:argPr>
                                    <m:scrLvl m:val="0"/>
                                  </m:argPr>
                                  <m:r>
                                    <a:rPr xmlns:a="http://schemas.openxmlformats.org/drawingml/2006/main" sz="5600" i="1">
                                      <a:solidFill>
                                        <a:srgbClr val="000000"/>
                                      </a:solidFill>
                                      <a:latin typeface="Cambria Math" panose="02040503050406030204" pitchFamily="18" charset="0"/>
                                    </a:rPr>
                                    <m:t>˜</m:t>
                                  </m:r>
                                </m:lim>
                              </m:limUpp>
                            </m:e>
                            <m:sub>
                              <m:argPr>
                                <m:scrLvl m:val="0"/>
                              </m:argPr>
                              <m:r>
                                <a:rPr xmlns:a="http://schemas.openxmlformats.org/drawingml/2006/main" sz="5600" i="1">
                                  <a:solidFill>
                                    <a:srgbClr val="000000"/>
                                  </a:solidFill>
                                  <a:latin typeface="Cambria Math" panose="02040503050406030204" pitchFamily="18" charset="0"/>
                                </a:rPr>
                                <m:t>1</m:t>
                              </m:r>
                            </m:sub>
                          </m:sSub>
                        </m:e>
                        <m:e>
                          <m:r>
                            <a:rPr xmlns:a="http://schemas.openxmlformats.org/drawingml/2006/main" sz="5600" i="1">
                              <a:solidFill>
                                <a:srgbClr val="000000"/>
                              </a:solidFill>
                              <a:latin typeface="Cambria Math" panose="02040503050406030204" pitchFamily="18" charset="0"/>
                            </a:rPr>
                            <m:t>1</m:t>
                          </m:r>
                        </m:e>
                      </m:eqArr>
                    </m:e>
                  </m:d>
                </m:oMath>
              </m:oMathPara>
            </a14:m>
            <a:endParaRPr sz="5600"/>
          </a:p>
        </p:txBody>
      </p:sp>
      <p:pic>
        <p:nvPicPr>
          <p:cNvPr id="1922" name="Connection Line" descr="Connection Line"/>
          <p:cNvPicPr>
            <a:picLocks noChangeAspect="1"/>
          </p:cNvPicPr>
          <p:nvPr/>
        </p:nvPicPr>
        <p:blipFill>
          <a:blip r:embed="rId2">
            <a:extLst/>
          </a:blip>
          <a:stretch>
            <a:fillRect/>
          </a:stretch>
        </p:blipFill>
        <p:spPr>
          <a:xfrm>
            <a:off x="4429383" y="7286588"/>
            <a:ext cx="16051119" cy="3654317"/>
          </a:xfrm>
          <a:prstGeom prst="rect">
            <a:avLst/>
          </a:prstGeom>
          <a:ln w="12700">
            <a:miter lim="400000"/>
          </a:ln>
        </p:spPr>
      </p:pic>
      <p:pic>
        <p:nvPicPr>
          <p:cNvPr id="1923" name="latex-image-28.pdf" descr="latex-image-28.pdf"/>
          <p:cNvPicPr>
            <a:picLocks noChangeAspect="1"/>
          </p:cNvPicPr>
          <p:nvPr/>
        </p:nvPicPr>
        <p:blipFill>
          <a:blip r:embed="rId3">
            <a:extLst/>
          </a:blip>
          <a:stretch>
            <a:fillRect/>
          </a:stretch>
        </p:blipFill>
        <p:spPr>
          <a:xfrm>
            <a:off x="17339127" y="9987048"/>
            <a:ext cx="1089425" cy="571503"/>
          </a:xfrm>
          <a:prstGeom prst="rect">
            <a:avLst/>
          </a:prstGeom>
          <a:ln w="12700">
            <a:miter lim="400000"/>
          </a:ln>
        </p:spPr>
      </p:pic>
      <p:sp>
        <p:nvSpPr>
          <p:cNvPr id="1924" name="Equation"/>
          <p:cNvSpPr txBox="1"/>
          <p:nvPr/>
        </p:nvSpPr>
        <p:spPr>
          <a:xfrm>
            <a:off x="8895578" y="11542658"/>
            <a:ext cx="7675520" cy="82351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d</m:t>
                  </m:r>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K</m:t>
                      </m:r>
                    </m:e>
                    <m:sub>
                      <m:r>
                        <a:rPr xmlns:a="http://schemas.openxmlformats.org/drawingml/2006/main" sz="5600" i="1">
                          <a:solidFill>
                            <a:srgbClr val="000000"/>
                          </a:solidFill>
                          <a:latin typeface="Cambria Math" panose="02040503050406030204" pitchFamily="18" charset="0"/>
                        </a:rPr>
                        <m:t>2</m:t>
                      </m:r>
                    </m:sub>
                  </m:sSub>
                  <m:r>
                    <m:rPr>
                      <m:sty m:val="b"/>
                    </m:rPr>
                    <a:rPr xmlns:a="http://schemas.openxmlformats.org/drawingml/2006/main" sz="5600" i="1">
                      <a:solidFill>
                        <a:srgbClr val="000000"/>
                      </a:solidFill>
                      <a:latin typeface="Cambria Math" panose="02040503050406030204" pitchFamily="18" charset="0"/>
                    </a:rPr>
                    <m:t>R</m:t>
                  </m:r>
                  <m:sSubSup>
                    <m:e>
                      <m:r>
                        <m:rPr>
                          <m:sty m:val="b"/>
                        </m:rPr>
                        <a:rPr xmlns:a="http://schemas.openxmlformats.org/drawingml/2006/main" sz="5600" i="1">
                          <a:solidFill>
                            <a:srgbClr val="000000"/>
                          </a:solidFill>
                          <a:latin typeface="Cambria Math" panose="02040503050406030204" pitchFamily="18" charset="0"/>
                        </a:rPr>
                        <m:t>K</m:t>
                      </m:r>
                    </m:e>
                    <m:sub>
                      <m:r>
                        <a:rPr xmlns:a="http://schemas.openxmlformats.org/drawingml/2006/main" sz="5600" i="1">
                          <a:solidFill>
                            <a:srgbClr val="000000"/>
                          </a:solidFill>
                          <a:latin typeface="Cambria Math" panose="02040503050406030204" pitchFamily="18" charset="0"/>
                        </a:rPr>
                        <m:t>1</m:t>
                      </m:r>
                    </m:sub>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bSup>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K</m:t>
                      </m:r>
                    </m:e>
                    <m:sub>
                      <m:r>
                        <a:rPr xmlns:a="http://schemas.openxmlformats.org/drawingml/2006/main" sz="5600" i="1">
                          <a:solidFill>
                            <a:srgbClr val="000000"/>
                          </a:solidFill>
                          <a:latin typeface="Cambria Math" panose="02040503050406030204" pitchFamily="18" charset="0"/>
                        </a:rPr>
                        <m:t>2</m:t>
                      </m:r>
                    </m:sub>
                  </m:sSub>
                  <m:r>
                    <m:rPr>
                      <m:sty m:val="b"/>
                    </m:rPr>
                    <a:rPr xmlns:a="http://schemas.openxmlformats.org/drawingml/2006/main" sz="5600" i="1">
                      <a:solidFill>
                        <a:srgbClr val="000000"/>
                      </a:solidFill>
                      <a:latin typeface="Cambria Math" panose="02040503050406030204" pitchFamily="18" charset="0"/>
                    </a:rPr>
                    <m:t>t</m:t>
                  </m:r>
                  <m:r>
                    <a:rPr xmlns:a="http://schemas.openxmlformats.org/drawingml/2006/main" sz="5600" i="1">
                      <a:solidFill>
                        <a:srgbClr val="000000"/>
                      </a:solidFill>
                      <a:latin typeface="Cambria Math" panose="02040503050406030204" pitchFamily="18" charset="0"/>
                    </a:rPr>
                    <m:t>)</m:t>
                  </m:r>
                </m:oMath>
              </m:oMathPara>
            </a14:m>
            <a:endParaRPr sz="5600"/>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6"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927" name="Triangle"/>
          <p:cNvSpPr/>
          <p:nvPr/>
        </p:nvSpPr>
        <p:spPr>
          <a:xfrm>
            <a:off x="4348395" y="4107655"/>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28" name="Shape"/>
          <p:cNvSpPr/>
          <p:nvPr/>
        </p:nvSpPr>
        <p:spPr>
          <a:xfrm rot="3707693">
            <a:off x="3229155"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929" name="Shape"/>
          <p:cNvSpPr/>
          <p:nvPr/>
        </p:nvSpPr>
        <p:spPr>
          <a:xfrm rot="17911998">
            <a:off x="13373278" y="4672296"/>
            <a:ext cx="8116479" cy="437140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930" name="Triangle"/>
          <p:cNvSpPr/>
          <p:nvPr/>
        </p:nvSpPr>
        <p:spPr>
          <a:xfrm>
            <a:off x="16552389" y="641713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31" name="Triangle"/>
          <p:cNvSpPr/>
          <p:nvPr/>
        </p:nvSpPr>
        <p:spPr>
          <a:xfrm>
            <a:off x="4384114" y="6417130"/>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32" name="Line"/>
          <p:cNvSpPr/>
          <p:nvPr/>
        </p:nvSpPr>
        <p:spPr>
          <a:xfrm flipH="1" flipV="1">
            <a:off x="12315406" y="4051909"/>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933" name="Equation"/>
          <p:cNvSpPr txBox="1"/>
          <p:nvPr/>
        </p:nvSpPr>
        <p:spPr>
          <a:xfrm>
            <a:off x="20714867" y="7368024"/>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1934" name="Equation"/>
          <p:cNvSpPr txBox="1"/>
          <p:nvPr/>
        </p:nvSpPr>
        <p:spPr>
          <a:xfrm>
            <a:off x="3325375" y="7368024"/>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1935" name="Line"/>
          <p:cNvSpPr/>
          <p:nvPr/>
        </p:nvSpPr>
        <p:spPr>
          <a:xfrm flipV="1">
            <a:off x="4417246" y="6430207"/>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936" name="Circle"/>
          <p:cNvSpPr/>
          <p:nvPr/>
        </p:nvSpPr>
        <p:spPr>
          <a:xfrm>
            <a:off x="4305818" y="6999021"/>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37" name="Circle"/>
          <p:cNvSpPr/>
          <p:nvPr/>
        </p:nvSpPr>
        <p:spPr>
          <a:xfrm>
            <a:off x="20243379" y="6999021"/>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38" name="Equation"/>
          <p:cNvSpPr txBox="1"/>
          <p:nvPr/>
        </p:nvSpPr>
        <p:spPr>
          <a:xfrm>
            <a:off x="4648420" y="6071780"/>
            <a:ext cx="554552" cy="61305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939" name="Equation"/>
          <p:cNvSpPr txBox="1"/>
          <p:nvPr/>
        </p:nvSpPr>
        <p:spPr>
          <a:xfrm>
            <a:off x="18234821" y="5617375"/>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1940" name="Equation"/>
          <p:cNvSpPr txBox="1"/>
          <p:nvPr/>
        </p:nvSpPr>
        <p:spPr>
          <a:xfrm>
            <a:off x="5834940" y="5654769"/>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1941" name="Circle"/>
          <p:cNvSpPr/>
          <p:nvPr/>
        </p:nvSpPr>
        <p:spPr>
          <a:xfrm>
            <a:off x="18359004" y="6346483"/>
            <a:ext cx="139850" cy="139850"/>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1942" name="Equation"/>
          <p:cNvSpPr txBox="1"/>
          <p:nvPr/>
        </p:nvSpPr>
        <p:spPr>
          <a:xfrm>
            <a:off x="11385522" y="2215265"/>
            <a:ext cx="3519414"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limUpp>
                        <m:e>
                          <m:r>
                            <m:rPr>
                              <m:sty m:val="b"/>
                            </m:rPr>
                            <a:rPr xmlns:a="http://schemas.openxmlformats.org/drawingml/2006/main" sz="5600" i="1">
                              <a:solidFill>
                                <a:srgbClr val="000000"/>
                              </a:solidFill>
                              <a:latin typeface="Cambria Math" panose="02040503050406030204" pitchFamily="18" charset="0"/>
                            </a:rPr>
                            <m:t>X</m:t>
                          </m:r>
                        </m:e>
                        <m:lim>
                          <m:r>
                            <a:rPr xmlns:a="http://schemas.openxmlformats.org/drawingml/2006/main" sz="5600" i="1">
                              <a:solidFill>
                                <a:srgbClr val="000000"/>
                              </a:solidFill>
                              <a:latin typeface="Cambria Math" panose="02040503050406030204" pitchFamily="18" charset="0"/>
                            </a:rPr>
                            <m:t>˜</m:t>
                          </m:r>
                        </m:lim>
                      </m:limUpp>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eqArr>
                        <m:eqArrPr>
                          <m:ctrlPr>
                            <a:rPr xmlns:a="http://schemas.openxmlformats.org/drawingml/2006/main" sz="5600" i="1">
                              <a:solidFill>
                                <a:srgbClr val="000000"/>
                              </a:solidFill>
                              <a:latin typeface="Cambria Math" panose="02040503050406030204" pitchFamily="18" charset="0"/>
                            </a:rPr>
                          </m:ctrlPr>
                        </m:eqArrPr>
                        <m:e>
                          <m:r>
                            <a:rPr xmlns:a="http://schemas.openxmlformats.org/drawingml/2006/main" sz="5600" i="1">
                              <a:solidFill>
                                <a:srgbClr val="000000"/>
                              </a:solidFill>
                              <a:latin typeface="Cambria Math" panose="02040503050406030204" pitchFamily="18" charset="0"/>
                            </a:rPr>
                            <m:t>λ</m:t>
                          </m:r>
                          <m:sSub>
                            <m:e>
                              <m:argPr>
                                <m:scrLvl m:val="0"/>
                              </m:argPr>
                              <m:limUpp>
                                <m:e>
                                  <m:argPr>
                                    <m:scrLvl m:val="0"/>
                                  </m:argPr>
                                  <m:r>
                                    <m:rPr>
                                      <m:sty m:val="b"/>
                                    </m:rPr>
                                    <a:rPr xmlns:a="http://schemas.openxmlformats.org/drawingml/2006/main" sz="5600" i="1">
                                      <a:solidFill>
                                        <a:srgbClr val="000000"/>
                                      </a:solidFill>
                                      <a:latin typeface="Cambria Math" panose="02040503050406030204" pitchFamily="18" charset="0"/>
                                    </a:rPr>
                                    <m:t>x</m:t>
                                  </m:r>
                                </m:e>
                                <m:lim>
                                  <m:argPr>
                                    <m:scrLvl m:val="0"/>
                                  </m:argPr>
                                  <m:r>
                                    <a:rPr xmlns:a="http://schemas.openxmlformats.org/drawingml/2006/main" sz="5600" i="1">
                                      <a:solidFill>
                                        <a:srgbClr val="000000"/>
                                      </a:solidFill>
                                      <a:latin typeface="Cambria Math" panose="02040503050406030204" pitchFamily="18" charset="0"/>
                                    </a:rPr>
                                    <m:t>˜</m:t>
                                  </m:r>
                                </m:lim>
                              </m:limUpp>
                            </m:e>
                            <m:sub>
                              <m:argPr>
                                <m:scrLvl m:val="0"/>
                              </m:argPr>
                              <m:r>
                                <a:rPr xmlns:a="http://schemas.openxmlformats.org/drawingml/2006/main" sz="5600" i="1">
                                  <a:solidFill>
                                    <a:srgbClr val="000000"/>
                                  </a:solidFill>
                                  <a:latin typeface="Cambria Math" panose="02040503050406030204" pitchFamily="18" charset="0"/>
                                </a:rPr>
                                <m:t>1</m:t>
                              </m:r>
                            </m:sub>
                          </m:sSub>
                        </m:e>
                        <m:e>
                          <m:r>
                            <a:rPr xmlns:a="http://schemas.openxmlformats.org/drawingml/2006/main" sz="5600" i="1">
                              <a:solidFill>
                                <a:srgbClr val="000000"/>
                              </a:solidFill>
                              <a:latin typeface="Cambria Math" panose="02040503050406030204" pitchFamily="18" charset="0"/>
                            </a:rPr>
                            <m:t>1</m:t>
                          </m:r>
                        </m:e>
                      </m:eqArr>
                    </m:e>
                  </m:d>
                </m:oMath>
              </m:oMathPara>
            </a14:m>
            <a:endParaRPr sz="5600"/>
          </a:p>
        </p:txBody>
      </p:sp>
      <p:pic>
        <p:nvPicPr>
          <p:cNvPr id="1943" name="latex-image-28.pdf" descr="latex-image-28.pdf"/>
          <p:cNvPicPr>
            <a:picLocks noChangeAspect="1"/>
          </p:cNvPicPr>
          <p:nvPr/>
        </p:nvPicPr>
        <p:blipFill>
          <a:blip r:embed="rId2">
            <a:extLst/>
          </a:blip>
          <a:stretch>
            <a:fillRect/>
          </a:stretch>
        </p:blipFill>
        <p:spPr>
          <a:xfrm>
            <a:off x="17339127" y="9987048"/>
            <a:ext cx="1089425" cy="571503"/>
          </a:xfrm>
          <a:prstGeom prst="rect">
            <a:avLst/>
          </a:prstGeom>
          <a:ln w="12700">
            <a:miter lim="400000"/>
          </a:ln>
        </p:spPr>
      </p:pic>
      <p:sp>
        <p:nvSpPr>
          <p:cNvPr id="1944" name="Equation"/>
          <p:cNvSpPr txBox="1"/>
          <p:nvPr/>
        </p:nvSpPr>
        <p:spPr>
          <a:xfrm>
            <a:off x="8895578" y="11542658"/>
            <a:ext cx="7675520" cy="82351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d</m:t>
                  </m:r>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K</m:t>
                      </m:r>
                    </m:e>
                    <m:sub>
                      <m:r>
                        <a:rPr xmlns:a="http://schemas.openxmlformats.org/drawingml/2006/main" sz="5600" i="1">
                          <a:solidFill>
                            <a:srgbClr val="000000"/>
                          </a:solidFill>
                          <a:latin typeface="Cambria Math" panose="02040503050406030204" pitchFamily="18" charset="0"/>
                        </a:rPr>
                        <m:t>2</m:t>
                      </m:r>
                    </m:sub>
                  </m:sSub>
                  <m:r>
                    <m:rPr>
                      <m:sty m:val="b"/>
                    </m:rPr>
                    <a:rPr xmlns:a="http://schemas.openxmlformats.org/drawingml/2006/main" sz="5600" i="1">
                      <a:solidFill>
                        <a:srgbClr val="000000"/>
                      </a:solidFill>
                      <a:latin typeface="Cambria Math" panose="02040503050406030204" pitchFamily="18" charset="0"/>
                    </a:rPr>
                    <m:t>R</m:t>
                  </m:r>
                  <m:sSubSup>
                    <m:e>
                      <m:r>
                        <m:rPr>
                          <m:sty m:val="b"/>
                        </m:rPr>
                        <a:rPr xmlns:a="http://schemas.openxmlformats.org/drawingml/2006/main" sz="5600" i="1">
                          <a:solidFill>
                            <a:srgbClr val="000000"/>
                          </a:solidFill>
                          <a:latin typeface="Cambria Math" panose="02040503050406030204" pitchFamily="18" charset="0"/>
                        </a:rPr>
                        <m:t>K</m:t>
                      </m:r>
                    </m:e>
                    <m:sub>
                      <m:r>
                        <a:rPr xmlns:a="http://schemas.openxmlformats.org/drawingml/2006/main" sz="5600" i="1">
                          <a:solidFill>
                            <a:srgbClr val="000000"/>
                          </a:solidFill>
                          <a:latin typeface="Cambria Math" panose="02040503050406030204" pitchFamily="18" charset="0"/>
                        </a:rPr>
                        <m:t>1</m:t>
                      </m:r>
                    </m:sub>
                    <m:sup>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bSup>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K</m:t>
                      </m:r>
                    </m:e>
                    <m:sub>
                      <m:r>
                        <a:rPr xmlns:a="http://schemas.openxmlformats.org/drawingml/2006/main" sz="5600" i="1">
                          <a:solidFill>
                            <a:srgbClr val="000000"/>
                          </a:solidFill>
                          <a:latin typeface="Cambria Math" panose="02040503050406030204" pitchFamily="18" charset="0"/>
                        </a:rPr>
                        <m:t>2</m:t>
                      </m:r>
                    </m:sub>
                  </m:sSub>
                  <m:r>
                    <m:rPr>
                      <m:sty m:val="b"/>
                    </m:rPr>
                    <a:rPr xmlns:a="http://schemas.openxmlformats.org/drawingml/2006/main" sz="5600" i="1">
                      <a:solidFill>
                        <a:srgbClr val="000000"/>
                      </a:solidFill>
                      <a:latin typeface="Cambria Math" panose="02040503050406030204" pitchFamily="18" charset="0"/>
                    </a:rPr>
                    <m:t>t</m:t>
                  </m:r>
                  <m:r>
                    <a:rPr xmlns:a="http://schemas.openxmlformats.org/drawingml/2006/main" sz="5600" i="1">
                      <a:solidFill>
                        <a:srgbClr val="000000"/>
                      </a:solidFill>
                      <a:latin typeface="Cambria Math" panose="02040503050406030204" pitchFamily="18" charset="0"/>
                    </a:rPr>
                    <m:t>)</m:t>
                  </m:r>
                </m:oMath>
              </m:oMathPara>
            </a14:m>
            <a:endParaRPr sz="5600"/>
          </a:p>
        </p:txBody>
      </p:sp>
      <p:sp>
        <p:nvSpPr>
          <p:cNvPr id="1945" name="Epipole"/>
          <p:cNvSpPr txBox="1"/>
          <p:nvPr/>
        </p:nvSpPr>
        <p:spPr>
          <a:xfrm>
            <a:off x="15153541" y="12411961"/>
            <a:ext cx="1646836" cy="6348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600"/>
            </a:lvl1pPr>
          </a:lstStyle>
          <a:p>
            <a:pPr/>
            <a:r>
              <a:t>Epipole</a:t>
            </a:r>
          </a:p>
        </p:txBody>
      </p:sp>
      <p:sp>
        <p:nvSpPr>
          <p:cNvPr id="1946" name="Projection  of direction"/>
          <p:cNvSpPr txBox="1"/>
          <p:nvPr/>
        </p:nvSpPr>
        <p:spPr>
          <a:xfrm>
            <a:off x="11250449" y="12460798"/>
            <a:ext cx="2408988" cy="1181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3600"/>
            </a:pPr>
            <a:r>
              <a:t>Projection </a:t>
            </a:r>
            <a:br/>
            <a:r>
              <a:t>of direction</a:t>
            </a:r>
          </a:p>
        </p:txBody>
      </p:sp>
      <p:sp>
        <p:nvSpPr>
          <p:cNvPr id="1947" name="Line"/>
          <p:cNvSpPr/>
          <p:nvPr/>
        </p:nvSpPr>
        <p:spPr>
          <a:xfrm flipV="1">
            <a:off x="16618304" y="6700446"/>
            <a:ext cx="1070331" cy="383527"/>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1948" name="Circle"/>
          <p:cNvSpPr/>
          <p:nvPr/>
        </p:nvSpPr>
        <p:spPr>
          <a:xfrm>
            <a:off x="16463795" y="7046762"/>
            <a:ext cx="279568" cy="279568"/>
          </a:xfrm>
          <a:prstGeom prst="ellipse">
            <a:avLst/>
          </a:prstGeom>
          <a:solidFill>
            <a:schemeClr val="accent5">
              <a:hueOff val="-82419"/>
              <a:satOff val="-9513"/>
              <a:lumOff val="-16343"/>
            </a:schemeClr>
          </a:solidFill>
          <a:ln w="12700">
            <a:miter lim="400000"/>
          </a:ln>
        </p:spPr>
        <p:txBody>
          <a:bodyPr lIns="0" tIns="0" rIns="0" bIns="0" anchor="ctr"/>
          <a:lstStyle/>
          <a:p>
            <a:pPr algn="ctr">
              <a:spcBef>
                <a:spcPts val="0"/>
              </a:spcBef>
              <a:defRPr sz="3200">
                <a:solidFill>
                  <a:srgbClr val="FFFFFF"/>
                </a:solidFill>
                <a:latin typeface="+mn-lt"/>
                <a:ea typeface="+mn-ea"/>
                <a:cs typeface="+mn-cs"/>
                <a:sym typeface="Helvetica Neue Medium"/>
              </a:defRPr>
            </a:pPr>
          </a:p>
        </p:txBody>
      </p:sp>
      <p:pic>
        <p:nvPicPr>
          <p:cNvPr id="1949" name="Line Line" descr="Line Line"/>
          <p:cNvPicPr>
            <a:picLocks noChangeAspect="0"/>
          </p:cNvPicPr>
          <p:nvPr/>
        </p:nvPicPr>
        <p:blipFill>
          <a:blip r:embed="rId3">
            <a:extLst/>
          </a:blip>
          <a:stretch>
            <a:fillRect/>
          </a:stretch>
        </p:blipFill>
        <p:spPr>
          <a:xfrm rot="16624977">
            <a:off x="14244575" y="9395344"/>
            <a:ext cx="3955570" cy="352235"/>
          </a:xfrm>
          <a:prstGeom prst="rect">
            <a:avLst/>
          </a:prstGeom>
        </p:spPr>
      </p:pic>
      <p:pic>
        <p:nvPicPr>
          <p:cNvPr id="1952" name="Connection Line" descr="Connection Line"/>
          <p:cNvPicPr>
            <a:picLocks noChangeAspect="0"/>
          </p:cNvPicPr>
          <p:nvPr/>
        </p:nvPicPr>
        <p:blipFill>
          <a:blip r:embed="rId4">
            <a:extLst/>
          </a:blip>
          <a:stretch>
            <a:fillRect/>
          </a:stretch>
        </p:blipFill>
        <p:spPr>
          <a:xfrm>
            <a:off x="12197960" y="5273261"/>
            <a:ext cx="4844996" cy="5808436"/>
          </a:xfrm>
          <a:prstGeom prst="rect">
            <a:avLst/>
          </a:prstGeom>
        </p:spPr>
      </p:pic>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5" name="Epipolar Line"/>
          <p:cNvSpPr txBox="1"/>
          <p:nvPr>
            <p:ph type="title"/>
          </p:nvPr>
        </p:nvSpPr>
        <p:spPr>
          <a:xfrm>
            <a:off x="1785937" y="625077"/>
            <a:ext cx="20812128" cy="3036096"/>
          </a:xfrm>
          <a:prstGeom prst="rect">
            <a:avLst/>
          </a:prstGeom>
        </p:spPr>
        <p:txBody>
          <a:bodyPr/>
          <a:lstStyle>
            <a:lvl1pPr defTabSz="739351">
              <a:defRPr sz="10080"/>
            </a:lvl1pPr>
          </a:lstStyle>
          <a:p>
            <a:pPr/>
            <a:r>
              <a:t>Lines in Homogeneous Coordinates</a:t>
            </a:r>
          </a:p>
        </p:txBody>
      </p:sp>
      <p:grpSp>
        <p:nvGrpSpPr>
          <p:cNvPr id="1962" name="Group"/>
          <p:cNvGrpSpPr/>
          <p:nvPr/>
        </p:nvGrpSpPr>
        <p:grpSpPr>
          <a:xfrm>
            <a:off x="3935453" y="7790728"/>
            <a:ext cx="6411665" cy="4344085"/>
            <a:chOff x="0" y="0"/>
            <a:chExt cx="6411664" cy="4344084"/>
          </a:xfrm>
        </p:grpSpPr>
        <p:sp>
          <p:nvSpPr>
            <p:cNvPr id="1956" name="Square"/>
            <p:cNvSpPr/>
            <p:nvPr/>
          </p:nvSpPr>
          <p:spPr>
            <a:xfrm>
              <a:off x="898484" y="0"/>
              <a:ext cx="4344085" cy="4344085"/>
            </a:xfrm>
            <a:prstGeom prst="rect">
              <a:avLst/>
            </a:prstGeom>
            <a:solidFill>
              <a:schemeClr val="accent4">
                <a:hueOff val="-1081314"/>
                <a:satOff val="4338"/>
                <a:lumOff val="-8931"/>
              </a:scheme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57" name="Line"/>
            <p:cNvSpPr/>
            <p:nvPr/>
          </p:nvSpPr>
          <p:spPr>
            <a:xfrm flipV="1">
              <a:off x="1804457" y="1633203"/>
              <a:ext cx="2532139" cy="1389663"/>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1958" name="Line"/>
            <p:cNvSpPr/>
            <p:nvPr/>
          </p:nvSpPr>
          <p:spPr>
            <a:xfrm flipV="1">
              <a:off x="-1" y="491066"/>
              <a:ext cx="6411665" cy="3519763"/>
            </a:xfrm>
            <a:prstGeom prst="line">
              <a:avLst/>
            </a:prstGeom>
            <a:noFill/>
            <a:ln w="50800" cap="flat">
              <a:solidFill>
                <a:srgbClr val="000000"/>
              </a:solidFill>
              <a:prstDash val="solid"/>
              <a:miter lim="400000"/>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pic>
          <p:nvPicPr>
            <p:cNvPr id="1959" name="latex-image-10.pdf" descr="latex-image-10.pdf"/>
            <p:cNvPicPr>
              <a:picLocks noChangeAspect="1"/>
            </p:cNvPicPr>
            <p:nvPr/>
          </p:nvPicPr>
          <p:blipFill>
            <a:blip r:embed="rId2">
              <a:extLst/>
            </a:blip>
            <a:stretch>
              <a:fillRect/>
            </a:stretch>
          </p:blipFill>
          <p:spPr>
            <a:xfrm>
              <a:off x="5535919" y="330471"/>
              <a:ext cx="178597" cy="464347"/>
            </a:xfrm>
            <a:prstGeom prst="rect">
              <a:avLst/>
            </a:prstGeom>
            <a:ln w="12700" cap="flat">
              <a:noFill/>
              <a:miter lim="400000"/>
            </a:ln>
            <a:effectLst/>
          </p:spPr>
        </p:pic>
        <p:pic>
          <p:nvPicPr>
            <p:cNvPr id="1960" name="latex-image-11.pdf" descr="latex-image-11.pdf"/>
            <p:cNvPicPr>
              <a:picLocks noChangeAspect="1"/>
            </p:cNvPicPr>
            <p:nvPr/>
          </p:nvPicPr>
          <p:blipFill>
            <a:blip r:embed="rId3">
              <a:extLst/>
            </a:blip>
            <a:stretch>
              <a:fillRect/>
            </a:stretch>
          </p:blipFill>
          <p:spPr>
            <a:xfrm>
              <a:off x="3996388" y="1136307"/>
              <a:ext cx="303611" cy="303611"/>
            </a:xfrm>
            <a:prstGeom prst="rect">
              <a:avLst/>
            </a:prstGeom>
            <a:ln w="12700" cap="flat">
              <a:noFill/>
              <a:miter lim="400000"/>
            </a:ln>
            <a:effectLst/>
          </p:spPr>
        </p:pic>
        <p:pic>
          <p:nvPicPr>
            <p:cNvPr id="1961" name="latex-image-3.pdf" descr="latex-image-3.pdf"/>
            <p:cNvPicPr>
              <a:picLocks noChangeAspect="1"/>
            </p:cNvPicPr>
            <p:nvPr/>
          </p:nvPicPr>
          <p:blipFill>
            <a:blip r:embed="rId4">
              <a:extLst/>
            </a:blip>
            <a:stretch>
              <a:fillRect/>
            </a:stretch>
          </p:blipFill>
          <p:spPr>
            <a:xfrm>
              <a:off x="1466703" y="2478411"/>
              <a:ext cx="375049" cy="303611"/>
            </a:xfrm>
            <a:prstGeom prst="rect">
              <a:avLst/>
            </a:prstGeom>
            <a:ln w="12700" cap="flat">
              <a:noFill/>
              <a:miter lim="400000"/>
            </a:ln>
            <a:effectLst/>
          </p:spPr>
        </p:pic>
      </p:grpSp>
      <p:sp>
        <p:nvSpPr>
          <p:cNvPr id="1963" name="Equation"/>
          <p:cNvSpPr txBox="1"/>
          <p:nvPr/>
        </p:nvSpPr>
        <p:spPr>
          <a:xfrm>
            <a:off x="4219518" y="4821065"/>
            <a:ext cx="6563064" cy="9258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200" i="1">
                      <a:solidFill>
                        <a:srgbClr val="000000"/>
                      </a:solidFill>
                      <a:latin typeface="Cambria Math" panose="02040503050406030204" pitchFamily="18" charset="0"/>
                    </a:rPr>
                    <m:t>a</m:t>
                  </m:r>
                  <m:r>
                    <a:rPr xmlns:a="http://schemas.openxmlformats.org/drawingml/2006/main" sz="8200" i="1">
                      <a:solidFill>
                        <a:srgbClr val="000000"/>
                      </a:solidFill>
                      <a:latin typeface="Cambria Math" panose="02040503050406030204" pitchFamily="18" charset="0"/>
                    </a:rPr>
                    <m:t>x</m:t>
                  </m:r>
                  <m:r>
                    <a:rPr xmlns:a="http://schemas.openxmlformats.org/drawingml/2006/main" sz="8200" i="1">
                      <a:solidFill>
                        <a:srgbClr val="000000"/>
                      </a:solidFill>
                      <a:latin typeface="Cambria Math" panose="02040503050406030204" pitchFamily="18" charset="0"/>
                    </a:rPr>
                    <m:t>+</m:t>
                  </m:r>
                  <m:r>
                    <a:rPr xmlns:a="http://schemas.openxmlformats.org/drawingml/2006/main" sz="8200" i="1">
                      <a:solidFill>
                        <a:srgbClr val="000000"/>
                      </a:solidFill>
                      <a:latin typeface="Cambria Math" panose="02040503050406030204" pitchFamily="18" charset="0"/>
                    </a:rPr>
                    <m:t>b</m:t>
                  </m:r>
                  <m:r>
                    <a:rPr xmlns:a="http://schemas.openxmlformats.org/drawingml/2006/main" sz="8200" i="1">
                      <a:solidFill>
                        <a:srgbClr val="000000"/>
                      </a:solidFill>
                      <a:latin typeface="Cambria Math" panose="02040503050406030204" pitchFamily="18" charset="0"/>
                    </a:rPr>
                    <m:t>y</m:t>
                  </m:r>
                  <m:r>
                    <a:rPr xmlns:a="http://schemas.openxmlformats.org/drawingml/2006/main" sz="8200" i="1">
                      <a:solidFill>
                        <a:srgbClr val="000000"/>
                      </a:solidFill>
                      <a:latin typeface="Cambria Math" panose="02040503050406030204" pitchFamily="18" charset="0"/>
                    </a:rPr>
                    <m:t>+</m:t>
                  </m:r>
                  <m:r>
                    <a:rPr xmlns:a="http://schemas.openxmlformats.org/drawingml/2006/main" sz="8200" i="1">
                      <a:solidFill>
                        <a:srgbClr val="000000"/>
                      </a:solidFill>
                      <a:latin typeface="Cambria Math" panose="02040503050406030204" pitchFamily="18" charset="0"/>
                    </a:rPr>
                    <m:t>c</m:t>
                  </m:r>
                  <m:r>
                    <a:rPr xmlns:a="http://schemas.openxmlformats.org/drawingml/2006/main" sz="8200" i="1">
                      <a:solidFill>
                        <a:srgbClr val="000000"/>
                      </a:solidFill>
                      <a:latin typeface="Cambria Math" panose="02040503050406030204" pitchFamily="18" charset="0"/>
                    </a:rPr>
                    <m:t>=</m:t>
                  </m:r>
                  <m:r>
                    <a:rPr xmlns:a="http://schemas.openxmlformats.org/drawingml/2006/main" sz="8200" i="1">
                      <a:solidFill>
                        <a:srgbClr val="000000"/>
                      </a:solidFill>
                      <a:latin typeface="Cambria Math" panose="02040503050406030204" pitchFamily="18" charset="0"/>
                    </a:rPr>
                    <m:t>0</m:t>
                  </m:r>
                </m:oMath>
              </m:oMathPara>
            </a14:m>
            <a:endParaRPr sz="8200"/>
          </a:p>
        </p:txBody>
      </p:sp>
      <p:grpSp>
        <p:nvGrpSpPr>
          <p:cNvPr id="1966" name="Group"/>
          <p:cNvGrpSpPr/>
          <p:nvPr/>
        </p:nvGrpSpPr>
        <p:grpSpPr>
          <a:xfrm>
            <a:off x="11911675" y="3682815"/>
            <a:ext cx="7556281" cy="3202306"/>
            <a:chOff x="0" y="0"/>
            <a:chExt cx="7556280" cy="3202304"/>
          </a:xfrm>
        </p:grpSpPr>
        <p:sp>
          <p:nvSpPr>
            <p:cNvPr id="1964" name="in vector form"/>
            <p:cNvSpPr txBox="1"/>
            <p:nvPr/>
          </p:nvSpPr>
          <p:spPr>
            <a:xfrm>
              <a:off x="0" y="1224914"/>
              <a:ext cx="3270125" cy="75247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71438" tIns="71438" rIns="71438" bIns="71438" numCol="1" anchor="ctr">
              <a:spAutoFit/>
            </a:bodyPr>
            <a:lstStyle>
              <a:lvl1pPr algn="ctr" defTabSz="821501">
                <a:spcBef>
                  <a:spcPts val="0"/>
                </a:spcBef>
                <a:defRPr sz="4000">
                  <a:latin typeface="Helvetica Light"/>
                  <a:ea typeface="Helvetica Light"/>
                  <a:cs typeface="Helvetica Light"/>
                  <a:sym typeface="Helvetica Light"/>
                </a:defRPr>
              </a:lvl1pPr>
            </a:lstStyle>
            <a:p>
              <a:pPr/>
              <a:r>
                <a:t>in vector form</a:t>
              </a:r>
            </a:p>
          </p:txBody>
        </p:sp>
        <p:sp>
          <p:nvSpPr>
            <p:cNvPr id="1965" name="Equation"/>
            <p:cNvSpPr txBox="1"/>
            <p:nvPr/>
          </p:nvSpPr>
          <p:spPr>
            <a:xfrm>
              <a:off x="4399218" y="0"/>
              <a:ext cx="3157063" cy="320230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l</m:t>
                    </m:r>
                    <m:r>
                      <a:rPr xmlns:a="http://schemas.openxmlformats.org/drawingml/2006/main" sz="8200" i="1">
                        <a:solidFill>
                          <a:srgbClr val="000000"/>
                        </a:solidFill>
                        <a:latin typeface="Cambria Math" panose="02040503050406030204" pitchFamily="18" charset="0"/>
                      </a:rPr>
                      <m:t>=</m:t>
                    </m:r>
                    <m:d>
                      <m:dPr>
                        <m:ctrlPr>
                          <a:rPr xmlns:a="http://schemas.openxmlformats.org/drawingml/2006/main" sz="8200" i="1">
                            <a:solidFill>
                              <a:srgbClr val="000000"/>
                            </a:solidFill>
                            <a:latin typeface="Cambria Math" panose="02040503050406030204" pitchFamily="18" charset="0"/>
                          </a:rPr>
                        </m:ctrlPr>
                        <m:begChr m:val="["/>
                        <m:endChr m:val="]"/>
                      </m:dPr>
                      <m:e>
                        <m:eqArr>
                          <m:eqArrPr>
                            <m:ctrlPr>
                              <a:rPr xmlns:a="http://schemas.openxmlformats.org/drawingml/2006/main" sz="8200" i="1">
                                <a:solidFill>
                                  <a:srgbClr val="000000"/>
                                </a:solidFill>
                                <a:latin typeface="Cambria Math" panose="02040503050406030204" pitchFamily="18" charset="0"/>
                              </a:rPr>
                            </m:ctrlPr>
                          </m:eqArrPr>
                          <m:e>
                            <m:r>
                              <a:rPr xmlns:a="http://schemas.openxmlformats.org/drawingml/2006/main" sz="8200" i="1">
                                <a:solidFill>
                                  <a:srgbClr val="000000"/>
                                </a:solidFill>
                                <a:latin typeface="Cambria Math" panose="02040503050406030204" pitchFamily="18" charset="0"/>
                              </a:rPr>
                              <m:t>a</m:t>
                            </m:r>
                          </m:e>
                          <m:e>
                            <m:r>
                              <a:rPr xmlns:a="http://schemas.openxmlformats.org/drawingml/2006/main" sz="8200" i="1">
                                <a:solidFill>
                                  <a:srgbClr val="000000"/>
                                </a:solidFill>
                                <a:latin typeface="Cambria Math" panose="02040503050406030204" pitchFamily="18" charset="0"/>
                              </a:rPr>
                              <m:t>b</m:t>
                            </m:r>
                          </m:e>
                          <m:e>
                            <m:r>
                              <a:rPr xmlns:a="http://schemas.openxmlformats.org/drawingml/2006/main" sz="8200" i="1">
                                <a:solidFill>
                                  <a:srgbClr val="000000"/>
                                </a:solidFill>
                                <a:latin typeface="Cambria Math" panose="02040503050406030204" pitchFamily="18" charset="0"/>
                              </a:rPr>
                              <m:t>c</m:t>
                            </m:r>
                          </m:e>
                        </m:eqArr>
                      </m:e>
                    </m:d>
                  </m:oMath>
                </m:oMathPara>
              </a14:m>
              <a:endParaRPr sz="8200"/>
            </a:p>
          </p:txBody>
        </p:sp>
      </p:grpSp>
      <p:grpSp>
        <p:nvGrpSpPr>
          <p:cNvPr id="1969" name="Group"/>
          <p:cNvGrpSpPr/>
          <p:nvPr/>
        </p:nvGrpSpPr>
        <p:grpSpPr>
          <a:xfrm>
            <a:off x="11349443" y="8702678"/>
            <a:ext cx="11217147" cy="2832169"/>
            <a:chOff x="0" y="0"/>
            <a:chExt cx="11217145" cy="2832168"/>
          </a:xfrm>
        </p:grpSpPr>
        <p:sp>
          <p:nvSpPr>
            <p:cNvPr id="1967" name="If the point      is on the epipolar line     then"/>
            <p:cNvSpPr txBox="1"/>
            <p:nvPr/>
          </p:nvSpPr>
          <p:spPr>
            <a:xfrm>
              <a:off x="0" y="0"/>
              <a:ext cx="11217146" cy="77868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71438" tIns="71438" rIns="71438" bIns="71438" numCol="1" anchor="ctr">
              <a:spAutoFit/>
            </a:bodyPr>
            <a:lstStyle/>
            <a:p>
              <a:pPr algn="ctr" defTabSz="821501">
                <a:spcBef>
                  <a:spcPts val="0"/>
                </a:spcBef>
                <a:defRPr sz="4000">
                  <a:latin typeface="Helvetica Light"/>
                  <a:ea typeface="Helvetica Light"/>
                  <a:cs typeface="Helvetica Light"/>
                  <a:sym typeface="Helvetica Light"/>
                </a:defRPr>
              </a:pPr>
              <a:r>
                <a:t>If the point </a:t>
              </a:r>
              <a14:m>
                <m:oMath>
                  <m:r>
                    <m:rPr>
                      <m:sty m:val="b"/>
                    </m:rPr>
                    <a:rPr xmlns:a="http://schemas.openxmlformats.org/drawingml/2006/main" sz="4850" i="1">
                      <a:solidFill>
                        <a:srgbClr val="000000"/>
                      </a:solidFill>
                      <a:latin typeface="Cambria Math" panose="02040503050406030204" pitchFamily="18" charset="0"/>
                    </a:rPr>
                    <m:t>x</m:t>
                  </m:r>
                </m:oMath>
              </a14:m>
              <a:r>
                <a:t> is on the epipolar line </a:t>
              </a:r>
              <a14:m>
                <m:oMath>
                  <m:r>
                    <m:rPr>
                      <m:sty m:val="b"/>
                    </m:rPr>
                    <a:rPr xmlns:a="http://schemas.openxmlformats.org/drawingml/2006/main" sz="4850" i="1">
                      <a:solidFill>
                        <a:srgbClr val="000000"/>
                      </a:solidFill>
                      <a:latin typeface="Cambria Math" panose="02040503050406030204" pitchFamily="18" charset="0"/>
                    </a:rPr>
                    <m:t>l</m:t>
                  </m:r>
                </m:oMath>
              </a14:m>
              <a:r>
                <a:t> then</a:t>
              </a:r>
            </a:p>
          </p:txBody>
        </p:sp>
        <p:sp>
          <p:nvSpPr>
            <p:cNvPr id="1968" name="Equation"/>
            <p:cNvSpPr txBox="1"/>
            <p:nvPr/>
          </p:nvSpPr>
          <p:spPr>
            <a:xfrm>
              <a:off x="4287950" y="1752609"/>
              <a:ext cx="3799926" cy="1079560"/>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p>
                      <m:e>
                        <m:limUpp>
                          <m:e>
                            <m:r>
                              <m:rPr>
                                <m:sty m:val="b"/>
                              </m:rPr>
                              <a:rPr xmlns:a="http://schemas.openxmlformats.org/drawingml/2006/main" sz="10100" i="1">
                                <a:solidFill>
                                  <a:srgbClr val="000000"/>
                                </a:solidFill>
                                <a:latin typeface="Cambria Math" panose="02040503050406030204" pitchFamily="18" charset="0"/>
                              </a:rPr>
                              <m:t>x</m:t>
                            </m:r>
                          </m:e>
                          <m:lim>
                            <m:r>
                              <a:rPr xmlns:a="http://schemas.openxmlformats.org/drawingml/2006/main" sz="10100" i="1">
                                <a:solidFill>
                                  <a:srgbClr val="000000"/>
                                </a:solidFill>
                                <a:latin typeface="Cambria Math" panose="02040503050406030204" pitchFamily="18" charset="0"/>
                              </a:rPr>
                              <m:t>˜</m:t>
                            </m:r>
                          </m:lim>
                        </m:limUpp>
                      </m:e>
                      <m:sup>
                        <m:r>
                          <a:rPr xmlns:a="http://schemas.openxmlformats.org/drawingml/2006/main" sz="10100" i="1">
                            <a:solidFill>
                              <a:srgbClr val="000000"/>
                            </a:solidFill>
                            <a:latin typeface="Cambria Math" panose="02040503050406030204" pitchFamily="18" charset="0"/>
                          </a:rPr>
                          <m:t>T</m:t>
                        </m:r>
                      </m:sup>
                    </m:sSup>
                    <m:r>
                      <m:rPr>
                        <m:sty m:val="b"/>
                      </m:rPr>
                      <a:rPr xmlns:a="http://schemas.openxmlformats.org/drawingml/2006/main" sz="10100" i="1">
                        <a:solidFill>
                          <a:srgbClr val="000000"/>
                        </a:solidFill>
                        <a:latin typeface="Cambria Math" panose="02040503050406030204" pitchFamily="18" charset="0"/>
                      </a:rPr>
                      <m:t>l</m:t>
                    </m:r>
                    <m:r>
                      <a:rPr xmlns:a="http://schemas.openxmlformats.org/drawingml/2006/main" sz="10100" i="1">
                        <a:solidFill>
                          <a:srgbClr val="000000"/>
                        </a:solidFill>
                        <a:latin typeface="Cambria Math" panose="02040503050406030204" pitchFamily="18" charset="0"/>
                      </a:rPr>
                      <m:t>=</m:t>
                    </m:r>
                    <m:r>
                      <a:rPr xmlns:a="http://schemas.openxmlformats.org/drawingml/2006/main" sz="10100" i="1">
                        <a:solidFill>
                          <a:srgbClr val="000000"/>
                        </a:solidFill>
                        <a:latin typeface="Cambria Math" panose="02040503050406030204" pitchFamily="18" charset="0"/>
                      </a:rPr>
                      <m:t>?</m:t>
                    </m:r>
                  </m:oMath>
                </m:oMathPara>
              </a14:m>
              <a:endParaRPr sz="10100"/>
            </a:p>
          </p:txBody>
        </p:sp>
      </p:grpSp>
      <p:sp>
        <p:nvSpPr>
          <p:cNvPr id="1970"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9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9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96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9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66" grpId="3"/>
      <p:bldP build="whole" bldLvl="1" animBg="1" rev="0" advAuto="0" spid="1969" grpId="4"/>
      <p:bldP build="whole" bldLvl="1" animBg="1" rev="0" advAuto="0" spid="1962" grpId="1"/>
      <p:bldP build="whole" bldLvl="1" animBg="1" rev="0" advAuto="0" spid="1963" grpId="2"/>
    </p:bldLst>
  </p:timing>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72" name="in vector form"/>
          <p:cNvSpPr txBox="1"/>
          <p:nvPr/>
        </p:nvSpPr>
        <p:spPr>
          <a:xfrm>
            <a:off x="11911675" y="4907730"/>
            <a:ext cx="3270125" cy="7524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4000">
                <a:latin typeface="Helvetica Light"/>
                <a:ea typeface="Helvetica Light"/>
                <a:cs typeface="Helvetica Light"/>
                <a:sym typeface="Helvetica Light"/>
              </a:defRPr>
            </a:lvl1pPr>
          </a:lstStyle>
          <a:p>
            <a:pPr/>
            <a:r>
              <a:t>in vector form</a:t>
            </a:r>
          </a:p>
        </p:txBody>
      </p:sp>
      <p:sp>
        <p:nvSpPr>
          <p:cNvPr id="1973" name="Square"/>
          <p:cNvSpPr/>
          <p:nvPr/>
        </p:nvSpPr>
        <p:spPr>
          <a:xfrm>
            <a:off x="4833937" y="7790728"/>
            <a:ext cx="4344085" cy="4344085"/>
          </a:xfrm>
          <a:prstGeom prst="rect">
            <a:avLst/>
          </a:prstGeom>
          <a:solidFill>
            <a:schemeClr val="accent4">
              <a:hueOff val="-1081314"/>
              <a:satOff val="4338"/>
              <a:lumOff val="-8931"/>
            </a:scheme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74" name="Line"/>
          <p:cNvSpPr/>
          <p:nvPr/>
        </p:nvSpPr>
        <p:spPr>
          <a:xfrm flipV="1">
            <a:off x="5739911" y="9423932"/>
            <a:ext cx="2532139" cy="1389662"/>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975" name="Line"/>
          <p:cNvSpPr/>
          <p:nvPr/>
        </p:nvSpPr>
        <p:spPr>
          <a:xfrm flipV="1">
            <a:off x="3935453" y="8281795"/>
            <a:ext cx="6411665" cy="3519763"/>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pic>
        <p:nvPicPr>
          <p:cNvPr id="1976" name="latex-image-10.pdf" descr="latex-image-10.pdf"/>
          <p:cNvPicPr>
            <a:picLocks noChangeAspect="1"/>
          </p:cNvPicPr>
          <p:nvPr/>
        </p:nvPicPr>
        <p:blipFill>
          <a:blip r:embed="rId2">
            <a:extLst/>
          </a:blip>
          <a:stretch>
            <a:fillRect/>
          </a:stretch>
        </p:blipFill>
        <p:spPr>
          <a:xfrm>
            <a:off x="9471373" y="8121199"/>
            <a:ext cx="178597" cy="464347"/>
          </a:xfrm>
          <a:prstGeom prst="rect">
            <a:avLst/>
          </a:prstGeom>
          <a:ln w="12700">
            <a:miter lim="400000"/>
          </a:ln>
        </p:spPr>
      </p:pic>
      <p:pic>
        <p:nvPicPr>
          <p:cNvPr id="1977" name="latex-image-11.pdf" descr="latex-image-11.pdf"/>
          <p:cNvPicPr>
            <a:picLocks noChangeAspect="1"/>
          </p:cNvPicPr>
          <p:nvPr/>
        </p:nvPicPr>
        <p:blipFill>
          <a:blip r:embed="rId3">
            <a:extLst/>
          </a:blip>
          <a:stretch>
            <a:fillRect/>
          </a:stretch>
        </p:blipFill>
        <p:spPr>
          <a:xfrm>
            <a:off x="7931842" y="8927035"/>
            <a:ext cx="303611" cy="303611"/>
          </a:xfrm>
          <a:prstGeom prst="rect">
            <a:avLst/>
          </a:prstGeom>
          <a:ln w="12700">
            <a:miter lim="400000"/>
          </a:ln>
        </p:spPr>
      </p:pic>
      <p:pic>
        <p:nvPicPr>
          <p:cNvPr id="1978" name="latex-image-3.pdf" descr="latex-image-3.pdf"/>
          <p:cNvPicPr>
            <a:picLocks noChangeAspect="1"/>
          </p:cNvPicPr>
          <p:nvPr/>
        </p:nvPicPr>
        <p:blipFill>
          <a:blip r:embed="rId4">
            <a:extLst/>
          </a:blip>
          <a:stretch>
            <a:fillRect/>
          </a:stretch>
        </p:blipFill>
        <p:spPr>
          <a:xfrm>
            <a:off x="5402157" y="10269139"/>
            <a:ext cx="375049" cy="303611"/>
          </a:xfrm>
          <a:prstGeom prst="rect">
            <a:avLst/>
          </a:prstGeom>
          <a:ln w="12700">
            <a:miter lim="400000"/>
          </a:ln>
        </p:spPr>
      </p:pic>
      <p:sp>
        <p:nvSpPr>
          <p:cNvPr id="1979" name="If the point      is on the epipolar line     then"/>
          <p:cNvSpPr txBox="1"/>
          <p:nvPr/>
        </p:nvSpPr>
        <p:spPr>
          <a:xfrm>
            <a:off x="11349443" y="8702678"/>
            <a:ext cx="11217147" cy="778684"/>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4000">
                <a:latin typeface="Helvetica Light"/>
                <a:ea typeface="Helvetica Light"/>
                <a:cs typeface="Helvetica Light"/>
                <a:sym typeface="Helvetica Light"/>
              </a:defRPr>
            </a:pPr>
            <a:r>
              <a:t>If the point </a:t>
            </a:r>
            <a14:m>
              <m:oMath>
                <m:r>
                  <m:rPr>
                    <m:sty m:val="b"/>
                  </m:rPr>
                  <a:rPr xmlns:a="http://schemas.openxmlformats.org/drawingml/2006/main" sz="4850" i="1">
                    <a:solidFill>
                      <a:srgbClr val="000000"/>
                    </a:solidFill>
                    <a:latin typeface="Cambria Math" panose="02040503050406030204" pitchFamily="18" charset="0"/>
                  </a:rPr>
                  <m:t>x</m:t>
                </m:r>
              </m:oMath>
            </a14:m>
            <a:r>
              <a:t> is on the epipolar line </a:t>
            </a:r>
            <a14:m>
              <m:oMath>
                <m:r>
                  <m:rPr>
                    <m:sty m:val="b"/>
                  </m:rPr>
                  <a:rPr xmlns:a="http://schemas.openxmlformats.org/drawingml/2006/main" sz="4850" i="1">
                    <a:solidFill>
                      <a:srgbClr val="000000"/>
                    </a:solidFill>
                    <a:latin typeface="Cambria Math" panose="02040503050406030204" pitchFamily="18" charset="0"/>
                  </a:rPr>
                  <m:t>l</m:t>
                </m:r>
              </m:oMath>
            </a14:m>
            <a:r>
              <a:t> then</a:t>
            </a:r>
          </a:p>
        </p:txBody>
      </p:sp>
      <p:sp>
        <p:nvSpPr>
          <p:cNvPr id="1980" name="Equation"/>
          <p:cNvSpPr txBox="1"/>
          <p:nvPr/>
        </p:nvSpPr>
        <p:spPr>
          <a:xfrm>
            <a:off x="4219518" y="4821065"/>
            <a:ext cx="6563064" cy="9258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200" i="1">
                      <a:solidFill>
                        <a:srgbClr val="000000"/>
                      </a:solidFill>
                      <a:latin typeface="Cambria Math" panose="02040503050406030204" pitchFamily="18" charset="0"/>
                    </a:rPr>
                    <m:t>a</m:t>
                  </m:r>
                  <m:r>
                    <a:rPr xmlns:a="http://schemas.openxmlformats.org/drawingml/2006/main" sz="8200" i="1">
                      <a:solidFill>
                        <a:srgbClr val="000000"/>
                      </a:solidFill>
                      <a:latin typeface="Cambria Math" panose="02040503050406030204" pitchFamily="18" charset="0"/>
                    </a:rPr>
                    <m:t>x</m:t>
                  </m:r>
                  <m:r>
                    <a:rPr xmlns:a="http://schemas.openxmlformats.org/drawingml/2006/main" sz="8200" i="1">
                      <a:solidFill>
                        <a:srgbClr val="000000"/>
                      </a:solidFill>
                      <a:latin typeface="Cambria Math" panose="02040503050406030204" pitchFamily="18" charset="0"/>
                    </a:rPr>
                    <m:t>+</m:t>
                  </m:r>
                  <m:r>
                    <a:rPr xmlns:a="http://schemas.openxmlformats.org/drawingml/2006/main" sz="8200" i="1">
                      <a:solidFill>
                        <a:srgbClr val="000000"/>
                      </a:solidFill>
                      <a:latin typeface="Cambria Math" panose="02040503050406030204" pitchFamily="18" charset="0"/>
                    </a:rPr>
                    <m:t>b</m:t>
                  </m:r>
                  <m:r>
                    <a:rPr xmlns:a="http://schemas.openxmlformats.org/drawingml/2006/main" sz="8200" i="1">
                      <a:solidFill>
                        <a:srgbClr val="000000"/>
                      </a:solidFill>
                      <a:latin typeface="Cambria Math" panose="02040503050406030204" pitchFamily="18" charset="0"/>
                    </a:rPr>
                    <m:t>y</m:t>
                  </m:r>
                  <m:r>
                    <a:rPr xmlns:a="http://schemas.openxmlformats.org/drawingml/2006/main" sz="8200" i="1">
                      <a:solidFill>
                        <a:srgbClr val="000000"/>
                      </a:solidFill>
                      <a:latin typeface="Cambria Math" panose="02040503050406030204" pitchFamily="18" charset="0"/>
                    </a:rPr>
                    <m:t>+</m:t>
                  </m:r>
                  <m:r>
                    <a:rPr xmlns:a="http://schemas.openxmlformats.org/drawingml/2006/main" sz="8200" i="1">
                      <a:solidFill>
                        <a:srgbClr val="000000"/>
                      </a:solidFill>
                      <a:latin typeface="Cambria Math" panose="02040503050406030204" pitchFamily="18" charset="0"/>
                    </a:rPr>
                    <m:t>c</m:t>
                  </m:r>
                  <m:r>
                    <a:rPr xmlns:a="http://schemas.openxmlformats.org/drawingml/2006/main" sz="8200" i="1">
                      <a:solidFill>
                        <a:srgbClr val="000000"/>
                      </a:solidFill>
                      <a:latin typeface="Cambria Math" panose="02040503050406030204" pitchFamily="18" charset="0"/>
                    </a:rPr>
                    <m:t>=</m:t>
                  </m:r>
                  <m:r>
                    <a:rPr xmlns:a="http://schemas.openxmlformats.org/drawingml/2006/main" sz="8200" i="1">
                      <a:solidFill>
                        <a:srgbClr val="000000"/>
                      </a:solidFill>
                      <a:latin typeface="Cambria Math" panose="02040503050406030204" pitchFamily="18" charset="0"/>
                    </a:rPr>
                    <m:t>0</m:t>
                  </m:r>
                </m:oMath>
              </m:oMathPara>
            </a14:m>
            <a:endParaRPr sz="8200"/>
          </a:p>
        </p:txBody>
      </p:sp>
      <p:sp>
        <p:nvSpPr>
          <p:cNvPr id="1981" name="Equation"/>
          <p:cNvSpPr txBox="1"/>
          <p:nvPr/>
        </p:nvSpPr>
        <p:spPr>
          <a:xfrm>
            <a:off x="16310894" y="3682815"/>
            <a:ext cx="3157063" cy="320230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l</m:t>
                  </m:r>
                  <m:r>
                    <a:rPr xmlns:a="http://schemas.openxmlformats.org/drawingml/2006/main" sz="8200" i="1">
                      <a:solidFill>
                        <a:srgbClr val="000000"/>
                      </a:solidFill>
                      <a:latin typeface="Cambria Math" panose="02040503050406030204" pitchFamily="18" charset="0"/>
                    </a:rPr>
                    <m:t>=</m:t>
                  </m:r>
                  <m:d>
                    <m:dPr>
                      <m:ctrlPr>
                        <a:rPr xmlns:a="http://schemas.openxmlformats.org/drawingml/2006/main" sz="8200" i="1">
                          <a:solidFill>
                            <a:srgbClr val="000000"/>
                          </a:solidFill>
                          <a:latin typeface="Cambria Math" panose="02040503050406030204" pitchFamily="18" charset="0"/>
                        </a:rPr>
                      </m:ctrlPr>
                      <m:begChr m:val="["/>
                      <m:endChr m:val="]"/>
                    </m:dPr>
                    <m:e>
                      <m:eqArr>
                        <m:eqArrPr>
                          <m:ctrlPr>
                            <a:rPr xmlns:a="http://schemas.openxmlformats.org/drawingml/2006/main" sz="8200" i="1">
                              <a:solidFill>
                                <a:srgbClr val="000000"/>
                              </a:solidFill>
                              <a:latin typeface="Cambria Math" panose="02040503050406030204" pitchFamily="18" charset="0"/>
                            </a:rPr>
                          </m:ctrlPr>
                        </m:eqArrPr>
                        <m:e>
                          <m:r>
                            <a:rPr xmlns:a="http://schemas.openxmlformats.org/drawingml/2006/main" sz="8200" i="1">
                              <a:solidFill>
                                <a:srgbClr val="000000"/>
                              </a:solidFill>
                              <a:latin typeface="Cambria Math" panose="02040503050406030204" pitchFamily="18" charset="0"/>
                            </a:rPr>
                            <m:t>a</m:t>
                          </m:r>
                        </m:e>
                        <m:e>
                          <m:r>
                            <a:rPr xmlns:a="http://schemas.openxmlformats.org/drawingml/2006/main" sz="8200" i="1">
                              <a:solidFill>
                                <a:srgbClr val="000000"/>
                              </a:solidFill>
                              <a:latin typeface="Cambria Math" panose="02040503050406030204" pitchFamily="18" charset="0"/>
                            </a:rPr>
                            <m:t>b</m:t>
                          </m:r>
                        </m:e>
                        <m:e>
                          <m:r>
                            <a:rPr xmlns:a="http://schemas.openxmlformats.org/drawingml/2006/main" sz="8200" i="1">
                              <a:solidFill>
                                <a:srgbClr val="000000"/>
                              </a:solidFill>
                              <a:latin typeface="Cambria Math" panose="02040503050406030204" pitchFamily="18" charset="0"/>
                            </a:rPr>
                            <m:t>c</m:t>
                          </m:r>
                        </m:e>
                      </m:eqArr>
                    </m:e>
                  </m:d>
                </m:oMath>
              </m:oMathPara>
            </a14:m>
            <a:endParaRPr sz="8200"/>
          </a:p>
        </p:txBody>
      </p:sp>
      <p:sp>
        <p:nvSpPr>
          <p:cNvPr id="1982" name="Equation"/>
          <p:cNvSpPr txBox="1"/>
          <p:nvPr/>
        </p:nvSpPr>
        <p:spPr>
          <a:xfrm>
            <a:off x="15637394" y="10455288"/>
            <a:ext cx="3769711" cy="108725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p>
                    <m:e>
                      <m:limUpp>
                        <m:e>
                          <m:r>
                            <m:rPr>
                              <m:sty m:val="b"/>
                            </m:rPr>
                            <a:rPr xmlns:a="http://schemas.openxmlformats.org/drawingml/2006/main" sz="10100" i="1">
                              <a:solidFill>
                                <a:srgbClr val="000000"/>
                              </a:solidFill>
                              <a:latin typeface="Cambria Math" panose="02040503050406030204" pitchFamily="18" charset="0"/>
                            </a:rPr>
                            <m:t>x</m:t>
                          </m:r>
                        </m:e>
                        <m:lim>
                          <m:r>
                            <a:rPr xmlns:a="http://schemas.openxmlformats.org/drawingml/2006/main" sz="10100" i="1">
                              <a:solidFill>
                                <a:srgbClr val="000000"/>
                              </a:solidFill>
                              <a:latin typeface="Cambria Math" panose="02040503050406030204" pitchFamily="18" charset="0"/>
                            </a:rPr>
                            <m:t>˜</m:t>
                          </m:r>
                        </m:lim>
                      </m:limUpp>
                    </m:e>
                    <m:sup>
                      <m:r>
                        <a:rPr xmlns:a="http://schemas.openxmlformats.org/drawingml/2006/main" sz="10100" i="1">
                          <a:solidFill>
                            <a:srgbClr val="000000"/>
                          </a:solidFill>
                          <a:latin typeface="Cambria Math" panose="02040503050406030204" pitchFamily="18" charset="0"/>
                        </a:rPr>
                        <m:t>T</m:t>
                      </m:r>
                    </m:sup>
                  </m:sSup>
                  <m:r>
                    <m:rPr>
                      <m:sty m:val="b"/>
                    </m:rPr>
                    <a:rPr xmlns:a="http://schemas.openxmlformats.org/drawingml/2006/main" sz="10100" i="1">
                      <a:solidFill>
                        <a:srgbClr val="000000"/>
                      </a:solidFill>
                      <a:latin typeface="Cambria Math" panose="02040503050406030204" pitchFamily="18" charset="0"/>
                    </a:rPr>
                    <m:t>l</m:t>
                  </m:r>
                  <m:r>
                    <a:rPr xmlns:a="http://schemas.openxmlformats.org/drawingml/2006/main" sz="10100" i="1">
                      <a:solidFill>
                        <a:srgbClr val="000000"/>
                      </a:solidFill>
                      <a:latin typeface="Cambria Math" panose="02040503050406030204" pitchFamily="18" charset="0"/>
                    </a:rPr>
                    <m:t>=</m:t>
                  </m:r>
                  <m:r>
                    <a:rPr xmlns:a="http://schemas.openxmlformats.org/drawingml/2006/main" sz="10100" i="1">
                      <a:solidFill>
                        <a:srgbClr val="000000"/>
                      </a:solidFill>
                      <a:latin typeface="Cambria Math" panose="02040503050406030204" pitchFamily="18" charset="0"/>
                    </a:rPr>
                    <m:t>0</m:t>
                  </m:r>
                </m:oMath>
              </m:oMathPara>
            </a14:m>
            <a:endParaRPr sz="10100"/>
          </a:p>
        </p:txBody>
      </p:sp>
      <p:sp>
        <p:nvSpPr>
          <p:cNvPr id="1983"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1984" name="Epipolar Line"/>
          <p:cNvSpPr txBox="1"/>
          <p:nvPr>
            <p:ph type="title"/>
          </p:nvPr>
        </p:nvSpPr>
        <p:spPr>
          <a:xfrm>
            <a:off x="1785937" y="625077"/>
            <a:ext cx="20812128" cy="3036096"/>
          </a:xfrm>
          <a:prstGeom prst="rect">
            <a:avLst/>
          </a:prstGeom>
        </p:spPr>
        <p:txBody>
          <a:bodyPr/>
          <a:lstStyle>
            <a:lvl1pPr defTabSz="739351">
              <a:defRPr sz="10080"/>
            </a:lvl1pPr>
          </a:lstStyle>
          <a:p>
            <a:pPr/>
            <a:r>
              <a:t>Lines in Homogeneous Coordinates</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6" name="Given a point in one image,…"/>
          <p:cNvSpPr txBox="1"/>
          <p:nvPr/>
        </p:nvSpPr>
        <p:spPr>
          <a:xfrm>
            <a:off x="4672302" y="860507"/>
            <a:ext cx="15039399" cy="937635"/>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Introducing: The Fundamental Matrix </a:t>
            </a:r>
            <a14:m>
              <m:oMath>
                <m:r>
                  <m:rPr>
                    <m:sty m:val="b"/>
                  </m:rPr>
                  <a:rPr xmlns:a="http://schemas.openxmlformats.org/drawingml/2006/main" sz="6100" i="1">
                    <a:solidFill>
                      <a:srgbClr val="000000"/>
                    </a:solidFill>
                    <a:latin typeface="Cambria Math" panose="02040503050406030204" pitchFamily="18" charset="0"/>
                  </a:rPr>
                  <m:t>F</m:t>
                </m:r>
              </m:oMath>
            </a14:m>
          </a:p>
        </p:txBody>
      </p:sp>
      <p:sp>
        <p:nvSpPr>
          <p:cNvPr id="1987" name="Triangle"/>
          <p:cNvSpPr/>
          <p:nvPr/>
        </p:nvSpPr>
        <p:spPr>
          <a:xfrm>
            <a:off x="4347407" y="6358233"/>
            <a:ext cx="16010654" cy="3036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88" name="Shape"/>
          <p:cNvSpPr/>
          <p:nvPr/>
        </p:nvSpPr>
        <p:spPr>
          <a:xfrm rot="3707693">
            <a:off x="3228168"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989" name="Shape"/>
          <p:cNvSpPr/>
          <p:nvPr/>
        </p:nvSpPr>
        <p:spPr>
          <a:xfrm rot="17911998">
            <a:off x="13372292"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1990" name="Triangle"/>
          <p:cNvSpPr/>
          <p:nvPr/>
        </p:nvSpPr>
        <p:spPr>
          <a:xfrm>
            <a:off x="16551403"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91" name="Triangle"/>
          <p:cNvSpPr/>
          <p:nvPr/>
        </p:nvSpPr>
        <p:spPr>
          <a:xfrm>
            <a:off x="4383127"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92" name="Line"/>
          <p:cNvSpPr/>
          <p:nvPr/>
        </p:nvSpPr>
        <p:spPr>
          <a:xfrm>
            <a:off x="6292363" y="8666862"/>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993" name="Line"/>
          <p:cNvSpPr/>
          <p:nvPr/>
        </p:nvSpPr>
        <p:spPr>
          <a:xfrm flipH="1">
            <a:off x="13751764" y="7658499"/>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1994" name="Line"/>
          <p:cNvSpPr/>
          <p:nvPr/>
        </p:nvSpPr>
        <p:spPr>
          <a:xfrm flipH="1" flipV="1">
            <a:off x="12314419" y="6302488"/>
            <a:ext cx="7301"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1995" name="Line"/>
          <p:cNvSpPr/>
          <p:nvPr/>
        </p:nvSpPr>
        <p:spPr>
          <a:xfrm flipV="1">
            <a:off x="16636459" y="865925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1996" name="Rectangle"/>
          <p:cNvSpPr/>
          <p:nvPr/>
        </p:nvSpPr>
        <p:spPr>
          <a:xfrm>
            <a:off x="9836350" y="2458770"/>
            <a:ext cx="4541311" cy="1852883"/>
          </a:xfrm>
          <a:prstGeom prst="rect">
            <a:avLst/>
          </a:prstGeom>
          <a:ln w="50800">
            <a:solidFill>
              <a:srgbClr val="000000"/>
            </a:solidFill>
            <a:miter lim="400000"/>
          </a:ln>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1997" name="Equation"/>
          <p:cNvSpPr txBox="1"/>
          <p:nvPr/>
        </p:nvSpPr>
        <p:spPr>
          <a:xfrm>
            <a:off x="10356883" y="2903043"/>
            <a:ext cx="3441927" cy="96433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F</m:t>
                  </m:r>
                  <m:sSub>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1</m:t>
                      </m:r>
                    </m:sub>
                  </m:sSub>
                  <m:r>
                    <a:rPr xmlns:a="http://schemas.openxmlformats.org/drawingml/2006/main" sz="8200" i="1">
                      <a:solidFill>
                        <a:srgbClr val="000000"/>
                      </a:solidFill>
                      <a:latin typeface="Cambria Math" panose="02040503050406030204" pitchFamily="18" charset="0"/>
                    </a:rPr>
                    <m:t>=</m:t>
                  </m:r>
                  <m:sSub>
                    <m:e>
                      <m:r>
                        <m:rPr>
                          <m:sty m:val="b"/>
                        </m:rPr>
                        <a:rPr xmlns:a="http://schemas.openxmlformats.org/drawingml/2006/main" sz="8200" i="1">
                          <a:solidFill>
                            <a:srgbClr val="000000"/>
                          </a:solidFill>
                          <a:latin typeface="Cambria Math" panose="02040503050406030204" pitchFamily="18" charset="0"/>
                        </a:rPr>
                        <m:t>l</m:t>
                      </m:r>
                    </m:e>
                    <m:sub>
                      <m:r>
                        <a:rPr xmlns:a="http://schemas.openxmlformats.org/drawingml/2006/main" sz="8200" i="1">
                          <a:solidFill>
                            <a:srgbClr val="000000"/>
                          </a:solidFill>
                          <a:latin typeface="Cambria Math" panose="02040503050406030204" pitchFamily="18" charset="0"/>
                        </a:rPr>
                        <m:t>2</m:t>
                      </m:r>
                    </m:sub>
                  </m:sSub>
                </m:oMath>
              </m:oMathPara>
            </a14:m>
            <a:endParaRPr sz="8200"/>
          </a:p>
        </p:txBody>
      </p:sp>
      <p:sp>
        <p:nvSpPr>
          <p:cNvPr id="1998" name="Equation"/>
          <p:cNvSpPr txBox="1"/>
          <p:nvPr/>
        </p:nvSpPr>
        <p:spPr>
          <a:xfrm>
            <a:off x="12689478" y="5670584"/>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1999" name="Equation"/>
          <p:cNvSpPr txBox="1"/>
          <p:nvPr/>
        </p:nvSpPr>
        <p:spPr>
          <a:xfrm>
            <a:off x="18134736" y="7879746"/>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00" name="Equation"/>
          <p:cNvSpPr txBox="1"/>
          <p:nvPr/>
        </p:nvSpPr>
        <p:spPr>
          <a:xfrm>
            <a:off x="5734854" y="7917140"/>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01" name="Equation"/>
          <p:cNvSpPr txBox="1"/>
          <p:nvPr/>
        </p:nvSpPr>
        <p:spPr>
          <a:xfrm>
            <a:off x="20713881" y="961860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002" name="Equation"/>
          <p:cNvSpPr txBox="1"/>
          <p:nvPr/>
        </p:nvSpPr>
        <p:spPr>
          <a:xfrm>
            <a:off x="3324388" y="961860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003" name="Equation"/>
          <p:cNvSpPr txBox="1"/>
          <p:nvPr/>
        </p:nvSpPr>
        <p:spPr>
          <a:xfrm>
            <a:off x="8160447" y="953716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04" name="Equation"/>
          <p:cNvSpPr txBox="1"/>
          <p:nvPr/>
        </p:nvSpPr>
        <p:spPr>
          <a:xfrm>
            <a:off x="16360103" y="966027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05" name="Equation"/>
          <p:cNvSpPr txBox="1"/>
          <p:nvPr/>
        </p:nvSpPr>
        <p:spPr>
          <a:xfrm>
            <a:off x="7201478" y="8163313"/>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06" name="Equation"/>
          <p:cNvSpPr txBox="1"/>
          <p:nvPr/>
        </p:nvSpPr>
        <p:spPr>
          <a:xfrm>
            <a:off x="16975897" y="8163313"/>
            <a:ext cx="426394"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07" name="Circle"/>
          <p:cNvSpPr/>
          <p:nvPr/>
        </p:nvSpPr>
        <p:spPr>
          <a:xfrm>
            <a:off x="4196429"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008" name="Circle"/>
          <p:cNvSpPr/>
          <p:nvPr/>
        </p:nvSpPr>
        <p:spPr>
          <a:xfrm>
            <a:off x="20133991"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009" name="Adapted from: CMU 16-385 (Yannis, Kris)"/>
          <p:cNvSpPr txBox="1"/>
          <p:nvPr/>
        </p:nvSpPr>
        <p:spPr>
          <a:xfrm>
            <a:off x="132997" y="13158785"/>
            <a:ext cx="7339588"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1" name="The Essential Matrix is a 3 x 3 matrix that encodes epipolar geometry"/>
          <p:cNvSpPr txBox="1"/>
          <p:nvPr/>
        </p:nvSpPr>
        <p:spPr>
          <a:xfrm>
            <a:off x="6063929" y="3967712"/>
            <a:ext cx="12256142" cy="166688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The Fundamental Matrix is a 3 x 3 matrix that encodes </a:t>
            </a:r>
            <a:r>
              <a:rPr b="1">
                <a:latin typeface="Helvetica"/>
                <a:ea typeface="Helvetica"/>
                <a:cs typeface="Helvetica"/>
                <a:sym typeface="Helvetica"/>
              </a:rPr>
              <a:t>epipolar geometry </a:t>
            </a:r>
          </a:p>
        </p:txBody>
      </p:sp>
      <p:sp>
        <p:nvSpPr>
          <p:cNvPr id="2012" name="Given a point in one image,…"/>
          <p:cNvSpPr txBox="1"/>
          <p:nvPr/>
        </p:nvSpPr>
        <p:spPr>
          <a:xfrm>
            <a:off x="4672302" y="6612085"/>
            <a:ext cx="15039399" cy="2428896"/>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Given a point in one image, </a:t>
            </a:r>
          </a:p>
          <a:p>
            <a:pPr algn="ctr" defTabSz="821501">
              <a:spcBef>
                <a:spcPts val="0"/>
              </a:spcBef>
              <a:defRPr sz="5000">
                <a:latin typeface="Helvetica Light"/>
                <a:ea typeface="Helvetica Light"/>
                <a:cs typeface="Helvetica Light"/>
                <a:sym typeface="Helvetica Light"/>
              </a:defRPr>
            </a:pPr>
            <a:r>
              <a:t>multiplying by the </a:t>
            </a:r>
            <a:r>
              <a:rPr b="1">
                <a:latin typeface="Helvetica"/>
                <a:ea typeface="Helvetica"/>
                <a:cs typeface="Helvetica"/>
                <a:sym typeface="Helvetica"/>
              </a:rPr>
              <a:t>fundamental matrix</a:t>
            </a:r>
            <a:r>
              <a:t> will tell us </a:t>
            </a:r>
          </a:p>
          <a:p>
            <a:pPr algn="ctr" defTabSz="821501">
              <a:spcBef>
                <a:spcPts val="0"/>
              </a:spcBef>
              <a:defRPr sz="5000">
                <a:latin typeface="Helvetica Light"/>
                <a:ea typeface="Helvetica Light"/>
                <a:cs typeface="Helvetica Light"/>
                <a:sym typeface="Helvetica Light"/>
              </a:defRPr>
            </a:pPr>
            <a:r>
              <a:t>the </a:t>
            </a:r>
            <a:r>
              <a:rPr b="1">
                <a:latin typeface="Helvetica"/>
                <a:ea typeface="Helvetica"/>
                <a:cs typeface="Helvetica"/>
                <a:sym typeface="Helvetica"/>
              </a:rPr>
              <a:t>epipolar line</a:t>
            </a:r>
            <a:r>
              <a:t> in the second </a:t>
            </a:r>
            <a:r>
              <a:t>image</a:t>
            </a:r>
            <a:r>
              <a:t>.</a:t>
            </a:r>
          </a:p>
        </p:txBody>
      </p:sp>
      <p:sp>
        <p:nvSpPr>
          <p:cNvPr id="2013" name="Does this look familiar?"/>
          <p:cNvSpPr txBox="1"/>
          <p:nvPr/>
        </p:nvSpPr>
        <p:spPr>
          <a:xfrm>
            <a:off x="3017100" y="10250246"/>
            <a:ext cx="18402525" cy="1699275"/>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We’ll first derive an analytical formula for </a:t>
            </a:r>
            <a14:m>
              <m:oMath>
                <m:r>
                  <m:rPr>
                    <m:sty m:val="b"/>
                  </m:rPr>
                  <a:rPr xmlns:a="http://schemas.openxmlformats.org/drawingml/2006/main" sz="6100" i="1">
                    <a:solidFill>
                      <a:srgbClr val="0365C0"/>
                    </a:solidFill>
                    <a:latin typeface="Cambria Math" panose="02040503050406030204" pitchFamily="18" charset="0"/>
                  </a:rPr>
                  <m:t>F</m:t>
                </m:r>
              </m:oMath>
            </a14:m>
            <a:r>
              <a:t>, and then discuss</a:t>
            </a:r>
            <a:br/>
            <a:r>
              <a:t>a numerical algorithm to estimate it from point correspondences. </a:t>
            </a:r>
          </a:p>
        </p:txBody>
      </p:sp>
      <p:sp>
        <p:nvSpPr>
          <p:cNvPr id="2014" name="Rectangle"/>
          <p:cNvSpPr/>
          <p:nvPr/>
        </p:nvSpPr>
        <p:spPr>
          <a:xfrm>
            <a:off x="9888142" y="1111943"/>
            <a:ext cx="4607719" cy="1852883"/>
          </a:xfrm>
          <a:prstGeom prst="rect">
            <a:avLst/>
          </a:prstGeom>
          <a:ln w="50800">
            <a:solidFill>
              <a:srgbClr val="000000"/>
            </a:solidFill>
            <a:miter lim="400000"/>
          </a:ln>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15" name="Equation"/>
          <p:cNvSpPr txBox="1"/>
          <p:nvPr/>
        </p:nvSpPr>
        <p:spPr>
          <a:xfrm>
            <a:off x="10441877" y="1556216"/>
            <a:ext cx="3441927" cy="96433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F</m:t>
                  </m:r>
                  <m:sSub>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1</m:t>
                      </m:r>
                    </m:sub>
                  </m:sSub>
                  <m:r>
                    <a:rPr xmlns:a="http://schemas.openxmlformats.org/drawingml/2006/main" sz="8200" i="1">
                      <a:solidFill>
                        <a:srgbClr val="000000"/>
                      </a:solidFill>
                      <a:latin typeface="Cambria Math" panose="02040503050406030204" pitchFamily="18" charset="0"/>
                    </a:rPr>
                    <m:t>=</m:t>
                  </m:r>
                  <m:sSub>
                    <m:e>
                      <m:r>
                        <m:rPr>
                          <m:sty m:val="b"/>
                        </m:rPr>
                        <a:rPr xmlns:a="http://schemas.openxmlformats.org/drawingml/2006/main" sz="8200" i="1">
                          <a:solidFill>
                            <a:srgbClr val="000000"/>
                          </a:solidFill>
                          <a:latin typeface="Cambria Math" panose="02040503050406030204" pitchFamily="18" charset="0"/>
                        </a:rPr>
                        <m:t>l</m:t>
                      </m:r>
                    </m:e>
                    <m:sub>
                      <m:r>
                        <a:rPr xmlns:a="http://schemas.openxmlformats.org/drawingml/2006/main" sz="8200" i="1">
                          <a:solidFill>
                            <a:srgbClr val="000000"/>
                          </a:solidFill>
                          <a:latin typeface="Cambria Math" panose="02040503050406030204" pitchFamily="18" charset="0"/>
                        </a:rPr>
                        <m:t>2</m:t>
                      </m:r>
                    </m:sub>
                  </m:sSub>
                </m:oMath>
              </m:oMathPara>
            </a14:m>
            <a:endParaRPr sz="8200"/>
          </a:p>
        </p:txBody>
      </p:sp>
      <p:sp>
        <p:nvSpPr>
          <p:cNvPr id="2016" name="For a different derivation, see also  https://visionbook.mit.edu/3d_scene_understanding_stereo.html"/>
          <p:cNvSpPr txBox="1"/>
          <p:nvPr/>
        </p:nvSpPr>
        <p:spPr>
          <a:xfrm>
            <a:off x="10922195" y="12459753"/>
            <a:ext cx="13315494" cy="11810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sz="3600"/>
            </a:pPr>
            <a:r>
              <a:t>For a different derivation, see also </a:t>
            </a:r>
            <a:br/>
            <a:r>
              <a:rPr u="sng">
                <a:hlinkClick r:id="rId2" invalidUrl="" action="" tgtFrame="" tooltip="" history="1" highlightClick="0" endSnd="0"/>
              </a:rPr>
              <a:t>https://visionbook.mit.edu/3d_scene_understanding_stereo.html</a:t>
            </a:r>
            <a:r>
              <a:t> </a:t>
            </a:r>
          </a:p>
        </p:txBody>
      </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0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20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11" grpId="1"/>
      <p:bldP build="whole" bldLvl="1" animBg="1" rev="0" advAuto="0" spid="2012" grpId="2"/>
      <p:bldP build="whole" bldLvl="1" animBg="1" rev="0" advAuto="0" spid="2013" grpId="3"/>
    </p:bldLst>
  </p:timing>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8" name="Rectangle"/>
          <p:cNvSpPr/>
          <p:nvPr/>
        </p:nvSpPr>
        <p:spPr>
          <a:xfrm>
            <a:off x="9888142" y="3304894"/>
            <a:ext cx="4607719" cy="1852883"/>
          </a:xfrm>
          <a:prstGeom prst="rect">
            <a:avLst/>
          </a:prstGeom>
          <a:ln w="50800">
            <a:solidFill>
              <a:srgbClr val="000000"/>
            </a:solidFill>
            <a:miter lim="400000"/>
          </a:ln>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19" name="Equation"/>
          <p:cNvSpPr txBox="1"/>
          <p:nvPr/>
        </p:nvSpPr>
        <p:spPr>
          <a:xfrm>
            <a:off x="10441877" y="3749166"/>
            <a:ext cx="3441927" cy="96433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F</m:t>
                  </m:r>
                  <m:sSub>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1</m:t>
                      </m:r>
                    </m:sub>
                  </m:sSub>
                  <m:r>
                    <a:rPr xmlns:a="http://schemas.openxmlformats.org/drawingml/2006/main" sz="8200" i="1">
                      <a:solidFill>
                        <a:srgbClr val="000000"/>
                      </a:solidFill>
                      <a:latin typeface="Cambria Math" panose="02040503050406030204" pitchFamily="18" charset="0"/>
                    </a:rPr>
                    <m:t>=</m:t>
                  </m:r>
                  <m:sSub>
                    <m:e>
                      <m:r>
                        <m:rPr>
                          <m:sty m:val="b"/>
                        </m:rPr>
                        <a:rPr xmlns:a="http://schemas.openxmlformats.org/drawingml/2006/main" sz="8200" i="1">
                          <a:solidFill>
                            <a:srgbClr val="000000"/>
                          </a:solidFill>
                          <a:latin typeface="Cambria Math" panose="02040503050406030204" pitchFamily="18" charset="0"/>
                        </a:rPr>
                        <m:t>l</m:t>
                      </m:r>
                    </m:e>
                    <m:sub>
                      <m:r>
                        <a:rPr xmlns:a="http://schemas.openxmlformats.org/drawingml/2006/main" sz="8200" i="1">
                          <a:solidFill>
                            <a:srgbClr val="000000"/>
                          </a:solidFill>
                          <a:latin typeface="Cambria Math" panose="02040503050406030204" pitchFamily="18" charset="0"/>
                        </a:rPr>
                        <m:t>2</m:t>
                      </m:r>
                    </m:sub>
                  </m:sSub>
                </m:oMath>
              </m:oMathPara>
            </a14:m>
            <a:endParaRPr sz="8200"/>
          </a:p>
        </p:txBody>
      </p:sp>
      <p:grpSp>
        <p:nvGrpSpPr>
          <p:cNvPr id="2022" name="Group"/>
          <p:cNvGrpSpPr/>
          <p:nvPr/>
        </p:nvGrpSpPr>
        <p:grpSpPr>
          <a:xfrm>
            <a:off x="9888140" y="7475775"/>
            <a:ext cx="4607719" cy="1852883"/>
            <a:chOff x="0" y="0"/>
            <a:chExt cx="4607717" cy="1852882"/>
          </a:xfrm>
        </p:grpSpPr>
        <p:sp>
          <p:nvSpPr>
            <p:cNvPr id="2020" name="Rectangle"/>
            <p:cNvSpPr/>
            <p:nvPr/>
          </p:nvSpPr>
          <p:spPr>
            <a:xfrm>
              <a:off x="0" y="0"/>
              <a:ext cx="4607718" cy="1852883"/>
            </a:xfrm>
            <a:prstGeom prst="rect">
              <a:avLst/>
            </a:prstGeom>
            <a:noFill/>
            <a:ln w="50800" cap="flat">
              <a:solidFill>
                <a:srgbClr val="000000"/>
              </a:solidFill>
              <a:prstDash val="solid"/>
              <a:miter lim="400000"/>
            </a:ln>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21" name="Equation"/>
            <p:cNvSpPr txBox="1"/>
            <p:nvPr/>
          </p:nvSpPr>
          <p:spPr>
            <a:xfrm>
              <a:off x="691804" y="368260"/>
              <a:ext cx="3224110" cy="1116362"/>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7700" i="1">
                                <a:solidFill>
                                  <a:srgbClr val="000000"/>
                                </a:solidFill>
                                <a:latin typeface="Cambria Math" panose="02040503050406030204" pitchFamily="18" charset="0"/>
                              </a:rPr>
                              <m:t>x</m:t>
                            </m:r>
                          </m:e>
                          <m:lim>
                            <m:r>
                              <a:rPr xmlns:a="http://schemas.openxmlformats.org/drawingml/2006/main" sz="7700" i="1">
                                <a:solidFill>
                                  <a:srgbClr val="000000"/>
                                </a:solidFill>
                                <a:latin typeface="Cambria Math" panose="02040503050406030204" pitchFamily="18" charset="0"/>
                              </a:rPr>
                              <m:t>˜</m:t>
                            </m:r>
                          </m:lim>
                        </m:limUpp>
                      </m:e>
                      <m:sub>
                        <m:r>
                          <a:rPr xmlns:a="http://schemas.openxmlformats.org/drawingml/2006/main" sz="7700" i="1">
                            <a:solidFill>
                              <a:srgbClr val="000000"/>
                            </a:solidFill>
                            <a:latin typeface="Cambria Math" panose="02040503050406030204" pitchFamily="18" charset="0"/>
                          </a:rPr>
                          <m:t>2</m:t>
                        </m:r>
                      </m:sub>
                      <m:sup>
                        <m:r>
                          <a:rPr xmlns:a="http://schemas.openxmlformats.org/drawingml/2006/main" sz="7700" i="1">
                            <a:solidFill>
                              <a:srgbClr val="000000"/>
                            </a:solidFill>
                            <a:latin typeface="Cambria Math" panose="02040503050406030204" pitchFamily="18" charset="0"/>
                          </a:rPr>
                          <m:t>T</m:t>
                        </m:r>
                      </m:sup>
                    </m:sSubSup>
                    <m:sSub>
                      <m:e>
                        <m:r>
                          <m:rPr>
                            <m:sty m:val="b"/>
                          </m:rPr>
                          <a:rPr xmlns:a="http://schemas.openxmlformats.org/drawingml/2006/main" sz="7700" i="1">
                            <a:solidFill>
                              <a:srgbClr val="000000"/>
                            </a:solidFill>
                            <a:latin typeface="Cambria Math" panose="02040503050406030204" pitchFamily="18" charset="0"/>
                          </a:rPr>
                          <m:t>l</m:t>
                        </m:r>
                      </m:e>
                      <m:sub>
                        <m:r>
                          <a:rPr xmlns:a="http://schemas.openxmlformats.org/drawingml/2006/main" sz="7700" i="1">
                            <a:solidFill>
                              <a:srgbClr val="000000"/>
                            </a:solidFill>
                            <a:latin typeface="Cambria Math" panose="02040503050406030204" pitchFamily="18" charset="0"/>
                          </a:rPr>
                          <m:t>2</m:t>
                        </m:r>
                      </m:sub>
                    </m:sSub>
                    <m:r>
                      <a:rPr xmlns:a="http://schemas.openxmlformats.org/drawingml/2006/main" sz="7700" i="1">
                        <a:solidFill>
                          <a:srgbClr val="000000"/>
                        </a:solidFill>
                        <a:latin typeface="Cambria Math" panose="02040503050406030204" pitchFamily="18" charset="0"/>
                      </a:rPr>
                      <m:t>=</m:t>
                    </m:r>
                    <m:r>
                      <a:rPr xmlns:a="http://schemas.openxmlformats.org/drawingml/2006/main" sz="7700" i="1">
                        <a:solidFill>
                          <a:srgbClr val="000000"/>
                        </a:solidFill>
                        <a:latin typeface="Cambria Math" panose="02040503050406030204" pitchFamily="18" charset="0"/>
                      </a:rPr>
                      <m:t>0</m:t>
                    </m:r>
                  </m:oMath>
                </m:oMathPara>
              </a14:m>
              <a:endParaRPr sz="7700"/>
            </a:p>
          </p:txBody>
        </p:sp>
      </p:grpSp>
      <p:sp>
        <p:nvSpPr>
          <p:cNvPr id="2023" name="The Essential Matrix is a 3 x 3 matrix that encodes epipolar geometry"/>
          <p:cNvSpPr txBox="1"/>
          <p:nvPr/>
        </p:nvSpPr>
        <p:spPr>
          <a:xfrm>
            <a:off x="128880" y="3397897"/>
            <a:ext cx="8786510" cy="16668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Definition of </a:t>
            </a:r>
            <a:br/>
            <a:r>
              <a:t>Fundamental Matrix</a:t>
            </a:r>
          </a:p>
        </p:txBody>
      </p:sp>
      <p:sp>
        <p:nvSpPr>
          <p:cNvPr id="2024" name="The Essential Matrix is a 3 x 3 matrix that encodes epipolar geometry"/>
          <p:cNvSpPr txBox="1"/>
          <p:nvPr/>
        </p:nvSpPr>
        <p:spPr>
          <a:xfrm>
            <a:off x="370306" y="7925623"/>
            <a:ext cx="8786510" cy="95318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Point </a:t>
            </a:r>
            <a14:m>
              <m:oMath>
                <m:sSub>
                  <m:e>
                    <m:limUpp>
                      <m:e>
                        <m:r>
                          <m:rPr>
                            <m:sty m:val="b"/>
                          </m:rPr>
                          <a:rPr xmlns:a="http://schemas.openxmlformats.org/drawingml/2006/main" sz="6100" i="1">
                            <a:solidFill>
                              <a:srgbClr val="000000"/>
                            </a:solidFill>
                            <a:latin typeface="Cambria Math" panose="02040503050406030204" pitchFamily="18" charset="0"/>
                          </a:rPr>
                          <m:t>x</m:t>
                        </m:r>
                      </m:e>
                      <m:lim>
                        <m:r>
                          <a:rPr xmlns:a="http://schemas.openxmlformats.org/drawingml/2006/main" sz="6100" i="1">
                            <a:solidFill>
                              <a:srgbClr val="000000"/>
                            </a:solidFill>
                            <a:latin typeface="Cambria Math" panose="02040503050406030204" pitchFamily="18" charset="0"/>
                          </a:rPr>
                          <m:t>˜</m:t>
                        </m:r>
                      </m:lim>
                    </m:limUpp>
                  </m:e>
                  <m:sub>
                    <m:r>
                      <a:rPr xmlns:a="http://schemas.openxmlformats.org/drawingml/2006/main" sz="6100" i="1">
                        <a:solidFill>
                          <a:srgbClr val="000000"/>
                        </a:solidFill>
                        <a:latin typeface="Cambria Math" panose="02040503050406030204" pitchFamily="18" charset="0"/>
                      </a:rPr>
                      <m:t>2</m:t>
                    </m:r>
                  </m:sub>
                </m:sSub>
              </m:oMath>
            </a14:m>
            <a:r>
              <a:t> lies on epipolar line </a:t>
            </a:r>
            <a14:m>
              <m:oMath>
                <m:sSub>
                  <m:e>
                    <m:r>
                      <m:rPr>
                        <m:sty m:val="b"/>
                      </m:rPr>
                      <a:rPr xmlns:a="http://schemas.openxmlformats.org/drawingml/2006/main" sz="6100" i="1">
                        <a:solidFill>
                          <a:srgbClr val="000000"/>
                        </a:solidFill>
                        <a:latin typeface="Cambria Math" panose="02040503050406030204" pitchFamily="18" charset="0"/>
                      </a:rPr>
                      <m:t>l</m:t>
                    </m:r>
                  </m:e>
                  <m:sub>
                    <m:r>
                      <a:rPr xmlns:a="http://schemas.openxmlformats.org/drawingml/2006/main" sz="6100" i="1">
                        <a:solidFill>
                          <a:srgbClr val="000000"/>
                        </a:solidFill>
                        <a:latin typeface="Cambria Math" panose="02040503050406030204" pitchFamily="18" charset="0"/>
                      </a:rPr>
                      <m:t>2</m:t>
                    </m:r>
                  </m:sub>
                </m:sSub>
              </m:oMath>
            </a14: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0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24" grpId="2"/>
      <p:bldP build="whole" bldLvl="1" animBg="1" rev="0" advAuto="0" spid="2023" grpId="1"/>
    </p:bldLst>
  </p:timing>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26" name="Triangle"/>
          <p:cNvSpPr/>
          <p:nvPr/>
        </p:nvSpPr>
        <p:spPr>
          <a:xfrm>
            <a:off x="4177519" y="6358233"/>
            <a:ext cx="16010653" cy="3036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27" name="Shape"/>
          <p:cNvSpPr/>
          <p:nvPr/>
        </p:nvSpPr>
        <p:spPr>
          <a:xfrm rot="3707693">
            <a:off x="3058279"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028" name="Shape"/>
          <p:cNvSpPr/>
          <p:nvPr/>
        </p:nvSpPr>
        <p:spPr>
          <a:xfrm rot="17911998">
            <a:off x="13202403"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029" name="Triangle"/>
          <p:cNvSpPr/>
          <p:nvPr/>
        </p:nvSpPr>
        <p:spPr>
          <a:xfrm>
            <a:off x="16381514"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30" name="Triangle"/>
          <p:cNvSpPr/>
          <p:nvPr/>
        </p:nvSpPr>
        <p:spPr>
          <a:xfrm>
            <a:off x="4213238"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31" name="Line"/>
          <p:cNvSpPr/>
          <p:nvPr/>
        </p:nvSpPr>
        <p:spPr>
          <a:xfrm>
            <a:off x="6122475" y="8666862"/>
            <a:ext cx="1770426"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032" name="Line"/>
          <p:cNvSpPr/>
          <p:nvPr/>
        </p:nvSpPr>
        <p:spPr>
          <a:xfrm flipH="1">
            <a:off x="13581875" y="7658499"/>
            <a:ext cx="7245706"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033" name="Line"/>
          <p:cNvSpPr/>
          <p:nvPr/>
        </p:nvSpPr>
        <p:spPr>
          <a:xfrm flipH="1" flipV="1">
            <a:off x="12144530" y="6302488"/>
            <a:ext cx="7301"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034" name="Line"/>
          <p:cNvSpPr/>
          <p:nvPr/>
        </p:nvSpPr>
        <p:spPr>
          <a:xfrm flipV="1">
            <a:off x="16466570" y="865925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035" name="Equation"/>
          <p:cNvSpPr txBox="1"/>
          <p:nvPr/>
        </p:nvSpPr>
        <p:spPr>
          <a:xfrm>
            <a:off x="12519590" y="5670584"/>
            <a:ext cx="485750"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036" name="Equation"/>
          <p:cNvSpPr txBox="1"/>
          <p:nvPr/>
        </p:nvSpPr>
        <p:spPr>
          <a:xfrm>
            <a:off x="17964847" y="7879746"/>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37" name="Equation"/>
          <p:cNvSpPr txBox="1"/>
          <p:nvPr/>
        </p:nvSpPr>
        <p:spPr>
          <a:xfrm>
            <a:off x="5564965" y="7917140"/>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38" name="Equation"/>
          <p:cNvSpPr txBox="1"/>
          <p:nvPr/>
        </p:nvSpPr>
        <p:spPr>
          <a:xfrm>
            <a:off x="20543992" y="961860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039" name="Equation"/>
          <p:cNvSpPr txBox="1"/>
          <p:nvPr/>
        </p:nvSpPr>
        <p:spPr>
          <a:xfrm>
            <a:off x="3154499" y="961860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040" name="Equation"/>
          <p:cNvSpPr txBox="1"/>
          <p:nvPr/>
        </p:nvSpPr>
        <p:spPr>
          <a:xfrm>
            <a:off x="7990558" y="953716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41" name="Equation"/>
          <p:cNvSpPr txBox="1"/>
          <p:nvPr/>
        </p:nvSpPr>
        <p:spPr>
          <a:xfrm>
            <a:off x="16190214" y="966027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42" name="Equation"/>
          <p:cNvSpPr txBox="1"/>
          <p:nvPr/>
        </p:nvSpPr>
        <p:spPr>
          <a:xfrm>
            <a:off x="7031589" y="8163313"/>
            <a:ext cx="385998"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43" name="Equation"/>
          <p:cNvSpPr txBox="1"/>
          <p:nvPr/>
        </p:nvSpPr>
        <p:spPr>
          <a:xfrm>
            <a:off x="16806008" y="8163313"/>
            <a:ext cx="426394"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44" name="Circle"/>
          <p:cNvSpPr/>
          <p:nvPr/>
        </p:nvSpPr>
        <p:spPr>
          <a:xfrm>
            <a:off x="4026540"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045" name="Circle"/>
          <p:cNvSpPr/>
          <p:nvPr/>
        </p:nvSpPr>
        <p:spPr>
          <a:xfrm>
            <a:off x="19964102"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046" name="Equation"/>
          <p:cNvSpPr txBox="1"/>
          <p:nvPr/>
        </p:nvSpPr>
        <p:spPr>
          <a:xfrm>
            <a:off x="10280213" y="3213109"/>
            <a:ext cx="4376191" cy="120335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300" i="1">
                              <a:solidFill>
                                <a:srgbClr val="000000"/>
                              </a:solidFill>
                              <a:latin typeface="Cambria Math" panose="02040503050406030204" pitchFamily="18" charset="0"/>
                            </a:rPr>
                            <m:t>x</m:t>
                          </m:r>
                        </m:e>
                        <m:lim>
                          <m:r>
                            <a:rPr xmlns:a="http://schemas.openxmlformats.org/drawingml/2006/main" sz="8300" i="1">
                              <a:solidFill>
                                <a:srgbClr val="000000"/>
                              </a:solidFill>
                              <a:latin typeface="Cambria Math" panose="02040503050406030204" pitchFamily="18" charset="0"/>
                            </a:rPr>
                            <m:t>˜</m:t>
                          </m:r>
                        </m:lim>
                      </m:limUpp>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m:rPr>
                      <m:sty m:val="b"/>
                    </m:rPr>
                    <a:rPr xmlns:a="http://schemas.openxmlformats.org/drawingml/2006/main" sz="8300" i="1">
                      <a:solidFill>
                        <a:srgbClr val="000000"/>
                      </a:solidFill>
                      <a:latin typeface="Cambria Math" panose="02040503050406030204" pitchFamily="18" charset="0"/>
                    </a:rPr>
                    <m:t>F</m:t>
                  </m:r>
                  <m:sSub>
                    <m:e>
                      <m:limUpp>
                        <m:e>
                          <m:r>
                            <m:rPr>
                              <m:sty m:val="b"/>
                            </m:rPr>
                            <a:rPr xmlns:a="http://schemas.openxmlformats.org/drawingml/2006/main" sz="8300" i="1">
                              <a:solidFill>
                                <a:srgbClr val="000000"/>
                              </a:solidFill>
                              <a:latin typeface="Cambria Math" panose="02040503050406030204" pitchFamily="18" charset="0"/>
                            </a:rPr>
                            <m:t>x</m:t>
                          </m:r>
                        </m:e>
                        <m:lim>
                          <m:r>
                            <a:rPr xmlns:a="http://schemas.openxmlformats.org/drawingml/2006/main" sz="8300" i="1">
                              <a:solidFill>
                                <a:srgbClr val="000000"/>
                              </a:solidFill>
                              <a:latin typeface="Cambria Math" panose="02040503050406030204" pitchFamily="18" charset="0"/>
                            </a:rPr>
                            <m:t>˜</m:t>
                          </m:r>
                        </m:lim>
                      </m:limUpp>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m:t>
                  </m:r>
                </m:oMath>
              </m:oMathPara>
            </a14:m>
            <a:endParaRPr sz="8300"/>
          </a:p>
        </p:txBody>
      </p:sp>
      <p:sp>
        <p:nvSpPr>
          <p:cNvPr id="2047"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048" name="Rectangle"/>
          <p:cNvSpPr/>
          <p:nvPr/>
        </p:nvSpPr>
        <p:spPr>
          <a:xfrm>
            <a:off x="12699159" y="413713"/>
            <a:ext cx="4607719" cy="1852883"/>
          </a:xfrm>
          <a:prstGeom prst="rect">
            <a:avLst/>
          </a:prstGeom>
          <a:ln w="50800">
            <a:solidFill>
              <a:srgbClr val="000000"/>
            </a:solidFill>
            <a:miter lim="400000"/>
          </a:ln>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49" name="Equation"/>
          <p:cNvSpPr txBox="1"/>
          <p:nvPr/>
        </p:nvSpPr>
        <p:spPr>
          <a:xfrm>
            <a:off x="13252894" y="857986"/>
            <a:ext cx="3441928" cy="96433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F</m:t>
                  </m:r>
                  <m:sSub>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1</m:t>
                      </m:r>
                    </m:sub>
                  </m:sSub>
                  <m:r>
                    <a:rPr xmlns:a="http://schemas.openxmlformats.org/drawingml/2006/main" sz="8200" i="1">
                      <a:solidFill>
                        <a:srgbClr val="000000"/>
                      </a:solidFill>
                      <a:latin typeface="Cambria Math" panose="02040503050406030204" pitchFamily="18" charset="0"/>
                    </a:rPr>
                    <m:t>=</m:t>
                  </m:r>
                  <m:sSub>
                    <m:e>
                      <m:r>
                        <m:rPr>
                          <m:sty m:val="b"/>
                        </m:rPr>
                        <a:rPr xmlns:a="http://schemas.openxmlformats.org/drawingml/2006/main" sz="8200" i="1">
                          <a:solidFill>
                            <a:srgbClr val="000000"/>
                          </a:solidFill>
                          <a:latin typeface="Cambria Math" panose="02040503050406030204" pitchFamily="18" charset="0"/>
                        </a:rPr>
                        <m:t>l</m:t>
                      </m:r>
                    </m:e>
                    <m:sub>
                      <m:r>
                        <a:rPr xmlns:a="http://schemas.openxmlformats.org/drawingml/2006/main" sz="8200" i="1">
                          <a:solidFill>
                            <a:srgbClr val="000000"/>
                          </a:solidFill>
                          <a:latin typeface="Cambria Math" panose="02040503050406030204" pitchFamily="18" charset="0"/>
                        </a:rPr>
                        <m:t>2</m:t>
                      </m:r>
                    </m:sub>
                  </m:sSub>
                </m:oMath>
              </m:oMathPara>
            </a14:m>
            <a:endParaRPr sz="8200"/>
          </a:p>
        </p:txBody>
      </p:sp>
      <p:grpSp>
        <p:nvGrpSpPr>
          <p:cNvPr id="2052" name="Group"/>
          <p:cNvGrpSpPr/>
          <p:nvPr/>
        </p:nvGrpSpPr>
        <p:grpSpPr>
          <a:xfrm>
            <a:off x="6982147" y="413713"/>
            <a:ext cx="4607719" cy="1852883"/>
            <a:chOff x="0" y="0"/>
            <a:chExt cx="4607717" cy="1852882"/>
          </a:xfrm>
        </p:grpSpPr>
        <p:sp>
          <p:nvSpPr>
            <p:cNvPr id="2050" name="Rectangle"/>
            <p:cNvSpPr/>
            <p:nvPr/>
          </p:nvSpPr>
          <p:spPr>
            <a:xfrm>
              <a:off x="0" y="0"/>
              <a:ext cx="4607718" cy="1852883"/>
            </a:xfrm>
            <a:prstGeom prst="rect">
              <a:avLst/>
            </a:prstGeom>
            <a:noFill/>
            <a:ln w="50800" cap="flat">
              <a:solidFill>
                <a:srgbClr val="000000"/>
              </a:solidFill>
              <a:prstDash val="solid"/>
              <a:miter lim="400000"/>
            </a:ln>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51" name="Equation"/>
            <p:cNvSpPr txBox="1"/>
            <p:nvPr/>
          </p:nvSpPr>
          <p:spPr>
            <a:xfrm>
              <a:off x="691804" y="368260"/>
              <a:ext cx="3224110" cy="1116362"/>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7700" i="1">
                                <a:solidFill>
                                  <a:srgbClr val="000000"/>
                                </a:solidFill>
                                <a:latin typeface="Cambria Math" panose="02040503050406030204" pitchFamily="18" charset="0"/>
                              </a:rPr>
                              <m:t>x</m:t>
                            </m:r>
                          </m:e>
                          <m:lim>
                            <m:r>
                              <a:rPr xmlns:a="http://schemas.openxmlformats.org/drawingml/2006/main" sz="7700" i="1">
                                <a:solidFill>
                                  <a:srgbClr val="000000"/>
                                </a:solidFill>
                                <a:latin typeface="Cambria Math" panose="02040503050406030204" pitchFamily="18" charset="0"/>
                              </a:rPr>
                              <m:t>˜</m:t>
                            </m:r>
                          </m:lim>
                        </m:limUpp>
                      </m:e>
                      <m:sub>
                        <m:r>
                          <a:rPr xmlns:a="http://schemas.openxmlformats.org/drawingml/2006/main" sz="7700" i="1">
                            <a:solidFill>
                              <a:srgbClr val="000000"/>
                            </a:solidFill>
                            <a:latin typeface="Cambria Math" panose="02040503050406030204" pitchFamily="18" charset="0"/>
                          </a:rPr>
                          <m:t>2</m:t>
                        </m:r>
                      </m:sub>
                      <m:sup>
                        <m:r>
                          <a:rPr xmlns:a="http://schemas.openxmlformats.org/drawingml/2006/main" sz="7700" i="1">
                            <a:solidFill>
                              <a:srgbClr val="000000"/>
                            </a:solidFill>
                            <a:latin typeface="Cambria Math" panose="02040503050406030204" pitchFamily="18" charset="0"/>
                          </a:rPr>
                          <m:t>T</m:t>
                        </m:r>
                      </m:sup>
                    </m:sSubSup>
                    <m:sSub>
                      <m:e>
                        <m:r>
                          <m:rPr>
                            <m:sty m:val="b"/>
                          </m:rPr>
                          <a:rPr xmlns:a="http://schemas.openxmlformats.org/drawingml/2006/main" sz="7700" i="1">
                            <a:solidFill>
                              <a:srgbClr val="000000"/>
                            </a:solidFill>
                            <a:latin typeface="Cambria Math" panose="02040503050406030204" pitchFamily="18" charset="0"/>
                          </a:rPr>
                          <m:t>l</m:t>
                        </m:r>
                      </m:e>
                      <m:sub>
                        <m:r>
                          <a:rPr xmlns:a="http://schemas.openxmlformats.org/drawingml/2006/main" sz="7700" i="1">
                            <a:solidFill>
                              <a:srgbClr val="000000"/>
                            </a:solidFill>
                            <a:latin typeface="Cambria Math" panose="02040503050406030204" pitchFamily="18" charset="0"/>
                          </a:rPr>
                          <m:t>2</m:t>
                        </m:r>
                      </m:sub>
                    </m:sSub>
                    <m:r>
                      <a:rPr xmlns:a="http://schemas.openxmlformats.org/drawingml/2006/main" sz="7700" i="1">
                        <a:solidFill>
                          <a:srgbClr val="000000"/>
                        </a:solidFill>
                        <a:latin typeface="Cambria Math" panose="02040503050406030204" pitchFamily="18" charset="0"/>
                      </a:rPr>
                      <m:t>=</m:t>
                    </m:r>
                    <m:r>
                      <a:rPr xmlns:a="http://schemas.openxmlformats.org/drawingml/2006/main" sz="7700" i="1">
                        <a:solidFill>
                          <a:srgbClr val="000000"/>
                        </a:solidFill>
                        <a:latin typeface="Cambria Math" panose="02040503050406030204" pitchFamily="18" charset="0"/>
                      </a:rPr>
                      <m:t>0</m:t>
                    </m:r>
                  </m:oMath>
                </m:oMathPara>
              </a14:m>
              <a:endParaRPr sz="7700"/>
            </a:p>
          </p:txBody>
        </p:sp>
      </p:grpSp>
    </p:spTree>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advClick="1" p14:dur="2000">
        <p159:morph option="byObject"/>
      </p:transition>
    </mc:Choice>
    <mc:Fallback>
      <p:transition spd="slow">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54" name="Triangle"/>
          <p:cNvSpPr/>
          <p:nvPr/>
        </p:nvSpPr>
        <p:spPr>
          <a:xfrm>
            <a:off x="4177519" y="6358233"/>
            <a:ext cx="16010653" cy="3036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55" name="Shape"/>
          <p:cNvSpPr/>
          <p:nvPr/>
        </p:nvSpPr>
        <p:spPr>
          <a:xfrm rot="3707693">
            <a:off x="3058279"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056" name="Shape"/>
          <p:cNvSpPr/>
          <p:nvPr/>
        </p:nvSpPr>
        <p:spPr>
          <a:xfrm rot="17911998">
            <a:off x="13202403"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057" name="Triangle"/>
          <p:cNvSpPr/>
          <p:nvPr/>
        </p:nvSpPr>
        <p:spPr>
          <a:xfrm>
            <a:off x="16381514"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58" name="Triangle"/>
          <p:cNvSpPr/>
          <p:nvPr/>
        </p:nvSpPr>
        <p:spPr>
          <a:xfrm>
            <a:off x="4213238"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59" name="Line"/>
          <p:cNvSpPr/>
          <p:nvPr/>
        </p:nvSpPr>
        <p:spPr>
          <a:xfrm>
            <a:off x="6122475" y="8666862"/>
            <a:ext cx="1770426"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060" name="Line"/>
          <p:cNvSpPr/>
          <p:nvPr/>
        </p:nvSpPr>
        <p:spPr>
          <a:xfrm flipH="1">
            <a:off x="13581875" y="7658499"/>
            <a:ext cx="7245706"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061" name="Line"/>
          <p:cNvSpPr/>
          <p:nvPr/>
        </p:nvSpPr>
        <p:spPr>
          <a:xfrm flipH="1" flipV="1">
            <a:off x="12144530" y="6302488"/>
            <a:ext cx="7301"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062" name="Line"/>
          <p:cNvSpPr/>
          <p:nvPr/>
        </p:nvSpPr>
        <p:spPr>
          <a:xfrm flipV="1">
            <a:off x="16466570" y="865925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063" name="Equation"/>
          <p:cNvSpPr txBox="1"/>
          <p:nvPr/>
        </p:nvSpPr>
        <p:spPr>
          <a:xfrm>
            <a:off x="12519590" y="5670584"/>
            <a:ext cx="485750"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064" name="Equation"/>
          <p:cNvSpPr txBox="1"/>
          <p:nvPr/>
        </p:nvSpPr>
        <p:spPr>
          <a:xfrm>
            <a:off x="17964847" y="7879746"/>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65" name="Equation"/>
          <p:cNvSpPr txBox="1"/>
          <p:nvPr/>
        </p:nvSpPr>
        <p:spPr>
          <a:xfrm>
            <a:off x="5564965" y="7917140"/>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66" name="Equation"/>
          <p:cNvSpPr txBox="1"/>
          <p:nvPr/>
        </p:nvSpPr>
        <p:spPr>
          <a:xfrm>
            <a:off x="20543992" y="961860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067" name="Equation"/>
          <p:cNvSpPr txBox="1"/>
          <p:nvPr/>
        </p:nvSpPr>
        <p:spPr>
          <a:xfrm>
            <a:off x="3154499" y="961860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068" name="Equation"/>
          <p:cNvSpPr txBox="1"/>
          <p:nvPr/>
        </p:nvSpPr>
        <p:spPr>
          <a:xfrm>
            <a:off x="7990558" y="953716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69" name="Equation"/>
          <p:cNvSpPr txBox="1"/>
          <p:nvPr/>
        </p:nvSpPr>
        <p:spPr>
          <a:xfrm>
            <a:off x="16190214" y="966027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70" name="Equation"/>
          <p:cNvSpPr txBox="1"/>
          <p:nvPr/>
        </p:nvSpPr>
        <p:spPr>
          <a:xfrm>
            <a:off x="7031589" y="8163313"/>
            <a:ext cx="385998"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71" name="Equation"/>
          <p:cNvSpPr txBox="1"/>
          <p:nvPr/>
        </p:nvSpPr>
        <p:spPr>
          <a:xfrm>
            <a:off x="16806008" y="8163313"/>
            <a:ext cx="426394"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72" name="Circle"/>
          <p:cNvSpPr/>
          <p:nvPr/>
        </p:nvSpPr>
        <p:spPr>
          <a:xfrm>
            <a:off x="4026540"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073" name="Circle"/>
          <p:cNvSpPr/>
          <p:nvPr/>
        </p:nvSpPr>
        <p:spPr>
          <a:xfrm>
            <a:off x="19964102"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074" name="Rectangle"/>
          <p:cNvSpPr/>
          <p:nvPr/>
        </p:nvSpPr>
        <p:spPr>
          <a:xfrm>
            <a:off x="9263061" y="2830711"/>
            <a:ext cx="6432045" cy="1968147"/>
          </a:xfrm>
          <a:prstGeom prst="rect">
            <a:avLst/>
          </a:prstGeom>
          <a:ln w="50800">
            <a:solidFill>
              <a:srgbClr val="000000"/>
            </a:solidFill>
            <a:miter lim="400000"/>
          </a:ln>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75"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076" name="Does this look familiar?"/>
          <p:cNvSpPr txBox="1"/>
          <p:nvPr/>
        </p:nvSpPr>
        <p:spPr>
          <a:xfrm>
            <a:off x="1979640" y="994336"/>
            <a:ext cx="20406411" cy="937274"/>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We’ll now work off of this constraint to derive an analytical formula for </a:t>
            </a:r>
            <a14:m>
              <m:oMath>
                <m:r>
                  <m:rPr>
                    <m:sty m:val="b"/>
                  </m:rPr>
                  <a:rPr xmlns:a="http://schemas.openxmlformats.org/drawingml/2006/main" sz="6100" i="1">
                    <a:solidFill>
                      <a:srgbClr val="0365C0"/>
                    </a:solidFill>
                    <a:latin typeface="Cambria Math" panose="02040503050406030204" pitchFamily="18" charset="0"/>
                  </a:rPr>
                  <m:t>F</m:t>
                </m:r>
              </m:oMath>
            </a14:m>
            <a:r>
              <a:t>.</a:t>
            </a:r>
          </a:p>
        </p:txBody>
      </p:sp>
      <p:sp>
        <p:nvSpPr>
          <p:cNvPr id="2077" name="Equation"/>
          <p:cNvSpPr txBox="1"/>
          <p:nvPr/>
        </p:nvSpPr>
        <p:spPr>
          <a:xfrm>
            <a:off x="10280213" y="3213109"/>
            <a:ext cx="4351361" cy="120335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300" i="1">
                              <a:solidFill>
                                <a:srgbClr val="000000"/>
                              </a:solidFill>
                              <a:latin typeface="Cambria Math" panose="02040503050406030204" pitchFamily="18" charset="0"/>
                            </a:rPr>
                            <m:t>x</m:t>
                          </m:r>
                        </m:e>
                        <m:lim>
                          <m:r>
                            <a:rPr xmlns:a="http://schemas.openxmlformats.org/drawingml/2006/main" sz="8300" i="1">
                              <a:solidFill>
                                <a:srgbClr val="000000"/>
                              </a:solidFill>
                              <a:latin typeface="Cambria Math" panose="02040503050406030204" pitchFamily="18" charset="0"/>
                            </a:rPr>
                            <m:t>˜</m:t>
                          </m:r>
                        </m:lim>
                      </m:limUpp>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m:rPr>
                      <m:sty m:val="b"/>
                    </m:rPr>
                    <a:rPr xmlns:a="http://schemas.openxmlformats.org/drawingml/2006/main" sz="8300" i="1">
                      <a:solidFill>
                        <a:srgbClr val="000000"/>
                      </a:solidFill>
                      <a:latin typeface="Cambria Math" panose="02040503050406030204" pitchFamily="18" charset="0"/>
                    </a:rPr>
                    <m:t>F</m:t>
                  </m:r>
                  <m:sSub>
                    <m:e>
                      <m:limUpp>
                        <m:e>
                          <m:r>
                            <m:rPr>
                              <m:sty m:val="b"/>
                            </m:rPr>
                            <a:rPr xmlns:a="http://schemas.openxmlformats.org/drawingml/2006/main" sz="8300" i="1">
                              <a:solidFill>
                                <a:srgbClr val="000000"/>
                              </a:solidFill>
                              <a:latin typeface="Cambria Math" panose="02040503050406030204" pitchFamily="18" charset="0"/>
                            </a:rPr>
                            <m:t>x</m:t>
                          </m:r>
                        </m:e>
                        <m:lim>
                          <m:r>
                            <a:rPr xmlns:a="http://schemas.openxmlformats.org/drawingml/2006/main" sz="8300" i="1">
                              <a:solidFill>
                                <a:srgbClr val="000000"/>
                              </a:solidFill>
                              <a:latin typeface="Cambria Math" panose="02040503050406030204" pitchFamily="18" charset="0"/>
                            </a:rPr>
                            <m:t>˜</m:t>
                          </m:r>
                        </m:lim>
                      </m:limUpp>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0</m:t>
                  </m:r>
                </m:oMath>
              </m:oMathPara>
            </a14:m>
            <a:endParaRPr sz="8300"/>
          </a:p>
        </p:txBody>
      </p:sp>
      <p:sp>
        <p:nvSpPr>
          <p:cNvPr id="2078" name="Note the symmetry  (bilinear form)"/>
          <p:cNvSpPr txBox="1"/>
          <p:nvPr/>
        </p:nvSpPr>
        <p:spPr>
          <a:xfrm>
            <a:off x="16535300" y="3715717"/>
            <a:ext cx="4102000" cy="11809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sz="3600"/>
            </a:pPr>
            <a:r>
              <a:t>Note the symmetry </a:t>
            </a:r>
            <a:br/>
            <a:r>
              <a:t>(bilinear form)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76" grpId="1"/>
    </p:bldLst>
  </p:timing>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80"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81"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082"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083"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84"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085"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086"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087"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088"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089"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090"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091"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092" name="Equation"/>
          <p:cNvSpPr txBox="1"/>
          <p:nvPr/>
        </p:nvSpPr>
        <p:spPr>
          <a:xfrm>
            <a:off x="7891310" y="6613323"/>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93"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94"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095"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096"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097"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098" name="Line"/>
          <p:cNvSpPr/>
          <p:nvPr/>
        </p:nvSpPr>
        <p:spPr>
          <a:xfrm>
            <a:off x="4191000" y="6526052"/>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099"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sp>
        <p:nvSpPr>
          <p:cNvPr id="2100"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101"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102"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pic>
        <p:nvPicPr>
          <p:cNvPr id="2103" name="Circle Circle" descr="Circle Circle"/>
          <p:cNvPicPr>
            <a:picLocks noChangeAspect="0"/>
          </p:cNvPicPr>
          <p:nvPr/>
        </p:nvPicPr>
        <p:blipFill>
          <a:blip r:embed="rId3">
            <a:extLst/>
          </a:blip>
          <a:stretch>
            <a:fillRect/>
          </a:stretch>
        </p:blipFill>
        <p:spPr>
          <a:xfrm>
            <a:off x="3899922" y="4944569"/>
            <a:ext cx="1511301" cy="1511301"/>
          </a:xfrm>
          <a:prstGeom prst="rect">
            <a:avLst/>
          </a:prstGeom>
        </p:spPr>
      </p:pic>
      <p:pic>
        <p:nvPicPr>
          <p:cNvPr id="2105" name="Circle Circle" descr="Circle Circle"/>
          <p:cNvPicPr>
            <a:picLocks noChangeAspect="0"/>
          </p:cNvPicPr>
          <p:nvPr/>
        </p:nvPicPr>
        <p:blipFill>
          <a:blip r:embed="rId3">
            <a:extLst/>
          </a:blip>
          <a:stretch>
            <a:fillRect/>
          </a:stretch>
        </p:blipFill>
        <p:spPr>
          <a:xfrm>
            <a:off x="18911053" y="4944569"/>
            <a:ext cx="1511301" cy="1511301"/>
          </a:xfrm>
          <a:prstGeom prst="rect">
            <a:avLst/>
          </a:prstGeom>
        </p:spPr>
      </p:pic>
      <p:sp>
        <p:nvSpPr>
          <p:cNvPr id="2107" name="The Essential Matrix is a 3 x 3 matrix that encodes epipolar geometry"/>
          <p:cNvSpPr txBox="1"/>
          <p:nvPr/>
        </p:nvSpPr>
        <p:spPr>
          <a:xfrm>
            <a:off x="10086107" y="11828038"/>
            <a:ext cx="8786511" cy="9048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The local ray direction!</a:t>
            </a:r>
          </a:p>
        </p:txBody>
      </p:sp>
      <p:sp>
        <p:nvSpPr>
          <p:cNvPr id="2108" name="Equation"/>
          <p:cNvSpPr txBox="1"/>
          <p:nvPr/>
        </p:nvSpPr>
        <p:spPr>
          <a:xfrm>
            <a:off x="12346957" y="10721001"/>
            <a:ext cx="4264811" cy="93912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bar>
                    <m:barPr>
                      <m:ctrlPr>
                        <a:rPr xmlns:a="http://schemas.openxmlformats.org/drawingml/2006/main" sz="8700" i="1">
                          <a:solidFill>
                            <a:srgbClr val="000000"/>
                          </a:solidFill>
                          <a:latin typeface="Cambria Math" panose="02040503050406030204" pitchFamily="18" charset="0"/>
                        </a:rPr>
                      </m:ctrlPr>
                      <m:pos m:val="top"/>
                    </m:barPr>
                    <m:e>
                      <m:r>
                        <m:rPr>
                          <m:sty m:val="b"/>
                        </m:rPr>
                        <a:rPr xmlns:a="http://schemas.openxmlformats.org/drawingml/2006/main" sz="8700" i="1">
                          <a:solidFill>
                            <a:srgbClr val="000000"/>
                          </a:solidFill>
                          <a:latin typeface="Cambria Math" panose="02040503050406030204" pitchFamily="18" charset="0"/>
                        </a:rPr>
                        <m:t>x</m:t>
                      </m:r>
                    </m:e>
                  </m:bar>
                  <m:r>
                    <a:rPr xmlns:a="http://schemas.openxmlformats.org/drawingml/2006/main" sz="8700" i="1">
                      <a:solidFill>
                        <a:srgbClr val="000000"/>
                      </a:solidFill>
                      <a:latin typeface="Cambria Math" panose="02040503050406030204" pitchFamily="18" charset="0"/>
                    </a:rPr>
                    <m:t>=</m:t>
                  </m:r>
                  <m:sSup>
                    <m:e>
                      <m:r>
                        <m:rPr>
                          <m:sty m:val="b"/>
                        </m:rPr>
                        <a:rPr xmlns:a="http://schemas.openxmlformats.org/drawingml/2006/main" sz="8700" i="1">
                          <a:solidFill>
                            <a:srgbClr val="000000"/>
                          </a:solidFill>
                          <a:latin typeface="Cambria Math" panose="02040503050406030204" pitchFamily="18" charset="0"/>
                        </a:rPr>
                        <m:t>K</m:t>
                      </m:r>
                    </m:e>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1</m:t>
                      </m:r>
                    </m:sup>
                  </m:sSup>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oMath>
              </m:oMathPara>
            </a14:m>
            <a:endParaRPr sz="8700"/>
          </a:p>
        </p:txBody>
      </p:sp>
      <p:sp>
        <p:nvSpPr>
          <p:cNvPr id="2109"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10"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11" name="Equation"/>
          <p:cNvSpPr txBox="1"/>
          <p:nvPr/>
        </p:nvSpPr>
        <p:spPr>
          <a:xfrm>
            <a:off x="17964698" y="4944111"/>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12" name="Equation"/>
          <p:cNvSpPr txBox="1"/>
          <p:nvPr/>
        </p:nvSpPr>
        <p:spPr>
          <a:xfrm>
            <a:off x="5564816" y="4981504"/>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13" name="Equation"/>
          <p:cNvSpPr txBox="1"/>
          <p:nvPr/>
        </p:nvSpPr>
        <p:spPr>
          <a:xfrm>
            <a:off x="3091743" y="9002830"/>
            <a:ext cx="3610323" cy="339756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r>
                    <a:rPr xmlns:a="http://schemas.openxmlformats.org/drawingml/2006/main" sz="8700" i="1">
                      <a:solidFill>
                        <a:srgbClr val="000000"/>
                      </a:solidFill>
                      <a:latin typeface="Cambria Math" panose="02040503050406030204" pitchFamily="18" charset="0"/>
                    </a:rPr>
                    <m:t>=</m:t>
                  </m:r>
                  <m:d>
                    <m:dPr>
                      <m:ctrlPr>
                        <a:rPr xmlns:a="http://schemas.openxmlformats.org/drawingml/2006/main" sz="8700" i="1">
                          <a:solidFill>
                            <a:srgbClr val="000000"/>
                          </a:solidFill>
                          <a:latin typeface="Cambria Math" panose="02040503050406030204" pitchFamily="18" charset="0"/>
                        </a:rPr>
                      </m:ctrlPr>
                      <m:begChr m:val="["/>
                      <m:endChr m:val="]"/>
                    </m:dPr>
                    <m:e>
                      <m:eqArr>
                        <m:eqArrPr>
                          <m:ctrlPr>
                            <a:rPr xmlns:a="http://schemas.openxmlformats.org/drawingml/2006/main" sz="8700" i="1">
                              <a:solidFill>
                                <a:srgbClr val="000000"/>
                              </a:solidFill>
                              <a:latin typeface="Cambria Math" panose="02040503050406030204" pitchFamily="18" charset="0"/>
                            </a:rPr>
                          </m:ctrlPr>
                        </m:eqArrPr>
                        <m:e>
                          <m:r>
                            <a:rPr xmlns:a="http://schemas.openxmlformats.org/drawingml/2006/main" sz="8700" i="1">
                              <a:solidFill>
                                <a:srgbClr val="000000"/>
                              </a:solidFill>
                              <a:latin typeface="Cambria Math" panose="02040503050406030204" pitchFamily="18" charset="0"/>
                            </a:rPr>
                            <m:t>x</m:t>
                          </m:r>
                        </m:e>
                        <m:e>
                          <m:r>
                            <a:rPr xmlns:a="http://schemas.openxmlformats.org/drawingml/2006/main" sz="8700" i="1">
                              <a:solidFill>
                                <a:srgbClr val="000000"/>
                              </a:solidFill>
                              <a:latin typeface="Cambria Math" panose="02040503050406030204" pitchFamily="18" charset="0"/>
                            </a:rPr>
                            <m:t>y</m:t>
                          </m:r>
                        </m:e>
                        <m:e>
                          <m:r>
                            <a:rPr xmlns:a="http://schemas.openxmlformats.org/drawingml/2006/main" sz="8700" i="1">
                              <a:solidFill>
                                <a:srgbClr val="000000"/>
                              </a:solidFill>
                              <a:latin typeface="Cambria Math" panose="02040503050406030204" pitchFamily="18" charset="0"/>
                            </a:rPr>
                            <m:t>1</m:t>
                          </m:r>
                        </m:e>
                      </m:eqArr>
                    </m:e>
                  </m:d>
                </m:oMath>
              </m:oMathPara>
            </a14:m>
            <a:endParaRPr sz="8700"/>
          </a:p>
        </p:txBody>
      </p:sp>
      <p:sp>
        <p:nvSpPr>
          <p:cNvPr id="2114" name="The Essential Matrix is a 3 x 3 matrix that encodes epipolar geometry"/>
          <p:cNvSpPr txBox="1"/>
          <p:nvPr/>
        </p:nvSpPr>
        <p:spPr>
          <a:xfrm>
            <a:off x="-1495807" y="12437638"/>
            <a:ext cx="12785423" cy="9048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Homogenized pixel coordinate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07" grpId="1"/>
      <p:bldP build="whole" bldLvl="1" animBg="1" rev="0" advAuto="0" spid="2114" grpId="2"/>
    </p:bldLst>
  </p:timing>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16"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17"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118"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119"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20"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21"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122"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123"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124"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125"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126"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127"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128" name="Equation"/>
          <p:cNvSpPr txBox="1"/>
          <p:nvPr/>
        </p:nvSpPr>
        <p:spPr>
          <a:xfrm>
            <a:off x="7891310" y="6613323"/>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29"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30"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31"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32"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133"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134" name="Line"/>
          <p:cNvSpPr/>
          <p:nvPr/>
        </p:nvSpPr>
        <p:spPr>
          <a:xfrm>
            <a:off x="4191000" y="6526052"/>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135"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pic>
        <p:nvPicPr>
          <p:cNvPr id="2136" name="Connection Line" descr="Connection Line"/>
          <p:cNvPicPr>
            <a:picLocks noChangeAspect="1"/>
          </p:cNvPicPr>
          <p:nvPr/>
        </p:nvPicPr>
        <p:blipFill>
          <a:blip r:embed="rId3">
            <a:extLst/>
          </a:blip>
          <a:stretch>
            <a:fillRect/>
          </a:stretch>
        </p:blipFill>
        <p:spPr>
          <a:xfrm>
            <a:off x="4429383" y="6767727"/>
            <a:ext cx="16051119" cy="3654318"/>
          </a:xfrm>
          <a:prstGeom prst="rect">
            <a:avLst/>
          </a:prstGeom>
          <a:ln w="12700">
            <a:miter lim="400000"/>
          </a:ln>
        </p:spPr>
      </p:pic>
      <p:pic>
        <p:nvPicPr>
          <p:cNvPr id="2137" name="latex-image-28.pdf" descr="latex-image-28.pdf"/>
          <p:cNvPicPr>
            <a:picLocks noChangeAspect="1"/>
          </p:cNvPicPr>
          <p:nvPr/>
        </p:nvPicPr>
        <p:blipFill>
          <a:blip r:embed="rId4">
            <a:extLst/>
          </a:blip>
          <a:stretch>
            <a:fillRect/>
          </a:stretch>
        </p:blipFill>
        <p:spPr>
          <a:xfrm>
            <a:off x="17339127" y="9468187"/>
            <a:ext cx="1089425" cy="571503"/>
          </a:xfrm>
          <a:prstGeom prst="rect">
            <a:avLst/>
          </a:prstGeom>
          <a:ln w="12700">
            <a:miter lim="400000"/>
          </a:ln>
        </p:spPr>
      </p:pic>
      <p:sp>
        <p:nvSpPr>
          <p:cNvPr id="2138"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139"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140" name="Equation"/>
          <p:cNvSpPr txBox="1"/>
          <p:nvPr/>
        </p:nvSpPr>
        <p:spPr>
          <a:xfrm>
            <a:off x="7340363" y="10968207"/>
            <a:ext cx="9845473" cy="98347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300" i="1">
                      <a:solidFill>
                        <a:srgbClr val="000000"/>
                      </a:solidFill>
                      <a:latin typeface="Cambria Math" panose="02040503050406030204" pitchFamily="18" charset="0"/>
                    </a:rPr>
                    <m:t>X</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oMath>
              </m:oMathPara>
            </a14:m>
            <a:endParaRPr sz="8300"/>
          </a:p>
        </p:txBody>
      </p:sp>
      <p:sp>
        <p:nvSpPr>
          <p:cNvPr id="2141"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142"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43"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44" name="Equation"/>
          <p:cNvSpPr txBox="1"/>
          <p:nvPr/>
        </p:nvSpPr>
        <p:spPr>
          <a:xfrm>
            <a:off x="17964698" y="4944111"/>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45" name="Equation"/>
          <p:cNvSpPr txBox="1"/>
          <p:nvPr/>
        </p:nvSpPr>
        <p:spPr>
          <a:xfrm>
            <a:off x="5564816" y="4981504"/>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46" name="Where   is the depth (scalar)"/>
          <p:cNvSpPr txBox="1"/>
          <p:nvPr/>
        </p:nvSpPr>
        <p:spPr>
          <a:xfrm>
            <a:off x="9330256" y="12709291"/>
            <a:ext cx="8020176" cy="10027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Where </a:t>
            </a:r>
            <a14:m>
              <m:oMath>
                <m:sSub>
                  <m:e>
                    <m:r>
                      <a:rPr xmlns:a="http://schemas.openxmlformats.org/drawingml/2006/main" sz="5750" i="1">
                        <a:solidFill>
                          <a:srgbClr val="000000"/>
                        </a:solidFill>
                        <a:latin typeface="Cambria Math" panose="02040503050406030204" pitchFamily="18" charset="0"/>
                      </a:rPr>
                      <m:t>d</m:t>
                    </m:r>
                  </m:e>
                  <m:sub>
                    <m:r>
                      <a:rPr xmlns:a="http://schemas.openxmlformats.org/drawingml/2006/main" sz="5750" i="1">
                        <a:solidFill>
                          <a:srgbClr val="000000"/>
                        </a:solidFill>
                        <a:latin typeface="Cambria Math" panose="02040503050406030204" pitchFamily="18" charset="0"/>
                      </a:rPr>
                      <m:t>i</m:t>
                    </m:r>
                  </m:sub>
                </m:sSub>
              </m:oMath>
            </a14:m>
            <a:r>
              <a:t> is the depth (scalar)</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48" name="Triangle"/>
          <p:cNvSpPr/>
          <p:nvPr/>
        </p:nvSpPr>
        <p:spPr>
          <a:xfrm>
            <a:off x="4078271" y="867653"/>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49" name="Shape"/>
          <p:cNvSpPr/>
          <p:nvPr/>
        </p:nvSpPr>
        <p:spPr>
          <a:xfrm rot="3707693">
            <a:off x="2959031"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150" name="Shape"/>
          <p:cNvSpPr/>
          <p:nvPr/>
        </p:nvSpPr>
        <p:spPr>
          <a:xfrm rot="17911998">
            <a:off x="13103155"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151" name="Triangle"/>
          <p:cNvSpPr/>
          <p:nvPr/>
        </p:nvSpPr>
        <p:spPr>
          <a:xfrm>
            <a:off x="16282266"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52" name="Triangle"/>
          <p:cNvSpPr/>
          <p:nvPr/>
        </p:nvSpPr>
        <p:spPr>
          <a:xfrm>
            <a:off x="4113991"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53" name="Line"/>
          <p:cNvSpPr/>
          <p:nvPr/>
        </p:nvSpPr>
        <p:spPr>
          <a:xfrm>
            <a:off x="6023227" y="3176282"/>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154" name="Line"/>
          <p:cNvSpPr/>
          <p:nvPr/>
        </p:nvSpPr>
        <p:spPr>
          <a:xfrm flipH="1">
            <a:off x="13482627" y="2167919"/>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155" name="Line"/>
          <p:cNvSpPr/>
          <p:nvPr/>
        </p:nvSpPr>
        <p:spPr>
          <a:xfrm flipH="1" flipV="1">
            <a:off x="12045282" y="811907"/>
            <a:ext cx="7300" cy="7301"/>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156" name="Line"/>
          <p:cNvSpPr/>
          <p:nvPr/>
        </p:nvSpPr>
        <p:spPr>
          <a:xfrm flipV="1">
            <a:off x="16367322" y="316867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157" name="Equation"/>
          <p:cNvSpPr txBox="1"/>
          <p:nvPr/>
        </p:nvSpPr>
        <p:spPr>
          <a:xfrm>
            <a:off x="12420341" y="180004"/>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158" name="Equation"/>
          <p:cNvSpPr txBox="1"/>
          <p:nvPr/>
        </p:nvSpPr>
        <p:spPr>
          <a:xfrm>
            <a:off x="20444744" y="412802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159" name="Equation"/>
          <p:cNvSpPr txBox="1"/>
          <p:nvPr/>
        </p:nvSpPr>
        <p:spPr>
          <a:xfrm>
            <a:off x="3055251" y="412802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160" name="Equation"/>
          <p:cNvSpPr txBox="1"/>
          <p:nvPr/>
        </p:nvSpPr>
        <p:spPr>
          <a:xfrm>
            <a:off x="7891310" y="404658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61" name="Equation"/>
          <p:cNvSpPr txBox="1"/>
          <p:nvPr/>
        </p:nvSpPr>
        <p:spPr>
          <a:xfrm>
            <a:off x="16090966" y="416969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62" name="Equation"/>
          <p:cNvSpPr txBox="1"/>
          <p:nvPr/>
        </p:nvSpPr>
        <p:spPr>
          <a:xfrm>
            <a:off x="6932341" y="2672732"/>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63" name="Equation"/>
          <p:cNvSpPr txBox="1"/>
          <p:nvPr/>
        </p:nvSpPr>
        <p:spPr>
          <a:xfrm>
            <a:off x="16706760" y="2672732"/>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64" name="Line"/>
          <p:cNvSpPr/>
          <p:nvPr/>
        </p:nvSpPr>
        <p:spPr>
          <a:xfrm flipV="1">
            <a:off x="4147122" y="3190205"/>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165" name="Line"/>
          <p:cNvSpPr/>
          <p:nvPr/>
        </p:nvSpPr>
        <p:spPr>
          <a:xfrm flipH="1" flipV="1">
            <a:off x="18210096" y="3250073"/>
            <a:ext cx="1868549" cy="714873"/>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166" name="Line"/>
          <p:cNvSpPr/>
          <p:nvPr/>
        </p:nvSpPr>
        <p:spPr>
          <a:xfrm>
            <a:off x="4191000" y="3959316"/>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167" name="latex-image-21.pdf" descr="latex-image-21.pdf"/>
          <p:cNvPicPr>
            <a:picLocks noChangeAspect="1"/>
          </p:cNvPicPr>
          <p:nvPr/>
        </p:nvPicPr>
        <p:blipFill>
          <a:blip r:embed="rId2">
            <a:extLst/>
          </a:blip>
          <a:stretch>
            <a:fillRect/>
          </a:stretch>
        </p:blipFill>
        <p:spPr>
          <a:xfrm>
            <a:off x="11460952" y="4278160"/>
            <a:ext cx="250033" cy="428627"/>
          </a:xfrm>
          <a:prstGeom prst="rect">
            <a:avLst/>
          </a:prstGeom>
          <a:ln w="12700">
            <a:miter lim="400000"/>
          </a:ln>
        </p:spPr>
      </p:pic>
      <p:pic>
        <p:nvPicPr>
          <p:cNvPr id="2168" name="Connection Line" descr="Connection Line"/>
          <p:cNvPicPr>
            <a:picLocks noChangeAspect="1"/>
          </p:cNvPicPr>
          <p:nvPr/>
        </p:nvPicPr>
        <p:blipFill>
          <a:blip r:embed="rId3">
            <a:extLst/>
          </a:blip>
          <a:stretch>
            <a:fillRect/>
          </a:stretch>
        </p:blipFill>
        <p:spPr>
          <a:xfrm>
            <a:off x="4429383" y="4200991"/>
            <a:ext cx="16051119" cy="3654317"/>
          </a:xfrm>
          <a:prstGeom prst="rect">
            <a:avLst/>
          </a:prstGeom>
          <a:ln w="12700">
            <a:miter lim="400000"/>
          </a:ln>
        </p:spPr>
      </p:pic>
      <p:pic>
        <p:nvPicPr>
          <p:cNvPr id="2169" name="latex-image-28.pdf" descr="latex-image-28.pdf"/>
          <p:cNvPicPr>
            <a:picLocks noChangeAspect="1"/>
          </p:cNvPicPr>
          <p:nvPr/>
        </p:nvPicPr>
        <p:blipFill>
          <a:blip r:embed="rId4">
            <a:extLst/>
          </a:blip>
          <a:stretch>
            <a:fillRect/>
          </a:stretch>
        </p:blipFill>
        <p:spPr>
          <a:xfrm>
            <a:off x="17339127" y="6901450"/>
            <a:ext cx="1089425" cy="571503"/>
          </a:xfrm>
          <a:prstGeom prst="rect">
            <a:avLst/>
          </a:prstGeom>
          <a:ln w="12700">
            <a:miter lim="400000"/>
          </a:ln>
        </p:spPr>
      </p:pic>
      <p:sp>
        <p:nvSpPr>
          <p:cNvPr id="2170" name="Circle"/>
          <p:cNvSpPr/>
          <p:nvPr/>
        </p:nvSpPr>
        <p:spPr>
          <a:xfrm>
            <a:off x="4035695"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171" name="Circle"/>
          <p:cNvSpPr/>
          <p:nvPr/>
        </p:nvSpPr>
        <p:spPr>
          <a:xfrm>
            <a:off x="19973256"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172" name="Equation"/>
          <p:cNvSpPr txBox="1"/>
          <p:nvPr/>
        </p:nvSpPr>
        <p:spPr>
          <a:xfrm>
            <a:off x="7340363" y="7839996"/>
            <a:ext cx="9845473" cy="98347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300" i="1">
                      <a:solidFill>
                        <a:srgbClr val="000000"/>
                      </a:solidFill>
                      <a:latin typeface="Cambria Math" panose="02040503050406030204" pitchFamily="18" charset="0"/>
                    </a:rPr>
                    <m:t>X</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oMath>
              </m:oMathPara>
            </a14:m>
            <a:endParaRPr sz="8300"/>
          </a:p>
        </p:txBody>
      </p:sp>
      <p:sp>
        <p:nvSpPr>
          <p:cNvPr id="2173" name="Equation"/>
          <p:cNvSpPr txBox="1"/>
          <p:nvPr/>
        </p:nvSpPr>
        <p:spPr>
          <a:xfrm>
            <a:off x="19454986" y="2831779"/>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74" name="Equation"/>
          <p:cNvSpPr txBox="1"/>
          <p:nvPr/>
        </p:nvSpPr>
        <p:spPr>
          <a:xfrm>
            <a:off x="4378296" y="2831779"/>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75" name="Equation"/>
          <p:cNvSpPr txBox="1"/>
          <p:nvPr/>
        </p:nvSpPr>
        <p:spPr>
          <a:xfrm>
            <a:off x="17964698" y="2377374"/>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76" name="Equation"/>
          <p:cNvSpPr txBox="1"/>
          <p:nvPr/>
        </p:nvSpPr>
        <p:spPr>
          <a:xfrm>
            <a:off x="5564816" y="2414767"/>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77" name="Cross product with t"/>
          <p:cNvSpPr txBox="1"/>
          <p:nvPr/>
        </p:nvSpPr>
        <p:spPr>
          <a:xfrm>
            <a:off x="9330256" y="9135867"/>
            <a:ext cx="5658004"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Cross product with t</a:t>
            </a:r>
          </a:p>
        </p:txBody>
      </p:sp>
      <p:sp>
        <p:nvSpPr>
          <p:cNvPr id="2178" name="Equation"/>
          <p:cNvSpPr txBox="1"/>
          <p:nvPr/>
        </p:nvSpPr>
        <p:spPr>
          <a:xfrm>
            <a:off x="6568572" y="10707096"/>
            <a:ext cx="10625858" cy="98347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oMath>
              </m:oMathPara>
            </a14:m>
            <a:endParaRPr sz="8300"/>
          </a:p>
        </p:txBody>
      </p:sp>
      <p:sp>
        <p:nvSpPr>
          <p:cNvPr id="2179" name="Equation"/>
          <p:cNvSpPr txBox="1"/>
          <p:nvPr/>
        </p:nvSpPr>
        <p:spPr>
          <a:xfrm>
            <a:off x="6793162" y="12102684"/>
            <a:ext cx="8353529" cy="98347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oMath>
              </m:oMathPara>
            </a14:m>
            <a:endParaRPr sz="8300"/>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81" name="Triangle"/>
          <p:cNvSpPr/>
          <p:nvPr/>
        </p:nvSpPr>
        <p:spPr>
          <a:xfrm>
            <a:off x="4078271" y="867653"/>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82" name="Shape"/>
          <p:cNvSpPr/>
          <p:nvPr/>
        </p:nvSpPr>
        <p:spPr>
          <a:xfrm rot="3707693">
            <a:off x="2959031"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183" name="Shape"/>
          <p:cNvSpPr/>
          <p:nvPr/>
        </p:nvSpPr>
        <p:spPr>
          <a:xfrm rot="17911998">
            <a:off x="13103155"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184" name="Triangle"/>
          <p:cNvSpPr/>
          <p:nvPr/>
        </p:nvSpPr>
        <p:spPr>
          <a:xfrm>
            <a:off x="16282266"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85" name="Triangle"/>
          <p:cNvSpPr/>
          <p:nvPr/>
        </p:nvSpPr>
        <p:spPr>
          <a:xfrm>
            <a:off x="4113991"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186" name="Line"/>
          <p:cNvSpPr/>
          <p:nvPr/>
        </p:nvSpPr>
        <p:spPr>
          <a:xfrm>
            <a:off x="6023227" y="3176282"/>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187" name="Line"/>
          <p:cNvSpPr/>
          <p:nvPr/>
        </p:nvSpPr>
        <p:spPr>
          <a:xfrm flipH="1">
            <a:off x="13482627" y="2167919"/>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188" name="Line"/>
          <p:cNvSpPr/>
          <p:nvPr/>
        </p:nvSpPr>
        <p:spPr>
          <a:xfrm flipH="1" flipV="1">
            <a:off x="12045282" y="811907"/>
            <a:ext cx="7300" cy="7301"/>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189" name="Line"/>
          <p:cNvSpPr/>
          <p:nvPr/>
        </p:nvSpPr>
        <p:spPr>
          <a:xfrm flipV="1">
            <a:off x="16367322" y="316867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190" name="Equation"/>
          <p:cNvSpPr txBox="1"/>
          <p:nvPr/>
        </p:nvSpPr>
        <p:spPr>
          <a:xfrm>
            <a:off x="12420341" y="180004"/>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191" name="Equation"/>
          <p:cNvSpPr txBox="1"/>
          <p:nvPr/>
        </p:nvSpPr>
        <p:spPr>
          <a:xfrm>
            <a:off x="20444744" y="412802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192" name="Equation"/>
          <p:cNvSpPr txBox="1"/>
          <p:nvPr/>
        </p:nvSpPr>
        <p:spPr>
          <a:xfrm>
            <a:off x="3055251" y="412802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193" name="Equation"/>
          <p:cNvSpPr txBox="1"/>
          <p:nvPr/>
        </p:nvSpPr>
        <p:spPr>
          <a:xfrm>
            <a:off x="7891310" y="404658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94" name="Equation"/>
          <p:cNvSpPr txBox="1"/>
          <p:nvPr/>
        </p:nvSpPr>
        <p:spPr>
          <a:xfrm>
            <a:off x="16090966" y="416969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95" name="Equation"/>
          <p:cNvSpPr txBox="1"/>
          <p:nvPr/>
        </p:nvSpPr>
        <p:spPr>
          <a:xfrm>
            <a:off x="6932341" y="2672732"/>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196" name="Equation"/>
          <p:cNvSpPr txBox="1"/>
          <p:nvPr/>
        </p:nvSpPr>
        <p:spPr>
          <a:xfrm>
            <a:off x="16706760" y="2672732"/>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197" name="Line"/>
          <p:cNvSpPr/>
          <p:nvPr/>
        </p:nvSpPr>
        <p:spPr>
          <a:xfrm flipV="1">
            <a:off x="4147122" y="3190205"/>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198" name="Line"/>
          <p:cNvSpPr/>
          <p:nvPr/>
        </p:nvSpPr>
        <p:spPr>
          <a:xfrm flipH="1" flipV="1">
            <a:off x="18210096" y="3250073"/>
            <a:ext cx="1868549" cy="714873"/>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199" name="Line"/>
          <p:cNvSpPr/>
          <p:nvPr/>
        </p:nvSpPr>
        <p:spPr>
          <a:xfrm>
            <a:off x="4191000" y="3959316"/>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200" name="latex-image-21.pdf" descr="latex-image-21.pdf"/>
          <p:cNvPicPr>
            <a:picLocks noChangeAspect="1"/>
          </p:cNvPicPr>
          <p:nvPr/>
        </p:nvPicPr>
        <p:blipFill>
          <a:blip r:embed="rId2">
            <a:extLst/>
          </a:blip>
          <a:stretch>
            <a:fillRect/>
          </a:stretch>
        </p:blipFill>
        <p:spPr>
          <a:xfrm>
            <a:off x="11460952" y="4278160"/>
            <a:ext cx="250033" cy="428627"/>
          </a:xfrm>
          <a:prstGeom prst="rect">
            <a:avLst/>
          </a:prstGeom>
          <a:ln w="12700">
            <a:miter lim="400000"/>
          </a:ln>
        </p:spPr>
      </p:pic>
      <p:pic>
        <p:nvPicPr>
          <p:cNvPr id="2201" name="Connection Line" descr="Connection Line"/>
          <p:cNvPicPr>
            <a:picLocks noChangeAspect="1"/>
          </p:cNvPicPr>
          <p:nvPr/>
        </p:nvPicPr>
        <p:blipFill>
          <a:blip r:embed="rId3">
            <a:extLst/>
          </a:blip>
          <a:stretch>
            <a:fillRect/>
          </a:stretch>
        </p:blipFill>
        <p:spPr>
          <a:xfrm>
            <a:off x="4429383" y="4200991"/>
            <a:ext cx="16051119" cy="3654317"/>
          </a:xfrm>
          <a:prstGeom prst="rect">
            <a:avLst/>
          </a:prstGeom>
          <a:ln w="12700">
            <a:miter lim="400000"/>
          </a:ln>
        </p:spPr>
      </p:pic>
      <p:pic>
        <p:nvPicPr>
          <p:cNvPr id="2202" name="latex-image-28.pdf" descr="latex-image-28.pdf"/>
          <p:cNvPicPr>
            <a:picLocks noChangeAspect="1"/>
          </p:cNvPicPr>
          <p:nvPr/>
        </p:nvPicPr>
        <p:blipFill>
          <a:blip r:embed="rId4">
            <a:extLst/>
          </a:blip>
          <a:stretch>
            <a:fillRect/>
          </a:stretch>
        </p:blipFill>
        <p:spPr>
          <a:xfrm>
            <a:off x="17339127" y="6901450"/>
            <a:ext cx="1089425" cy="571503"/>
          </a:xfrm>
          <a:prstGeom prst="rect">
            <a:avLst/>
          </a:prstGeom>
          <a:ln w="12700">
            <a:miter lim="400000"/>
          </a:ln>
        </p:spPr>
      </p:pic>
      <p:sp>
        <p:nvSpPr>
          <p:cNvPr id="2203" name="Circle"/>
          <p:cNvSpPr/>
          <p:nvPr/>
        </p:nvSpPr>
        <p:spPr>
          <a:xfrm>
            <a:off x="4035695"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204" name="Circle"/>
          <p:cNvSpPr/>
          <p:nvPr/>
        </p:nvSpPr>
        <p:spPr>
          <a:xfrm>
            <a:off x="19973256"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205" name="Equation"/>
          <p:cNvSpPr txBox="1"/>
          <p:nvPr/>
        </p:nvSpPr>
        <p:spPr>
          <a:xfrm>
            <a:off x="19454986" y="2831779"/>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06" name="Equation"/>
          <p:cNvSpPr txBox="1"/>
          <p:nvPr/>
        </p:nvSpPr>
        <p:spPr>
          <a:xfrm>
            <a:off x="4378296" y="2831779"/>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07" name="Equation"/>
          <p:cNvSpPr txBox="1"/>
          <p:nvPr/>
        </p:nvSpPr>
        <p:spPr>
          <a:xfrm>
            <a:off x="17964698" y="2377374"/>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08" name="Equation"/>
          <p:cNvSpPr txBox="1"/>
          <p:nvPr/>
        </p:nvSpPr>
        <p:spPr>
          <a:xfrm>
            <a:off x="5564816" y="2414767"/>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09" name="Dot product with x2"/>
          <p:cNvSpPr txBox="1"/>
          <p:nvPr/>
        </p:nvSpPr>
        <p:spPr>
          <a:xfrm>
            <a:off x="8603321" y="9173260"/>
            <a:ext cx="5500117"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Dot product with x2</a:t>
            </a:r>
          </a:p>
        </p:txBody>
      </p:sp>
      <p:sp>
        <p:nvSpPr>
          <p:cNvPr id="2210" name="Equation"/>
          <p:cNvSpPr txBox="1"/>
          <p:nvPr/>
        </p:nvSpPr>
        <p:spPr>
          <a:xfrm>
            <a:off x="6793162" y="7835484"/>
            <a:ext cx="8353529" cy="98347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oMath>
              </m:oMathPara>
            </a14:m>
            <a:endParaRPr sz="8300"/>
          </a:p>
        </p:txBody>
      </p:sp>
      <p:sp>
        <p:nvSpPr>
          <p:cNvPr id="2211" name="Equation"/>
          <p:cNvSpPr txBox="1"/>
          <p:nvPr/>
        </p:nvSpPr>
        <p:spPr>
          <a:xfrm>
            <a:off x="6236936" y="10399518"/>
            <a:ext cx="12448663" cy="120335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oMath>
              </m:oMathPara>
            </a14:m>
            <a:endParaRPr sz="8300"/>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13" name="Triangle"/>
          <p:cNvSpPr/>
          <p:nvPr/>
        </p:nvSpPr>
        <p:spPr>
          <a:xfrm>
            <a:off x="4078271" y="867653"/>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14" name="Shape"/>
          <p:cNvSpPr/>
          <p:nvPr/>
        </p:nvSpPr>
        <p:spPr>
          <a:xfrm rot="3707693">
            <a:off x="2959031"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215" name="Shape"/>
          <p:cNvSpPr/>
          <p:nvPr/>
        </p:nvSpPr>
        <p:spPr>
          <a:xfrm rot="17911998">
            <a:off x="13103155"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216" name="Triangle"/>
          <p:cNvSpPr/>
          <p:nvPr/>
        </p:nvSpPr>
        <p:spPr>
          <a:xfrm>
            <a:off x="16282266"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17" name="Triangle"/>
          <p:cNvSpPr/>
          <p:nvPr/>
        </p:nvSpPr>
        <p:spPr>
          <a:xfrm>
            <a:off x="4113991"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18" name="Line"/>
          <p:cNvSpPr/>
          <p:nvPr/>
        </p:nvSpPr>
        <p:spPr>
          <a:xfrm>
            <a:off x="6023227" y="3176282"/>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219" name="Line"/>
          <p:cNvSpPr/>
          <p:nvPr/>
        </p:nvSpPr>
        <p:spPr>
          <a:xfrm flipH="1">
            <a:off x="13482627" y="2167919"/>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220" name="Line"/>
          <p:cNvSpPr/>
          <p:nvPr/>
        </p:nvSpPr>
        <p:spPr>
          <a:xfrm flipH="1" flipV="1">
            <a:off x="12045282" y="811907"/>
            <a:ext cx="7300" cy="7301"/>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221" name="Line"/>
          <p:cNvSpPr/>
          <p:nvPr/>
        </p:nvSpPr>
        <p:spPr>
          <a:xfrm flipV="1">
            <a:off x="16367322" y="316867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222" name="Equation"/>
          <p:cNvSpPr txBox="1"/>
          <p:nvPr/>
        </p:nvSpPr>
        <p:spPr>
          <a:xfrm>
            <a:off x="12420341" y="180004"/>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223" name="Equation"/>
          <p:cNvSpPr txBox="1"/>
          <p:nvPr/>
        </p:nvSpPr>
        <p:spPr>
          <a:xfrm>
            <a:off x="20444744" y="412802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224" name="Equation"/>
          <p:cNvSpPr txBox="1"/>
          <p:nvPr/>
        </p:nvSpPr>
        <p:spPr>
          <a:xfrm>
            <a:off x="3055251" y="412802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225" name="Equation"/>
          <p:cNvSpPr txBox="1"/>
          <p:nvPr/>
        </p:nvSpPr>
        <p:spPr>
          <a:xfrm>
            <a:off x="7891310" y="404658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26" name="Equation"/>
          <p:cNvSpPr txBox="1"/>
          <p:nvPr/>
        </p:nvSpPr>
        <p:spPr>
          <a:xfrm>
            <a:off x="16090966" y="416969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27" name="Equation"/>
          <p:cNvSpPr txBox="1"/>
          <p:nvPr/>
        </p:nvSpPr>
        <p:spPr>
          <a:xfrm>
            <a:off x="6932341" y="2672732"/>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28" name="Equation"/>
          <p:cNvSpPr txBox="1"/>
          <p:nvPr/>
        </p:nvSpPr>
        <p:spPr>
          <a:xfrm>
            <a:off x="16706760" y="2672732"/>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29" name="Line"/>
          <p:cNvSpPr/>
          <p:nvPr/>
        </p:nvSpPr>
        <p:spPr>
          <a:xfrm flipV="1">
            <a:off x="4147122" y="3190205"/>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230" name="Line"/>
          <p:cNvSpPr/>
          <p:nvPr/>
        </p:nvSpPr>
        <p:spPr>
          <a:xfrm flipH="1" flipV="1">
            <a:off x="18210096" y="3250073"/>
            <a:ext cx="1868549" cy="714873"/>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231" name="Line"/>
          <p:cNvSpPr/>
          <p:nvPr/>
        </p:nvSpPr>
        <p:spPr>
          <a:xfrm>
            <a:off x="4191000" y="3959316"/>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232" name="latex-image-21.pdf" descr="latex-image-21.pdf"/>
          <p:cNvPicPr>
            <a:picLocks noChangeAspect="1"/>
          </p:cNvPicPr>
          <p:nvPr/>
        </p:nvPicPr>
        <p:blipFill>
          <a:blip r:embed="rId2">
            <a:extLst/>
          </a:blip>
          <a:stretch>
            <a:fillRect/>
          </a:stretch>
        </p:blipFill>
        <p:spPr>
          <a:xfrm>
            <a:off x="11460952" y="4278160"/>
            <a:ext cx="250033" cy="428627"/>
          </a:xfrm>
          <a:prstGeom prst="rect">
            <a:avLst/>
          </a:prstGeom>
          <a:ln w="12700">
            <a:miter lim="400000"/>
          </a:ln>
        </p:spPr>
      </p:pic>
      <p:pic>
        <p:nvPicPr>
          <p:cNvPr id="2233" name="Connection Line" descr="Connection Line"/>
          <p:cNvPicPr>
            <a:picLocks noChangeAspect="1"/>
          </p:cNvPicPr>
          <p:nvPr/>
        </p:nvPicPr>
        <p:blipFill>
          <a:blip r:embed="rId3">
            <a:extLst/>
          </a:blip>
          <a:stretch>
            <a:fillRect/>
          </a:stretch>
        </p:blipFill>
        <p:spPr>
          <a:xfrm>
            <a:off x="4429383" y="4200991"/>
            <a:ext cx="16051119" cy="3654317"/>
          </a:xfrm>
          <a:prstGeom prst="rect">
            <a:avLst/>
          </a:prstGeom>
          <a:ln w="12700">
            <a:miter lim="400000"/>
          </a:ln>
        </p:spPr>
      </p:pic>
      <p:pic>
        <p:nvPicPr>
          <p:cNvPr id="2234" name="latex-image-28.pdf" descr="latex-image-28.pdf"/>
          <p:cNvPicPr>
            <a:picLocks noChangeAspect="1"/>
          </p:cNvPicPr>
          <p:nvPr/>
        </p:nvPicPr>
        <p:blipFill>
          <a:blip r:embed="rId4">
            <a:extLst/>
          </a:blip>
          <a:stretch>
            <a:fillRect/>
          </a:stretch>
        </p:blipFill>
        <p:spPr>
          <a:xfrm>
            <a:off x="17339127" y="6901450"/>
            <a:ext cx="1089425" cy="571503"/>
          </a:xfrm>
          <a:prstGeom prst="rect">
            <a:avLst/>
          </a:prstGeom>
          <a:ln w="12700">
            <a:miter lim="400000"/>
          </a:ln>
        </p:spPr>
      </p:pic>
      <p:sp>
        <p:nvSpPr>
          <p:cNvPr id="2235" name="Circle"/>
          <p:cNvSpPr/>
          <p:nvPr/>
        </p:nvSpPr>
        <p:spPr>
          <a:xfrm>
            <a:off x="4035695"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236" name="Circle"/>
          <p:cNvSpPr/>
          <p:nvPr/>
        </p:nvSpPr>
        <p:spPr>
          <a:xfrm>
            <a:off x="19973256"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237" name="Equation"/>
          <p:cNvSpPr txBox="1"/>
          <p:nvPr/>
        </p:nvSpPr>
        <p:spPr>
          <a:xfrm>
            <a:off x="19454986" y="2831779"/>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38" name="Equation"/>
          <p:cNvSpPr txBox="1"/>
          <p:nvPr/>
        </p:nvSpPr>
        <p:spPr>
          <a:xfrm>
            <a:off x="4378296" y="2831779"/>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39" name="Equation"/>
          <p:cNvSpPr txBox="1"/>
          <p:nvPr/>
        </p:nvSpPr>
        <p:spPr>
          <a:xfrm>
            <a:off x="17964698" y="2377374"/>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40" name="Equation"/>
          <p:cNvSpPr txBox="1"/>
          <p:nvPr/>
        </p:nvSpPr>
        <p:spPr>
          <a:xfrm>
            <a:off x="5564816" y="2414767"/>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41" name="Must be zero, plus divide everything by d1"/>
          <p:cNvSpPr txBox="1"/>
          <p:nvPr/>
        </p:nvSpPr>
        <p:spPr>
          <a:xfrm>
            <a:off x="7496416" y="9778831"/>
            <a:ext cx="11812525"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Must be zero, plus divide everything by d1 </a:t>
            </a:r>
          </a:p>
        </p:txBody>
      </p:sp>
      <p:sp>
        <p:nvSpPr>
          <p:cNvPr id="2242" name="Equation"/>
          <p:cNvSpPr txBox="1"/>
          <p:nvPr/>
        </p:nvSpPr>
        <p:spPr>
          <a:xfrm>
            <a:off x="7616557" y="10864739"/>
            <a:ext cx="7910197" cy="120335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300" i="1">
                      <a:solidFill>
                        <a:srgbClr val="000000"/>
                      </a:solidFill>
                      <a:latin typeface="Cambria Math" panose="02040503050406030204" pitchFamily="18" charset="0"/>
                    </a:rPr>
                    <m:t>0</m:t>
                  </m:r>
                  <m:r>
                    <a:rPr xmlns:a="http://schemas.openxmlformats.org/drawingml/2006/main" sz="8300" i="1">
                      <a:solidFill>
                        <a:srgbClr val="000000"/>
                      </a:solidFill>
                      <a:latin typeface="Cambria Math" panose="02040503050406030204" pitchFamily="18" charset="0"/>
                    </a:rPr>
                    <m:t>=</m:t>
                  </m:r>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oMath>
              </m:oMathPara>
            </a14:m>
            <a:endParaRPr sz="8300"/>
          </a:p>
        </p:txBody>
      </p:sp>
      <p:sp>
        <p:nvSpPr>
          <p:cNvPr id="2243" name="Equation"/>
          <p:cNvSpPr txBox="1"/>
          <p:nvPr/>
        </p:nvSpPr>
        <p:spPr>
          <a:xfrm>
            <a:off x="7178347" y="8298002"/>
            <a:ext cx="12448662" cy="120335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oMath>
              </m:oMathPara>
            </a14:m>
            <a:endParaRPr sz="8300"/>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45" name="Turning cross products into matrices"/>
          <p:cNvSpPr txBox="1"/>
          <p:nvPr>
            <p:ph type="title"/>
          </p:nvPr>
        </p:nvSpPr>
        <p:spPr>
          <a:prstGeom prst="rect">
            <a:avLst/>
          </a:prstGeom>
        </p:spPr>
        <p:txBody>
          <a:bodyPr/>
          <a:lstStyle>
            <a:lvl1pPr defTabSz="722921">
              <a:defRPr sz="9856"/>
            </a:lvl1pPr>
          </a:lstStyle>
          <a:p>
            <a:pPr/>
            <a:r>
              <a:t>Turning cross products into matrices</a:t>
            </a:r>
          </a:p>
        </p:txBody>
      </p:sp>
      <p:pic>
        <p:nvPicPr>
          <p:cNvPr id="2246" name="pasted-movie.png" descr="pasted-movie.png"/>
          <p:cNvPicPr>
            <a:picLocks noChangeAspect="1"/>
          </p:cNvPicPr>
          <p:nvPr/>
        </p:nvPicPr>
        <p:blipFill>
          <a:blip r:embed="rId2">
            <a:extLst/>
          </a:blip>
          <a:stretch>
            <a:fillRect/>
          </a:stretch>
        </p:blipFill>
        <p:spPr>
          <a:xfrm>
            <a:off x="8324850" y="3115176"/>
            <a:ext cx="7734300" cy="2971801"/>
          </a:xfrm>
          <a:prstGeom prst="rect">
            <a:avLst/>
          </a:prstGeom>
          <a:ln w="12700">
            <a:miter lim="400000"/>
          </a:ln>
        </p:spPr>
      </p:pic>
      <p:pic>
        <p:nvPicPr>
          <p:cNvPr id="2247" name="pasted-movie.png" descr="pasted-movie.png"/>
          <p:cNvPicPr>
            <a:picLocks noChangeAspect="1"/>
          </p:cNvPicPr>
          <p:nvPr/>
        </p:nvPicPr>
        <p:blipFill>
          <a:blip r:embed="rId3">
            <a:extLst/>
          </a:blip>
          <a:stretch>
            <a:fillRect/>
          </a:stretch>
        </p:blipFill>
        <p:spPr>
          <a:xfrm>
            <a:off x="4284244" y="5978023"/>
            <a:ext cx="13855701" cy="4622801"/>
          </a:xfrm>
          <a:prstGeom prst="rect">
            <a:avLst/>
          </a:prstGeom>
          <a:ln w="12700">
            <a:miter lim="400000"/>
          </a:ln>
        </p:spPr>
      </p:pic>
      <p:sp>
        <p:nvSpPr>
          <p:cNvPr id="2248" name="https://www.cs.cmu.edu/~16385/s15/lectures/Lecture18.pdf"/>
          <p:cNvSpPr txBox="1"/>
          <p:nvPr/>
        </p:nvSpPr>
        <p:spPr>
          <a:xfrm>
            <a:off x="7461298" y="12917675"/>
            <a:ext cx="16581425"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https://www.cs.cmu.edu/~16385/s15/lectures/Lecture18.pdf</a:t>
            </a:r>
          </a:p>
        </p:txBody>
      </p:sp>
      <p:sp>
        <p:nvSpPr>
          <p:cNvPr id="2249" name="means matrix form of cross product"/>
          <p:cNvSpPr txBox="1"/>
          <p:nvPr/>
        </p:nvSpPr>
        <p:spPr>
          <a:xfrm>
            <a:off x="3266340" y="11163746"/>
            <a:ext cx="11141697" cy="101377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a:pPr>
            <a14:m>
              <m:oMath>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a</m:t>
                </m:r>
                <m:sSub>
                  <m:e>
                    <m:r>
                      <a:rPr xmlns:a="http://schemas.openxmlformats.org/drawingml/2006/main" sz="5750" i="1">
                        <a:solidFill>
                          <a:srgbClr val="000000"/>
                        </a:solidFill>
                        <a:latin typeface="Cambria Math" panose="02040503050406030204" pitchFamily="18" charset="0"/>
                      </a:rPr>
                      <m:t>]</m:t>
                    </m:r>
                  </m:e>
                  <m:sub>
                    <m:r>
                      <a:rPr xmlns:a="http://schemas.openxmlformats.org/drawingml/2006/main" sz="5750" i="1">
                        <a:solidFill>
                          <a:srgbClr val="000000"/>
                        </a:solidFill>
                        <a:latin typeface="Cambria Math" panose="02040503050406030204" pitchFamily="18" charset="0"/>
                      </a:rPr>
                      <m:t>×</m:t>
                    </m:r>
                  </m:sub>
                </m:sSub>
              </m:oMath>
            </a14:m>
            <a:r>
              <a:t> means matrix form of cross product</a:t>
            </a:r>
          </a:p>
        </p:txBody>
      </p:sp>
      <p:sp>
        <p:nvSpPr>
          <p:cNvPr id="2250" name="Text"/>
          <p:cNvSpPr txBox="1"/>
          <p:nvPr/>
        </p:nvSpPr>
        <p:spPr>
          <a:xfrm>
            <a:off x="14784571" y="9584238"/>
            <a:ext cx="2939092" cy="8268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i="1"/>
            </a:lvl1pPr>
          </a:lstStyle>
          <a:p>
            <a:pPr/>
            <a14:m>
              <m:oMathPara>
                <m:oMathParaPr>
                  <m:jc m:val="left"/>
                </m:oMathParaPr>
                <m:oMath>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a</m:t>
                  </m:r>
                  <m:sSub>
                    <m:e>
                      <m:r>
                        <a:rPr xmlns:a="http://schemas.openxmlformats.org/drawingml/2006/main" sz="4100" i="1">
                          <a:solidFill>
                            <a:srgbClr val="000000"/>
                          </a:solidFill>
                          <a:latin typeface="Cambria Math" panose="02040503050406030204" pitchFamily="18" charset="0"/>
                        </a:rPr>
                        <m:t>]</m:t>
                      </m:r>
                    </m:e>
                    <m:sub>
                      <m:r>
                        <a:rPr xmlns:a="http://schemas.openxmlformats.org/drawingml/2006/main" sz="4100" i="1">
                          <a:solidFill>
                            <a:srgbClr val="000000"/>
                          </a:solidFill>
                          <a:latin typeface="Cambria Math" panose="02040503050406030204" pitchFamily="18" charset="0"/>
                        </a:rPr>
                        <m:t>×</m:t>
                      </m:r>
                    </m:sub>
                  </m:sSub>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m:t>
                  </m:r>
                  <m:r>
                    <a:rPr xmlns:a="http://schemas.openxmlformats.org/drawingml/2006/main" sz="4100" i="1">
                      <a:solidFill>
                        <a:srgbClr val="000000"/>
                      </a:solidFill>
                      <a:latin typeface="Cambria Math" panose="02040503050406030204" pitchFamily="18" charset="0"/>
                    </a:rPr>
                    <m:t>a</m:t>
                  </m:r>
                  <m:sSubSup>
                    <m:e>
                      <m:r>
                        <a:rPr xmlns:a="http://schemas.openxmlformats.org/drawingml/2006/main" sz="4100" i="1">
                          <a:solidFill>
                            <a:srgbClr val="000000"/>
                          </a:solidFill>
                          <a:latin typeface="Cambria Math" panose="02040503050406030204" pitchFamily="18" charset="0"/>
                        </a:rPr>
                        <m:t>]</m:t>
                      </m:r>
                    </m:e>
                    <m:sub>
                      <m:r>
                        <a:rPr xmlns:a="http://schemas.openxmlformats.org/drawingml/2006/main" sz="4100" i="1">
                          <a:solidFill>
                            <a:srgbClr val="000000"/>
                          </a:solidFill>
                          <a:latin typeface="Cambria Math" panose="02040503050406030204" pitchFamily="18" charset="0"/>
                        </a:rPr>
                        <m:t>×</m:t>
                      </m:r>
                    </m:sub>
                    <m:sup>
                      <m:r>
                        <a:rPr xmlns:a="http://schemas.openxmlformats.org/drawingml/2006/main" sz="4100" i="1">
                          <a:solidFill>
                            <a:srgbClr val="000000"/>
                          </a:solidFill>
                          <a:latin typeface="Cambria Math" panose="02040503050406030204" pitchFamily="18" charset="0"/>
                        </a:rPr>
                        <m:t>T</m:t>
                      </m:r>
                    </m:sup>
                  </m:sSubSup>
                </m:oMath>
              </m:oMathPara>
            </a14:m>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2" name="Triangle"/>
          <p:cNvSpPr/>
          <p:nvPr/>
        </p:nvSpPr>
        <p:spPr>
          <a:xfrm>
            <a:off x="4078271" y="867653"/>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53" name="Shape"/>
          <p:cNvSpPr/>
          <p:nvPr/>
        </p:nvSpPr>
        <p:spPr>
          <a:xfrm rot="3707693">
            <a:off x="2959031"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254" name="Shape"/>
          <p:cNvSpPr/>
          <p:nvPr/>
        </p:nvSpPr>
        <p:spPr>
          <a:xfrm rot="17911998">
            <a:off x="13103155"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255" name="Triangle"/>
          <p:cNvSpPr/>
          <p:nvPr/>
        </p:nvSpPr>
        <p:spPr>
          <a:xfrm>
            <a:off x="16282266"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56" name="Triangle"/>
          <p:cNvSpPr/>
          <p:nvPr/>
        </p:nvSpPr>
        <p:spPr>
          <a:xfrm>
            <a:off x="4113991"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57" name="Line"/>
          <p:cNvSpPr/>
          <p:nvPr/>
        </p:nvSpPr>
        <p:spPr>
          <a:xfrm>
            <a:off x="6023227" y="3176282"/>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258" name="Line"/>
          <p:cNvSpPr/>
          <p:nvPr/>
        </p:nvSpPr>
        <p:spPr>
          <a:xfrm flipH="1">
            <a:off x="13482627" y="2167919"/>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259" name="Line"/>
          <p:cNvSpPr/>
          <p:nvPr/>
        </p:nvSpPr>
        <p:spPr>
          <a:xfrm flipH="1" flipV="1">
            <a:off x="12045282" y="811907"/>
            <a:ext cx="7300" cy="7301"/>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260" name="Line"/>
          <p:cNvSpPr/>
          <p:nvPr/>
        </p:nvSpPr>
        <p:spPr>
          <a:xfrm flipV="1">
            <a:off x="16367322" y="316867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261" name="Equation"/>
          <p:cNvSpPr txBox="1"/>
          <p:nvPr/>
        </p:nvSpPr>
        <p:spPr>
          <a:xfrm>
            <a:off x="12420341" y="180004"/>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262" name="Equation"/>
          <p:cNvSpPr txBox="1"/>
          <p:nvPr/>
        </p:nvSpPr>
        <p:spPr>
          <a:xfrm>
            <a:off x="20444744" y="412802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263" name="Equation"/>
          <p:cNvSpPr txBox="1"/>
          <p:nvPr/>
        </p:nvSpPr>
        <p:spPr>
          <a:xfrm>
            <a:off x="3055251" y="412802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264" name="Equation"/>
          <p:cNvSpPr txBox="1"/>
          <p:nvPr/>
        </p:nvSpPr>
        <p:spPr>
          <a:xfrm>
            <a:off x="7891310" y="404658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65" name="Equation"/>
          <p:cNvSpPr txBox="1"/>
          <p:nvPr/>
        </p:nvSpPr>
        <p:spPr>
          <a:xfrm>
            <a:off x="16090966" y="416969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66" name="Equation"/>
          <p:cNvSpPr txBox="1"/>
          <p:nvPr/>
        </p:nvSpPr>
        <p:spPr>
          <a:xfrm>
            <a:off x="6932341" y="2672732"/>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67" name="Equation"/>
          <p:cNvSpPr txBox="1"/>
          <p:nvPr/>
        </p:nvSpPr>
        <p:spPr>
          <a:xfrm>
            <a:off x="16706760" y="2672732"/>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68" name="Line"/>
          <p:cNvSpPr/>
          <p:nvPr/>
        </p:nvSpPr>
        <p:spPr>
          <a:xfrm flipV="1">
            <a:off x="4147122" y="3190205"/>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269" name="Line"/>
          <p:cNvSpPr/>
          <p:nvPr/>
        </p:nvSpPr>
        <p:spPr>
          <a:xfrm flipH="1" flipV="1">
            <a:off x="18210096" y="3250073"/>
            <a:ext cx="1868549" cy="714873"/>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270" name="Line"/>
          <p:cNvSpPr/>
          <p:nvPr/>
        </p:nvSpPr>
        <p:spPr>
          <a:xfrm>
            <a:off x="4191000" y="3959316"/>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271" name="latex-image-21.pdf" descr="latex-image-21.pdf"/>
          <p:cNvPicPr>
            <a:picLocks noChangeAspect="1"/>
          </p:cNvPicPr>
          <p:nvPr/>
        </p:nvPicPr>
        <p:blipFill>
          <a:blip r:embed="rId2">
            <a:extLst/>
          </a:blip>
          <a:stretch>
            <a:fillRect/>
          </a:stretch>
        </p:blipFill>
        <p:spPr>
          <a:xfrm>
            <a:off x="11460952" y="4278160"/>
            <a:ext cx="250033" cy="428627"/>
          </a:xfrm>
          <a:prstGeom prst="rect">
            <a:avLst/>
          </a:prstGeom>
          <a:ln w="12700">
            <a:miter lim="400000"/>
          </a:ln>
        </p:spPr>
      </p:pic>
      <p:pic>
        <p:nvPicPr>
          <p:cNvPr id="2272" name="Connection Line" descr="Connection Line"/>
          <p:cNvPicPr>
            <a:picLocks noChangeAspect="1"/>
          </p:cNvPicPr>
          <p:nvPr/>
        </p:nvPicPr>
        <p:blipFill>
          <a:blip r:embed="rId3">
            <a:extLst/>
          </a:blip>
          <a:stretch>
            <a:fillRect/>
          </a:stretch>
        </p:blipFill>
        <p:spPr>
          <a:xfrm>
            <a:off x="4429383" y="4200991"/>
            <a:ext cx="16051119" cy="3654317"/>
          </a:xfrm>
          <a:prstGeom prst="rect">
            <a:avLst/>
          </a:prstGeom>
          <a:ln w="12700">
            <a:miter lim="400000"/>
          </a:ln>
        </p:spPr>
      </p:pic>
      <p:pic>
        <p:nvPicPr>
          <p:cNvPr id="2273" name="latex-image-28.pdf" descr="latex-image-28.pdf"/>
          <p:cNvPicPr>
            <a:picLocks noChangeAspect="1"/>
          </p:cNvPicPr>
          <p:nvPr/>
        </p:nvPicPr>
        <p:blipFill>
          <a:blip r:embed="rId4">
            <a:extLst/>
          </a:blip>
          <a:stretch>
            <a:fillRect/>
          </a:stretch>
        </p:blipFill>
        <p:spPr>
          <a:xfrm>
            <a:off x="17339127" y="6901450"/>
            <a:ext cx="1089425" cy="571503"/>
          </a:xfrm>
          <a:prstGeom prst="rect">
            <a:avLst/>
          </a:prstGeom>
          <a:ln w="12700">
            <a:miter lim="400000"/>
          </a:ln>
        </p:spPr>
      </p:pic>
      <p:sp>
        <p:nvSpPr>
          <p:cNvPr id="2274" name="Circle"/>
          <p:cNvSpPr/>
          <p:nvPr/>
        </p:nvSpPr>
        <p:spPr>
          <a:xfrm>
            <a:off x="4035695"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275" name="Circle"/>
          <p:cNvSpPr/>
          <p:nvPr/>
        </p:nvSpPr>
        <p:spPr>
          <a:xfrm>
            <a:off x="19973256"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276" name="Equation"/>
          <p:cNvSpPr txBox="1"/>
          <p:nvPr/>
        </p:nvSpPr>
        <p:spPr>
          <a:xfrm>
            <a:off x="19454986" y="2831779"/>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77" name="Equation"/>
          <p:cNvSpPr txBox="1"/>
          <p:nvPr/>
        </p:nvSpPr>
        <p:spPr>
          <a:xfrm>
            <a:off x="4378296" y="2831779"/>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78" name="Equation"/>
          <p:cNvSpPr txBox="1"/>
          <p:nvPr/>
        </p:nvSpPr>
        <p:spPr>
          <a:xfrm>
            <a:off x="17964698" y="2377374"/>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79" name="Equation"/>
          <p:cNvSpPr txBox="1"/>
          <p:nvPr/>
        </p:nvSpPr>
        <p:spPr>
          <a:xfrm>
            <a:off x="5564816" y="2414767"/>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80" name="Must be zero, plus divide everything by d1"/>
          <p:cNvSpPr txBox="1"/>
          <p:nvPr/>
        </p:nvSpPr>
        <p:spPr>
          <a:xfrm>
            <a:off x="7496416" y="9778831"/>
            <a:ext cx="11812525"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Must be zero, plus divide everything by d1 </a:t>
            </a:r>
          </a:p>
        </p:txBody>
      </p:sp>
      <p:sp>
        <p:nvSpPr>
          <p:cNvPr id="2281" name="Equation"/>
          <p:cNvSpPr txBox="1"/>
          <p:nvPr/>
        </p:nvSpPr>
        <p:spPr>
          <a:xfrm>
            <a:off x="7616557" y="10864739"/>
            <a:ext cx="7910197" cy="120335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8300" i="1">
                      <a:solidFill>
                        <a:srgbClr val="000000"/>
                      </a:solidFill>
                      <a:latin typeface="Cambria Math" panose="02040503050406030204" pitchFamily="18" charset="0"/>
                    </a:rPr>
                    <m:t>0</m:t>
                  </m:r>
                  <m:r>
                    <a:rPr xmlns:a="http://schemas.openxmlformats.org/drawingml/2006/main" sz="8300" i="1">
                      <a:solidFill>
                        <a:srgbClr val="000000"/>
                      </a:solidFill>
                      <a:latin typeface="Cambria Math" panose="02040503050406030204" pitchFamily="18" charset="0"/>
                    </a:rPr>
                    <m:t>=</m:t>
                  </m:r>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oMath>
              </m:oMathPara>
            </a14:m>
            <a:endParaRPr sz="8300"/>
          </a:p>
        </p:txBody>
      </p:sp>
      <p:sp>
        <p:nvSpPr>
          <p:cNvPr id="2282" name="Equation"/>
          <p:cNvSpPr txBox="1"/>
          <p:nvPr/>
        </p:nvSpPr>
        <p:spPr>
          <a:xfrm>
            <a:off x="7178347" y="8298002"/>
            <a:ext cx="12448662" cy="120335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oMath>
              </m:oMathPara>
            </a14:m>
            <a:endParaRPr sz="8300"/>
          </a:p>
        </p:txBody>
      </p:sp>
      <p:sp>
        <p:nvSpPr>
          <p:cNvPr id="2283" name="Essential matrix"/>
          <p:cNvSpPr txBox="1"/>
          <p:nvPr/>
        </p:nvSpPr>
        <p:spPr>
          <a:xfrm>
            <a:off x="11602513" y="12196857"/>
            <a:ext cx="4415639" cy="8084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Essential matrix</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5" name="Triangle"/>
          <p:cNvSpPr/>
          <p:nvPr/>
        </p:nvSpPr>
        <p:spPr>
          <a:xfrm>
            <a:off x="4078271" y="867653"/>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86" name="Shape"/>
          <p:cNvSpPr/>
          <p:nvPr/>
        </p:nvSpPr>
        <p:spPr>
          <a:xfrm rot="3707693">
            <a:off x="2959031"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287" name="Shape"/>
          <p:cNvSpPr/>
          <p:nvPr/>
        </p:nvSpPr>
        <p:spPr>
          <a:xfrm rot="17911998">
            <a:off x="13103155" y="143229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288" name="Triangle"/>
          <p:cNvSpPr/>
          <p:nvPr/>
        </p:nvSpPr>
        <p:spPr>
          <a:xfrm>
            <a:off x="16282266"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89" name="Triangle"/>
          <p:cNvSpPr/>
          <p:nvPr/>
        </p:nvSpPr>
        <p:spPr>
          <a:xfrm>
            <a:off x="4113991" y="317712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290" name="Line"/>
          <p:cNvSpPr/>
          <p:nvPr/>
        </p:nvSpPr>
        <p:spPr>
          <a:xfrm>
            <a:off x="6023227" y="3176282"/>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291" name="Line"/>
          <p:cNvSpPr/>
          <p:nvPr/>
        </p:nvSpPr>
        <p:spPr>
          <a:xfrm flipH="1">
            <a:off x="13482627" y="2167919"/>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292" name="Line"/>
          <p:cNvSpPr/>
          <p:nvPr/>
        </p:nvSpPr>
        <p:spPr>
          <a:xfrm flipH="1" flipV="1">
            <a:off x="12045282" y="811907"/>
            <a:ext cx="7300" cy="7301"/>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293" name="Line"/>
          <p:cNvSpPr/>
          <p:nvPr/>
        </p:nvSpPr>
        <p:spPr>
          <a:xfrm flipV="1">
            <a:off x="16367322" y="316867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294" name="Equation"/>
          <p:cNvSpPr txBox="1"/>
          <p:nvPr/>
        </p:nvSpPr>
        <p:spPr>
          <a:xfrm>
            <a:off x="12420341" y="180004"/>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295" name="Equation"/>
          <p:cNvSpPr txBox="1"/>
          <p:nvPr/>
        </p:nvSpPr>
        <p:spPr>
          <a:xfrm>
            <a:off x="20444744" y="412802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296" name="Equation"/>
          <p:cNvSpPr txBox="1"/>
          <p:nvPr/>
        </p:nvSpPr>
        <p:spPr>
          <a:xfrm>
            <a:off x="3055251" y="412802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297" name="Equation"/>
          <p:cNvSpPr txBox="1"/>
          <p:nvPr/>
        </p:nvSpPr>
        <p:spPr>
          <a:xfrm>
            <a:off x="7891310" y="404658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298" name="Equation"/>
          <p:cNvSpPr txBox="1"/>
          <p:nvPr/>
        </p:nvSpPr>
        <p:spPr>
          <a:xfrm>
            <a:off x="16090966" y="416969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299" name="Equation"/>
          <p:cNvSpPr txBox="1"/>
          <p:nvPr/>
        </p:nvSpPr>
        <p:spPr>
          <a:xfrm>
            <a:off x="6932341" y="2672732"/>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00" name="Equation"/>
          <p:cNvSpPr txBox="1"/>
          <p:nvPr/>
        </p:nvSpPr>
        <p:spPr>
          <a:xfrm>
            <a:off x="16706760" y="2672732"/>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01" name="Line"/>
          <p:cNvSpPr/>
          <p:nvPr/>
        </p:nvSpPr>
        <p:spPr>
          <a:xfrm flipV="1">
            <a:off x="4147122" y="3190205"/>
            <a:ext cx="1936204" cy="787005"/>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302" name="Line"/>
          <p:cNvSpPr/>
          <p:nvPr/>
        </p:nvSpPr>
        <p:spPr>
          <a:xfrm flipH="1" flipV="1">
            <a:off x="18210096" y="3250073"/>
            <a:ext cx="1868549" cy="714873"/>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303" name="Line"/>
          <p:cNvSpPr/>
          <p:nvPr/>
        </p:nvSpPr>
        <p:spPr>
          <a:xfrm>
            <a:off x="4191000" y="3959316"/>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304" name="latex-image-21.pdf" descr="latex-image-21.pdf"/>
          <p:cNvPicPr>
            <a:picLocks noChangeAspect="1"/>
          </p:cNvPicPr>
          <p:nvPr/>
        </p:nvPicPr>
        <p:blipFill>
          <a:blip r:embed="rId2">
            <a:extLst/>
          </a:blip>
          <a:stretch>
            <a:fillRect/>
          </a:stretch>
        </p:blipFill>
        <p:spPr>
          <a:xfrm>
            <a:off x="11460952" y="4278160"/>
            <a:ext cx="250033" cy="428627"/>
          </a:xfrm>
          <a:prstGeom prst="rect">
            <a:avLst/>
          </a:prstGeom>
          <a:ln w="12700">
            <a:miter lim="400000"/>
          </a:ln>
        </p:spPr>
      </p:pic>
      <p:pic>
        <p:nvPicPr>
          <p:cNvPr id="2305" name="Connection Line" descr="Connection Line"/>
          <p:cNvPicPr>
            <a:picLocks noChangeAspect="1"/>
          </p:cNvPicPr>
          <p:nvPr/>
        </p:nvPicPr>
        <p:blipFill>
          <a:blip r:embed="rId3">
            <a:extLst/>
          </a:blip>
          <a:stretch>
            <a:fillRect/>
          </a:stretch>
        </p:blipFill>
        <p:spPr>
          <a:xfrm>
            <a:off x="4429383" y="4200991"/>
            <a:ext cx="16051119" cy="3654317"/>
          </a:xfrm>
          <a:prstGeom prst="rect">
            <a:avLst/>
          </a:prstGeom>
          <a:ln w="12700">
            <a:miter lim="400000"/>
          </a:ln>
        </p:spPr>
      </p:pic>
      <p:pic>
        <p:nvPicPr>
          <p:cNvPr id="2306" name="latex-image-28.pdf" descr="latex-image-28.pdf"/>
          <p:cNvPicPr>
            <a:picLocks noChangeAspect="1"/>
          </p:cNvPicPr>
          <p:nvPr/>
        </p:nvPicPr>
        <p:blipFill>
          <a:blip r:embed="rId4">
            <a:extLst/>
          </a:blip>
          <a:stretch>
            <a:fillRect/>
          </a:stretch>
        </p:blipFill>
        <p:spPr>
          <a:xfrm>
            <a:off x="17339127" y="6901450"/>
            <a:ext cx="1089425" cy="571503"/>
          </a:xfrm>
          <a:prstGeom prst="rect">
            <a:avLst/>
          </a:prstGeom>
          <a:ln w="12700">
            <a:miter lim="400000"/>
          </a:ln>
        </p:spPr>
      </p:pic>
      <p:sp>
        <p:nvSpPr>
          <p:cNvPr id="2307" name="Circle"/>
          <p:cNvSpPr/>
          <p:nvPr/>
        </p:nvSpPr>
        <p:spPr>
          <a:xfrm>
            <a:off x="4035695"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308" name="Circle"/>
          <p:cNvSpPr/>
          <p:nvPr/>
        </p:nvSpPr>
        <p:spPr>
          <a:xfrm>
            <a:off x="19973256" y="3759020"/>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309" name="Equation"/>
          <p:cNvSpPr txBox="1"/>
          <p:nvPr/>
        </p:nvSpPr>
        <p:spPr>
          <a:xfrm>
            <a:off x="19454986" y="2831779"/>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10" name="Equation"/>
          <p:cNvSpPr txBox="1"/>
          <p:nvPr/>
        </p:nvSpPr>
        <p:spPr>
          <a:xfrm>
            <a:off x="4378296" y="2831779"/>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11" name="Equation"/>
          <p:cNvSpPr txBox="1"/>
          <p:nvPr/>
        </p:nvSpPr>
        <p:spPr>
          <a:xfrm>
            <a:off x="17964698" y="2377374"/>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12" name="Equation"/>
          <p:cNvSpPr txBox="1"/>
          <p:nvPr/>
        </p:nvSpPr>
        <p:spPr>
          <a:xfrm>
            <a:off x="5564816" y="2414767"/>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13" name="Equation"/>
          <p:cNvSpPr txBox="1"/>
          <p:nvPr/>
        </p:nvSpPr>
        <p:spPr>
          <a:xfrm>
            <a:off x="7630869" y="8022252"/>
            <a:ext cx="7989529" cy="1203351"/>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0</m:t>
                  </m:r>
                </m:oMath>
              </m:oMathPara>
            </a14:m>
            <a:endParaRPr sz="8300"/>
          </a:p>
        </p:txBody>
      </p:sp>
      <p:sp>
        <p:nvSpPr>
          <p:cNvPr id="2314" name="Essential matrix"/>
          <p:cNvSpPr txBox="1"/>
          <p:nvPr/>
        </p:nvSpPr>
        <p:spPr>
          <a:xfrm>
            <a:off x="10639986" y="9004479"/>
            <a:ext cx="4415639"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Essential matrix</a:t>
            </a:r>
          </a:p>
        </p:txBody>
      </p:sp>
      <p:sp>
        <p:nvSpPr>
          <p:cNvPr id="2315" name="Going back to image coordinates with"/>
          <p:cNvSpPr txBox="1"/>
          <p:nvPr/>
        </p:nvSpPr>
        <p:spPr>
          <a:xfrm>
            <a:off x="5838729" y="10064533"/>
            <a:ext cx="13648975" cy="95945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Going back to image coordinates with </a:t>
            </a:r>
            <a14:m>
              <m:oMath>
                <m:bar>
                  <m:barPr>
                    <m:ctrlPr>
                      <a:rPr xmlns:a="http://schemas.openxmlformats.org/drawingml/2006/main" sz="5750" i="1">
                        <a:solidFill>
                          <a:srgbClr val="000000"/>
                        </a:solidFill>
                        <a:latin typeface="Cambria Math" panose="02040503050406030204" pitchFamily="18" charset="0"/>
                      </a:rPr>
                    </m:ctrlPr>
                    <m:pos m:val="top"/>
                  </m:barPr>
                  <m:e>
                    <m:r>
                      <m:rPr>
                        <m:sty m:val="b"/>
                      </m:rPr>
                      <a:rPr xmlns:a="http://schemas.openxmlformats.org/drawingml/2006/main" sz="5750" i="1">
                        <a:solidFill>
                          <a:srgbClr val="000000"/>
                        </a:solidFill>
                        <a:latin typeface="Cambria Math" panose="02040503050406030204" pitchFamily="18" charset="0"/>
                      </a:rPr>
                      <m:t>x</m:t>
                    </m:r>
                  </m:e>
                </m:bar>
                <m:r>
                  <a:rPr xmlns:a="http://schemas.openxmlformats.org/drawingml/2006/main" sz="5750" i="1">
                    <a:solidFill>
                      <a:srgbClr val="000000"/>
                    </a:solidFill>
                    <a:latin typeface="Cambria Math" panose="02040503050406030204" pitchFamily="18" charset="0"/>
                  </a:rPr>
                  <m:t>=</m:t>
                </m:r>
                <m:sSup>
                  <m:e>
                    <m:r>
                      <m:rPr>
                        <m:sty m:val="b"/>
                      </m:rPr>
                      <a:rPr xmlns:a="http://schemas.openxmlformats.org/drawingml/2006/main" sz="5750" i="1">
                        <a:solidFill>
                          <a:srgbClr val="000000"/>
                        </a:solidFill>
                        <a:latin typeface="Cambria Math" panose="02040503050406030204" pitchFamily="18" charset="0"/>
                      </a:rPr>
                      <m:t>K</m:t>
                    </m:r>
                  </m:e>
                  <m:su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1</m:t>
                    </m:r>
                  </m:sup>
                </m:sSup>
                <m:limUpp>
                  <m:e>
                    <m:r>
                      <m:rPr>
                        <m:sty m:val="b"/>
                      </m:rPr>
                      <a:rPr xmlns:a="http://schemas.openxmlformats.org/drawingml/2006/main" sz="5750" i="1">
                        <a:solidFill>
                          <a:srgbClr val="000000"/>
                        </a:solidFill>
                        <a:latin typeface="Cambria Math" panose="02040503050406030204" pitchFamily="18" charset="0"/>
                      </a:rPr>
                      <m:t>x</m:t>
                    </m:r>
                  </m:e>
                  <m:lim>
                    <m:r>
                      <a:rPr xmlns:a="http://schemas.openxmlformats.org/drawingml/2006/main" sz="5750" i="1">
                        <a:solidFill>
                          <a:srgbClr val="000000"/>
                        </a:solidFill>
                        <a:latin typeface="Cambria Math" panose="02040503050406030204" pitchFamily="18" charset="0"/>
                      </a:rPr>
                      <m:t>˜</m:t>
                    </m:r>
                  </m:lim>
                </m:limUpp>
              </m:oMath>
            </a14:m>
            <a:r>
              <a:t> </a:t>
            </a:r>
          </a:p>
        </p:txBody>
      </p:sp>
      <p:sp>
        <p:nvSpPr>
          <p:cNvPr id="2316" name="Equation"/>
          <p:cNvSpPr txBox="1"/>
          <p:nvPr/>
        </p:nvSpPr>
        <p:spPr>
          <a:xfrm>
            <a:off x="6458459" y="11726642"/>
            <a:ext cx="12271424" cy="12205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T</m:t>
                      </m:r>
                    </m:sup>
                  </m:sSubSup>
                  <m:sSubSup>
                    <m:e>
                      <m:r>
                        <m:rPr>
                          <m:sty m:val="b"/>
                        </m:rPr>
                        <a:rPr xmlns:a="http://schemas.openxmlformats.org/drawingml/2006/main" sz="8300" i="1">
                          <a:solidFill>
                            <a:srgbClr val="000000"/>
                          </a:solidFill>
                          <a:latin typeface="Cambria Math" panose="02040503050406030204" pitchFamily="18" charset="0"/>
                        </a:rPr>
                        <m:t>K</m:t>
                      </m:r>
                    </m:e>
                    <m:sub>
                      <m:r>
                        <a:rPr xmlns:a="http://schemas.openxmlformats.org/drawingml/2006/main" sz="8300" i="1">
                          <a:solidFill>
                            <a:srgbClr val="000000"/>
                          </a:solidFill>
                          <a:latin typeface="Cambria Math" panose="02040503050406030204" pitchFamily="18" charset="0"/>
                        </a:rPr>
                        <m:t>2</m:t>
                      </m:r>
                    </m:sub>
                    <m:sup>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T</m:t>
                      </m:r>
                    </m:sup>
                  </m:sSubSup>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t</m:t>
                  </m:r>
                  <m:sSub>
                    <m:e>
                      <m:r>
                        <a:rPr xmlns:a="http://schemas.openxmlformats.org/drawingml/2006/main" sz="8300" i="1">
                          <a:solidFill>
                            <a:srgbClr val="000000"/>
                          </a:solidFill>
                          <a:latin typeface="Cambria Math" panose="02040503050406030204" pitchFamily="18" charset="0"/>
                        </a:rPr>
                        <m:t>]</m:t>
                      </m:r>
                    </m:e>
                    <m:sub>
                      <m:r>
                        <a:rPr xmlns:a="http://schemas.openxmlformats.org/drawingml/2006/main" sz="8300" i="1">
                          <a:solidFill>
                            <a:srgbClr val="000000"/>
                          </a:solidFill>
                          <a:latin typeface="Cambria Math" panose="02040503050406030204" pitchFamily="18" charset="0"/>
                        </a:rPr>
                        <m:t>×</m:t>
                      </m:r>
                    </m:sub>
                  </m:sSub>
                  <m:r>
                    <a:rPr xmlns:a="http://schemas.openxmlformats.org/drawingml/2006/main" sz="8300" i="1">
                      <a:solidFill>
                        <a:srgbClr val="000000"/>
                      </a:solidFill>
                      <a:latin typeface="Cambria Math" panose="02040503050406030204" pitchFamily="18" charset="0"/>
                    </a:rPr>
                    <m:t>)</m:t>
                  </m:r>
                  <m:sSubSup>
                    <m:e>
                      <m:r>
                        <m:rPr>
                          <m:sty m:val="b"/>
                        </m:rPr>
                        <a:rPr xmlns:a="http://schemas.openxmlformats.org/drawingml/2006/main" sz="8300" i="1">
                          <a:solidFill>
                            <a:srgbClr val="000000"/>
                          </a:solidFill>
                          <a:latin typeface="Cambria Math" panose="02040503050406030204" pitchFamily="18" charset="0"/>
                        </a:rPr>
                        <m:t>K</m:t>
                      </m:r>
                    </m:e>
                    <m:sub>
                      <m:r>
                        <a:rPr xmlns:a="http://schemas.openxmlformats.org/drawingml/2006/main" sz="8300" i="1">
                          <a:solidFill>
                            <a:srgbClr val="000000"/>
                          </a:solidFill>
                          <a:latin typeface="Cambria Math" panose="02040503050406030204" pitchFamily="18" charset="0"/>
                        </a:rPr>
                        <m:t>1</m:t>
                      </m:r>
                    </m:sub>
                    <m:sup>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1</m:t>
                      </m:r>
                    </m:sup>
                  </m:sSubSup>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a:rPr xmlns:a="http://schemas.openxmlformats.org/drawingml/2006/main" sz="8300" i="1">
                      <a:solidFill>
                        <a:srgbClr val="000000"/>
                      </a:solidFill>
                      <a:latin typeface="Cambria Math" panose="02040503050406030204" pitchFamily="18" charset="0"/>
                    </a:rPr>
                    <m:t>0</m:t>
                  </m:r>
                </m:oMath>
              </m:oMathPara>
            </a14:m>
            <a:endParaRPr sz="8300"/>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8" name="Double-click to edit"/>
          <p:cNvSpPr txBox="1"/>
          <p:nvPr>
            <p:ph type="title"/>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20"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21"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322"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323"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24"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25"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326"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327"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328"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329"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330"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331"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332" name="Equation"/>
          <p:cNvSpPr txBox="1"/>
          <p:nvPr/>
        </p:nvSpPr>
        <p:spPr>
          <a:xfrm>
            <a:off x="7891310" y="6613323"/>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33"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34"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35"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36"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337"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338" name="Line"/>
          <p:cNvSpPr/>
          <p:nvPr/>
        </p:nvSpPr>
        <p:spPr>
          <a:xfrm>
            <a:off x="4191000" y="6526052"/>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339"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pic>
        <p:nvPicPr>
          <p:cNvPr id="2340" name="Connection Line" descr="Connection Line"/>
          <p:cNvPicPr>
            <a:picLocks noChangeAspect="1"/>
          </p:cNvPicPr>
          <p:nvPr/>
        </p:nvPicPr>
        <p:blipFill>
          <a:blip r:embed="rId3">
            <a:extLst/>
          </a:blip>
          <a:stretch>
            <a:fillRect/>
          </a:stretch>
        </p:blipFill>
        <p:spPr>
          <a:xfrm>
            <a:off x="4429383" y="6767727"/>
            <a:ext cx="16051119" cy="3654318"/>
          </a:xfrm>
          <a:prstGeom prst="rect">
            <a:avLst/>
          </a:prstGeom>
          <a:ln w="12700">
            <a:miter lim="400000"/>
          </a:ln>
        </p:spPr>
      </p:pic>
      <p:pic>
        <p:nvPicPr>
          <p:cNvPr id="2341" name="latex-image-28.pdf" descr="latex-image-28.pdf"/>
          <p:cNvPicPr>
            <a:picLocks noChangeAspect="1"/>
          </p:cNvPicPr>
          <p:nvPr/>
        </p:nvPicPr>
        <p:blipFill>
          <a:blip r:embed="rId4">
            <a:extLst/>
          </a:blip>
          <a:stretch>
            <a:fillRect/>
          </a:stretch>
        </p:blipFill>
        <p:spPr>
          <a:xfrm>
            <a:off x="17339127" y="9468187"/>
            <a:ext cx="1089425" cy="571503"/>
          </a:xfrm>
          <a:prstGeom prst="rect">
            <a:avLst/>
          </a:prstGeom>
          <a:ln w="12700">
            <a:miter lim="400000"/>
          </a:ln>
        </p:spPr>
      </p:pic>
      <p:sp>
        <p:nvSpPr>
          <p:cNvPr id="2342"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343"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344" name="Equation"/>
          <p:cNvSpPr txBox="1"/>
          <p:nvPr/>
        </p:nvSpPr>
        <p:spPr>
          <a:xfrm>
            <a:off x="2094534" y="9051521"/>
            <a:ext cx="9845473" cy="98347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300" i="1">
                      <a:solidFill>
                        <a:srgbClr val="000000"/>
                      </a:solidFill>
                      <a:latin typeface="Cambria Math" panose="02040503050406030204" pitchFamily="18" charset="0"/>
                    </a:rPr>
                    <m:t>X</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oMath>
              </m:oMathPara>
            </a14:m>
            <a:endParaRPr sz="8300"/>
          </a:p>
        </p:txBody>
      </p:sp>
      <p:sp>
        <p:nvSpPr>
          <p:cNvPr id="2345"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346"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47"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48" name="Equation"/>
          <p:cNvSpPr txBox="1"/>
          <p:nvPr/>
        </p:nvSpPr>
        <p:spPr>
          <a:xfrm>
            <a:off x="17964698" y="4944111"/>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49" name="Equation"/>
          <p:cNvSpPr txBox="1"/>
          <p:nvPr/>
        </p:nvSpPr>
        <p:spPr>
          <a:xfrm>
            <a:off x="5564816" y="4981504"/>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50" name="Where   is the depth (scalar)"/>
          <p:cNvSpPr txBox="1"/>
          <p:nvPr/>
        </p:nvSpPr>
        <p:spPr>
          <a:xfrm>
            <a:off x="9330256" y="12709291"/>
            <a:ext cx="8020176" cy="10027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Where </a:t>
            </a:r>
            <a14:m>
              <m:oMath>
                <m:sSub>
                  <m:e>
                    <m:r>
                      <a:rPr xmlns:a="http://schemas.openxmlformats.org/drawingml/2006/main" sz="5750" i="1">
                        <a:solidFill>
                          <a:srgbClr val="000000"/>
                        </a:solidFill>
                        <a:latin typeface="Cambria Math" panose="02040503050406030204" pitchFamily="18" charset="0"/>
                      </a:rPr>
                      <m:t>d</m:t>
                    </m:r>
                  </m:e>
                  <m:sub>
                    <m:r>
                      <a:rPr xmlns:a="http://schemas.openxmlformats.org/drawingml/2006/main" sz="5750" i="1">
                        <a:solidFill>
                          <a:srgbClr val="000000"/>
                        </a:solidFill>
                        <a:latin typeface="Cambria Math" panose="02040503050406030204" pitchFamily="18" charset="0"/>
                      </a:rPr>
                      <m:t>i</m:t>
                    </m:r>
                  </m:sub>
                </m:sSub>
              </m:oMath>
            </a14:m>
            <a:r>
              <a:t> is the depth (scalar)</a:t>
            </a:r>
          </a:p>
        </p:txBody>
      </p:sp>
      <p:sp>
        <p:nvSpPr>
          <p:cNvPr id="2351" name="I need"/>
          <p:cNvSpPr txBox="1"/>
          <p:nvPr/>
        </p:nvSpPr>
        <p:spPr>
          <a:xfrm>
            <a:off x="5063056" y="236963"/>
            <a:ext cx="1796797"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I need</a:t>
            </a:r>
          </a:p>
        </p:txBody>
      </p:sp>
      <p:sp>
        <p:nvSpPr>
          <p:cNvPr id="2352" name="Equation"/>
          <p:cNvSpPr txBox="1"/>
          <p:nvPr/>
        </p:nvSpPr>
        <p:spPr>
          <a:xfrm>
            <a:off x="1985704" y="10880407"/>
            <a:ext cx="9845473" cy="98347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300" i="1">
                      <a:solidFill>
                        <a:srgbClr val="000000"/>
                      </a:solidFill>
                      <a:latin typeface="Cambria Math" panose="02040503050406030204" pitchFamily="18" charset="0"/>
                    </a:rPr>
                    <m:t>X</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2</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2</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R</m:t>
                  </m:r>
                  <m:r>
                    <a:rPr xmlns:a="http://schemas.openxmlformats.org/drawingml/2006/main" sz="8300" i="1">
                      <a:solidFill>
                        <a:srgbClr val="000000"/>
                      </a:solidFill>
                      <a:latin typeface="Cambria Math" panose="02040503050406030204" pitchFamily="18" charset="0"/>
                    </a:rPr>
                    <m:t>(</m:t>
                  </m:r>
                  <m:sSub>
                    <m:e>
                      <m:r>
                        <a:rPr xmlns:a="http://schemas.openxmlformats.org/drawingml/2006/main" sz="8300" i="1">
                          <a:solidFill>
                            <a:srgbClr val="000000"/>
                          </a:solidFill>
                          <a:latin typeface="Cambria Math" panose="02040503050406030204" pitchFamily="18" charset="0"/>
                        </a:rPr>
                        <m:t>d</m:t>
                      </m:r>
                    </m:e>
                    <m:sub>
                      <m:r>
                        <a:rPr xmlns:a="http://schemas.openxmlformats.org/drawingml/2006/main" sz="8300" i="1">
                          <a:solidFill>
                            <a:srgbClr val="000000"/>
                          </a:solidFill>
                          <a:latin typeface="Cambria Math" panose="02040503050406030204" pitchFamily="18" charset="0"/>
                        </a:rPr>
                        <m:t>1</m:t>
                      </m:r>
                    </m:sub>
                  </m:sSub>
                  <m:sSub>
                    <m:e>
                      <m:bar>
                        <m:barPr>
                          <m:ctrlPr>
                            <a:rPr xmlns:a="http://schemas.openxmlformats.org/drawingml/2006/main" sz="8300" i="1">
                              <a:solidFill>
                                <a:srgbClr val="000000"/>
                              </a:solidFill>
                              <a:latin typeface="Cambria Math" panose="02040503050406030204" pitchFamily="18" charset="0"/>
                            </a:rPr>
                          </m:ctrlPr>
                          <m:pos m:val="top"/>
                        </m:barPr>
                        <m:e>
                          <m:r>
                            <m:rPr>
                              <m:sty m:val="b"/>
                            </m:rPr>
                            <a:rPr xmlns:a="http://schemas.openxmlformats.org/drawingml/2006/main" sz="8300" i="1">
                              <a:solidFill>
                                <a:srgbClr val="000000"/>
                              </a:solidFill>
                              <a:latin typeface="Cambria Math" panose="02040503050406030204" pitchFamily="18" charset="0"/>
                            </a:rPr>
                            <m:t>x</m:t>
                          </m:r>
                        </m:e>
                      </m:bar>
                    </m:e>
                    <m:sub>
                      <m:r>
                        <a:rPr xmlns:a="http://schemas.openxmlformats.org/drawingml/2006/main" sz="8300" i="1">
                          <a:solidFill>
                            <a:srgbClr val="000000"/>
                          </a:solidFill>
                          <a:latin typeface="Cambria Math" panose="02040503050406030204" pitchFamily="18" charset="0"/>
                        </a:rPr>
                        <m:t>1</m:t>
                      </m:r>
                    </m:sub>
                  </m:sSub>
                  <m:r>
                    <a:rPr xmlns:a="http://schemas.openxmlformats.org/drawingml/2006/main" sz="8300" i="1">
                      <a:solidFill>
                        <a:srgbClr val="000000"/>
                      </a:solidFill>
                      <a:latin typeface="Cambria Math" panose="02040503050406030204" pitchFamily="18" charset="0"/>
                    </a:rPr>
                    <m:t>-</m:t>
                  </m:r>
                  <m:r>
                    <m:rPr>
                      <m:sty m:val="b"/>
                    </m:rPr>
                    <a:rPr xmlns:a="http://schemas.openxmlformats.org/drawingml/2006/main" sz="8300" i="1">
                      <a:solidFill>
                        <a:srgbClr val="000000"/>
                      </a:solidFill>
                      <a:latin typeface="Cambria Math" panose="02040503050406030204" pitchFamily="18" charset="0"/>
                    </a:rPr>
                    <m:t>t</m:t>
                  </m:r>
                  <m:r>
                    <a:rPr xmlns:a="http://schemas.openxmlformats.org/drawingml/2006/main" sz="8300" i="1">
                      <a:solidFill>
                        <a:srgbClr val="000000"/>
                      </a:solidFill>
                      <a:latin typeface="Cambria Math" panose="02040503050406030204" pitchFamily="18" charset="0"/>
                    </a:rPr>
                    <m:t>)</m:t>
                  </m:r>
                </m:oMath>
              </m:oMathPara>
            </a14:m>
            <a:endParaRPr sz="8300"/>
          </a:p>
        </p:txBody>
      </p:sp>
      <p:sp>
        <p:nvSpPr>
          <p:cNvPr id="2353" name="O1+d1x1 = O2+d2x2 ="/>
          <p:cNvSpPr txBox="1"/>
          <p:nvPr/>
        </p:nvSpPr>
        <p:spPr>
          <a:xfrm>
            <a:off x="10934467" y="600698"/>
            <a:ext cx="6400496"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O1+d1x1 = O2+d2x2 =</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355"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56"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357"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358"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59"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60"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361"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362"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363"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364"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365"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366"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367" name="Equation"/>
          <p:cNvSpPr txBox="1"/>
          <p:nvPr/>
        </p:nvSpPr>
        <p:spPr>
          <a:xfrm>
            <a:off x="7891310" y="6613323"/>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68"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69"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70"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71"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372"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373" name="Line"/>
          <p:cNvSpPr/>
          <p:nvPr/>
        </p:nvSpPr>
        <p:spPr>
          <a:xfrm>
            <a:off x="4191000" y="6526052"/>
            <a:ext cx="16054724"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374"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sp>
        <p:nvSpPr>
          <p:cNvPr id="2375"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376"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377" name="These three vectors are coplanar"/>
          <p:cNvSpPr txBox="1"/>
          <p:nvPr/>
        </p:nvSpPr>
        <p:spPr>
          <a:xfrm>
            <a:off x="7422477" y="10791405"/>
            <a:ext cx="9521192" cy="904877"/>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lvl1pPr algn="ctr" defTabSz="821501">
              <a:spcBef>
                <a:spcPts val="0"/>
              </a:spcBef>
              <a:defRPr sz="5000">
                <a:latin typeface="Helvetica Light"/>
                <a:ea typeface="Helvetica Light"/>
                <a:cs typeface="Helvetica Light"/>
                <a:sym typeface="Helvetica Light"/>
              </a:defRPr>
            </a:lvl1pPr>
          </a:lstStyle>
          <a:p>
            <a:pPr/>
            <a:r>
              <a:t>These three vectors are coplanar</a:t>
            </a:r>
          </a:p>
        </p:txBody>
      </p:sp>
      <p:pic>
        <p:nvPicPr>
          <p:cNvPr id="2378" name="Connection Line" descr="Connection Line"/>
          <p:cNvPicPr>
            <a:picLocks noChangeAspect="1"/>
          </p:cNvPicPr>
          <p:nvPr/>
        </p:nvPicPr>
        <p:blipFill>
          <a:blip r:embed="rId3">
            <a:extLst/>
          </a:blip>
          <a:stretch>
            <a:fillRect/>
          </a:stretch>
        </p:blipFill>
        <p:spPr>
          <a:xfrm>
            <a:off x="12058547" y="6159598"/>
            <a:ext cx="6698263" cy="4373131"/>
          </a:xfrm>
          <a:prstGeom prst="rect">
            <a:avLst/>
          </a:prstGeom>
          <a:ln w="12700">
            <a:miter lim="400000"/>
          </a:ln>
        </p:spPr>
      </p:pic>
      <p:pic>
        <p:nvPicPr>
          <p:cNvPr id="2379" name="Connection Line" descr="Connection Line"/>
          <p:cNvPicPr>
            <a:picLocks noChangeAspect="1"/>
          </p:cNvPicPr>
          <p:nvPr/>
        </p:nvPicPr>
        <p:blipFill>
          <a:blip r:embed="rId4">
            <a:extLst/>
          </a:blip>
          <a:stretch>
            <a:fillRect/>
          </a:stretch>
        </p:blipFill>
        <p:spPr>
          <a:xfrm>
            <a:off x="5696615" y="6125636"/>
            <a:ext cx="6466854" cy="4389227"/>
          </a:xfrm>
          <a:prstGeom prst="rect">
            <a:avLst/>
          </a:prstGeom>
          <a:ln w="12700">
            <a:miter lim="400000"/>
          </a:ln>
        </p:spPr>
      </p:pic>
      <p:pic>
        <p:nvPicPr>
          <p:cNvPr id="2380" name="Connection Line" descr="Connection Line"/>
          <p:cNvPicPr>
            <a:picLocks noChangeAspect="1"/>
          </p:cNvPicPr>
          <p:nvPr/>
        </p:nvPicPr>
        <p:blipFill>
          <a:blip r:embed="rId5">
            <a:extLst/>
          </a:blip>
          <a:stretch>
            <a:fillRect/>
          </a:stretch>
        </p:blipFill>
        <p:spPr>
          <a:xfrm>
            <a:off x="11966933" y="6728334"/>
            <a:ext cx="638387" cy="3778045"/>
          </a:xfrm>
          <a:prstGeom prst="rect">
            <a:avLst/>
          </a:prstGeom>
          <a:ln w="12700">
            <a:miter lim="400000"/>
          </a:ln>
        </p:spPr>
      </p:pic>
      <p:sp>
        <p:nvSpPr>
          <p:cNvPr id="2381" name="Equation"/>
          <p:cNvSpPr txBox="1"/>
          <p:nvPr/>
        </p:nvSpPr>
        <p:spPr>
          <a:xfrm>
            <a:off x="10881939" y="11804034"/>
            <a:ext cx="2613240" cy="8046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7200" i="1">
                              <a:solidFill>
                                <a:srgbClr val="000000"/>
                              </a:solidFill>
                              <a:latin typeface="Cambria Math" panose="02040503050406030204" pitchFamily="18" charset="0"/>
                            </a:rPr>
                          </m:ctrlPr>
                          <m:pos m:val="top"/>
                        </m:barPr>
                        <m:e>
                          <m:r>
                            <m:rPr>
                              <m:sty m:val="b"/>
                            </m:rPr>
                            <a:rPr xmlns:a="http://schemas.openxmlformats.org/drawingml/2006/main" sz="7200" i="1">
                              <a:solidFill>
                                <a:srgbClr val="000000"/>
                              </a:solidFill>
                              <a:latin typeface="Cambria Math" panose="02040503050406030204" pitchFamily="18" charset="0"/>
                            </a:rPr>
                            <m:t>x</m:t>
                          </m:r>
                        </m:e>
                      </m:bar>
                    </m:e>
                    <m:sub>
                      <m:r>
                        <a:rPr xmlns:a="http://schemas.openxmlformats.org/drawingml/2006/main" sz="7200" i="1">
                          <a:solidFill>
                            <a:srgbClr val="000000"/>
                          </a:solidFill>
                          <a:latin typeface="Cambria Math" panose="02040503050406030204" pitchFamily="18" charset="0"/>
                        </a:rPr>
                        <m:t>1</m:t>
                      </m:r>
                    </m:sub>
                  </m:sSub>
                  <m:r>
                    <a:rPr xmlns:a="http://schemas.openxmlformats.org/drawingml/2006/main" sz="7200" i="1">
                      <a:solidFill>
                        <a:srgbClr val="000000"/>
                      </a:solidFill>
                      <a:latin typeface="Cambria Math" panose="02040503050406030204" pitchFamily="18" charset="0"/>
                    </a:rPr>
                    <m:t>,</m:t>
                  </m:r>
                  <m:r>
                    <m:rPr>
                      <m:sty m:val="b"/>
                    </m:rPr>
                    <a:rPr xmlns:a="http://schemas.openxmlformats.org/drawingml/2006/main" sz="7200" i="1">
                      <a:solidFill>
                        <a:srgbClr val="000000"/>
                      </a:solidFill>
                      <a:latin typeface="Cambria Math" panose="02040503050406030204" pitchFamily="18" charset="0"/>
                    </a:rPr>
                    <m:t>t</m:t>
                  </m:r>
                  <m:r>
                    <a:rPr xmlns:a="http://schemas.openxmlformats.org/drawingml/2006/main" sz="7200" i="1">
                      <a:solidFill>
                        <a:srgbClr val="000000"/>
                      </a:solidFill>
                      <a:latin typeface="Cambria Math" panose="02040503050406030204" pitchFamily="18" charset="0"/>
                    </a:rPr>
                    <m:t>,</m:t>
                  </m:r>
                  <m:sSub>
                    <m:e>
                      <m:bar>
                        <m:barPr>
                          <m:ctrlPr>
                            <a:rPr xmlns:a="http://schemas.openxmlformats.org/drawingml/2006/main" sz="7200" i="1">
                              <a:solidFill>
                                <a:srgbClr val="000000"/>
                              </a:solidFill>
                              <a:latin typeface="Cambria Math" panose="02040503050406030204" pitchFamily="18" charset="0"/>
                            </a:rPr>
                          </m:ctrlPr>
                          <m:pos m:val="top"/>
                        </m:barPr>
                        <m:e>
                          <m:r>
                            <m:rPr>
                              <m:sty m:val="b"/>
                            </m:rPr>
                            <a:rPr xmlns:a="http://schemas.openxmlformats.org/drawingml/2006/main" sz="7200" i="1">
                              <a:solidFill>
                                <a:srgbClr val="000000"/>
                              </a:solidFill>
                              <a:latin typeface="Cambria Math" panose="02040503050406030204" pitchFamily="18" charset="0"/>
                            </a:rPr>
                            <m:t>x</m:t>
                          </m:r>
                        </m:e>
                      </m:bar>
                    </m:e>
                    <m:sub>
                      <m:r>
                        <a:rPr xmlns:a="http://schemas.openxmlformats.org/drawingml/2006/main" sz="7200" i="1">
                          <a:solidFill>
                            <a:srgbClr val="000000"/>
                          </a:solidFill>
                          <a:latin typeface="Cambria Math" panose="02040503050406030204" pitchFamily="18" charset="0"/>
                        </a:rPr>
                        <m:t>2</m:t>
                      </m:r>
                    </m:sub>
                  </m:sSub>
                </m:oMath>
              </m:oMathPara>
            </a14:m>
            <a:endParaRPr sz="7200"/>
          </a:p>
        </p:txBody>
      </p:sp>
      <p:sp>
        <p:nvSpPr>
          <p:cNvPr id="2382" name="Adapted from: CMU 16-385 (Yannis, Kris)"/>
          <p:cNvSpPr txBox="1"/>
          <p:nvPr/>
        </p:nvSpPr>
        <p:spPr>
          <a:xfrm>
            <a:off x="132997" y="13158785"/>
            <a:ext cx="7633962"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383"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84"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385" name="Equation"/>
          <p:cNvSpPr txBox="1"/>
          <p:nvPr/>
        </p:nvSpPr>
        <p:spPr>
          <a:xfrm>
            <a:off x="17964698" y="4944111"/>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386" name="Equation"/>
          <p:cNvSpPr txBox="1"/>
          <p:nvPr/>
        </p:nvSpPr>
        <p:spPr>
          <a:xfrm>
            <a:off x="5564816" y="4981504"/>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grpSp>
        <p:nvGrpSpPr>
          <p:cNvPr id="2409" name="Group"/>
          <p:cNvGrpSpPr/>
          <p:nvPr/>
        </p:nvGrpSpPr>
        <p:grpSpPr>
          <a:xfrm>
            <a:off x="3055251" y="1575338"/>
            <a:ext cx="18075002" cy="9218794"/>
            <a:chOff x="0" y="0"/>
            <a:chExt cx="18074999" cy="9218793"/>
          </a:xfrm>
        </p:grpSpPr>
        <p:sp>
          <p:nvSpPr>
            <p:cNvPr id="2388" name="Triangle"/>
            <p:cNvSpPr/>
            <p:nvPr/>
          </p:nvSpPr>
          <p:spPr>
            <a:xfrm>
              <a:off x="1023019" y="1859051"/>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89" name="Shape"/>
            <p:cNvSpPr/>
            <p:nvPr/>
          </p:nvSpPr>
          <p:spPr>
            <a:xfrm rot="3707693">
              <a:off x="-96221" y="2423693"/>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latin typeface="Helvetica Light"/>
                  <a:ea typeface="Helvetica Light"/>
                  <a:cs typeface="Helvetica Light"/>
                  <a:sym typeface="Helvetica Light"/>
                </a:defRPr>
              </a:pPr>
            </a:p>
          </p:txBody>
        </p:sp>
        <p:sp>
          <p:nvSpPr>
            <p:cNvPr id="2390" name="Shape"/>
            <p:cNvSpPr/>
            <p:nvPr/>
          </p:nvSpPr>
          <p:spPr>
            <a:xfrm rot="17911998">
              <a:off x="10047902" y="2423693"/>
              <a:ext cx="8116480"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latin typeface="Helvetica Light"/>
                  <a:ea typeface="Helvetica Light"/>
                  <a:cs typeface="Helvetica Light"/>
                  <a:sym typeface="Helvetica Light"/>
                </a:defRPr>
              </a:pPr>
            </a:p>
          </p:txBody>
        </p:sp>
        <p:sp>
          <p:nvSpPr>
            <p:cNvPr id="2391" name="Triangle"/>
            <p:cNvSpPr/>
            <p:nvPr/>
          </p:nvSpPr>
          <p:spPr>
            <a:xfrm>
              <a:off x="13227014" y="4168527"/>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92" name="Triangle"/>
            <p:cNvSpPr/>
            <p:nvPr/>
          </p:nvSpPr>
          <p:spPr>
            <a:xfrm>
              <a:off x="1058739" y="4168527"/>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393" name="Line"/>
            <p:cNvSpPr/>
            <p:nvPr/>
          </p:nvSpPr>
          <p:spPr>
            <a:xfrm>
              <a:off x="2967975" y="4167680"/>
              <a:ext cx="1770427" cy="733026"/>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394" name="Line"/>
            <p:cNvSpPr/>
            <p:nvPr/>
          </p:nvSpPr>
          <p:spPr>
            <a:xfrm flipH="1">
              <a:off x="10427375" y="3159317"/>
              <a:ext cx="7245705" cy="2859627"/>
            </a:xfrm>
            <a:prstGeom prst="line">
              <a:avLst/>
            </a:prstGeom>
            <a:noFill/>
            <a:ln w="50800" cap="flat">
              <a:solidFill>
                <a:srgbClr val="000000"/>
              </a:solidFill>
              <a:prstDash val="solid"/>
              <a:miter lim="400000"/>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395" name="Line"/>
            <p:cNvSpPr/>
            <p:nvPr/>
          </p:nvSpPr>
          <p:spPr>
            <a:xfrm flipH="1" flipV="1">
              <a:off x="8990031" y="1803305"/>
              <a:ext cx="7300" cy="7301"/>
            </a:xfrm>
            <a:prstGeom prst="line">
              <a:avLst/>
            </a:prstGeom>
            <a:noFill/>
            <a:ln w="50800" cap="flat">
              <a:solidFill>
                <a:srgbClr val="000000"/>
              </a:solidFill>
              <a:prstDash val="solid"/>
              <a:miter lim="400000"/>
              <a:head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396" name="Line"/>
            <p:cNvSpPr/>
            <p:nvPr/>
          </p:nvSpPr>
          <p:spPr>
            <a:xfrm flipV="1">
              <a:off x="13312070" y="4160076"/>
              <a:ext cx="1847455" cy="727165"/>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397" name="Equation"/>
            <p:cNvSpPr txBox="1"/>
            <p:nvPr/>
          </p:nvSpPr>
          <p:spPr>
            <a:xfrm>
              <a:off x="9365090" y="1171402"/>
              <a:ext cx="485750" cy="480772"/>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398" name="Equation"/>
            <p:cNvSpPr txBox="1"/>
            <p:nvPr/>
          </p:nvSpPr>
          <p:spPr>
            <a:xfrm>
              <a:off x="17389492" y="5119420"/>
              <a:ext cx="685508" cy="59753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399" name="Equation"/>
            <p:cNvSpPr txBox="1"/>
            <p:nvPr/>
          </p:nvSpPr>
          <p:spPr>
            <a:xfrm>
              <a:off x="0" y="5119420"/>
              <a:ext cx="649440" cy="59753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400" name="Equation"/>
            <p:cNvSpPr txBox="1"/>
            <p:nvPr/>
          </p:nvSpPr>
          <p:spPr>
            <a:xfrm>
              <a:off x="13035714" y="5161089"/>
              <a:ext cx="537341" cy="514199"/>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01" name="Equation"/>
            <p:cNvSpPr txBox="1"/>
            <p:nvPr/>
          </p:nvSpPr>
          <p:spPr>
            <a:xfrm>
              <a:off x="3877089" y="3664130"/>
              <a:ext cx="385998" cy="65857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402" name="Equation"/>
            <p:cNvSpPr txBox="1"/>
            <p:nvPr/>
          </p:nvSpPr>
          <p:spPr>
            <a:xfrm>
              <a:off x="13651507" y="3664130"/>
              <a:ext cx="426394" cy="65857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03" name="Line"/>
            <p:cNvSpPr/>
            <p:nvPr/>
          </p:nvSpPr>
          <p:spPr>
            <a:xfrm flipV="1">
              <a:off x="1091870" y="4181603"/>
              <a:ext cx="1936205" cy="787005"/>
            </a:xfrm>
            <a:prstGeom prst="line">
              <a:avLst/>
            </a:prstGeom>
            <a:noFill/>
            <a:ln w="127000" cap="flat">
              <a:solidFill>
                <a:srgbClr val="FF2600"/>
              </a:solidFill>
              <a:prstDash val="solid"/>
              <a:miter lim="400000"/>
              <a:tailEnd type="stealth" w="med" len="med"/>
            </a:ln>
            <a:effectLst>
              <a:outerShdw sx="100000" sy="100000" kx="0" ky="0" algn="b" rotWithShape="0" blurRad="76200" dist="50800" dir="5400000">
                <a:srgbClr val="000000">
                  <a:alpha val="50000"/>
                </a:srgbClr>
              </a:outerShdw>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404" name="Line"/>
            <p:cNvSpPr/>
            <p:nvPr/>
          </p:nvSpPr>
          <p:spPr>
            <a:xfrm flipH="1" flipV="1">
              <a:off x="15154844" y="4241471"/>
              <a:ext cx="1868549" cy="714873"/>
            </a:xfrm>
            <a:prstGeom prst="line">
              <a:avLst/>
            </a:prstGeom>
            <a:noFill/>
            <a:ln w="127000" cap="flat">
              <a:solidFill>
                <a:srgbClr val="0433FF"/>
              </a:solidFill>
              <a:prstDash val="solid"/>
              <a:miter lim="400000"/>
              <a:tailEnd type="stealth" w="med" len="med"/>
            </a:ln>
            <a:effectLst>
              <a:outerShdw sx="100000" sy="100000" kx="0" ky="0" algn="b" rotWithShape="0" blurRad="76200" dist="50800" dir="5400000">
                <a:srgbClr val="000000">
                  <a:alpha val="50000"/>
                </a:srgbClr>
              </a:outerShdw>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405" name="Circle"/>
            <p:cNvSpPr/>
            <p:nvPr/>
          </p:nvSpPr>
          <p:spPr>
            <a:xfrm>
              <a:off x="980443" y="4750418"/>
              <a:ext cx="375049" cy="375049"/>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2406" name="Circle"/>
            <p:cNvSpPr/>
            <p:nvPr/>
          </p:nvSpPr>
          <p:spPr>
            <a:xfrm>
              <a:off x="16918004" y="4750418"/>
              <a:ext cx="375049" cy="375049"/>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2407" name="Equation"/>
            <p:cNvSpPr txBox="1"/>
            <p:nvPr/>
          </p:nvSpPr>
          <p:spPr>
            <a:xfrm>
              <a:off x="16399733" y="3823177"/>
              <a:ext cx="594949" cy="61305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08" name="Equation"/>
            <p:cNvSpPr txBox="1"/>
            <p:nvPr/>
          </p:nvSpPr>
          <p:spPr>
            <a:xfrm>
              <a:off x="1323044" y="3823177"/>
              <a:ext cx="554552" cy="61305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grpSp>
      <p:sp>
        <p:nvSpPr>
          <p:cNvPr id="2410" name="If these three vectors are coplanar                  then"/>
          <p:cNvSpPr txBox="1"/>
          <p:nvPr/>
        </p:nvSpPr>
        <p:spPr>
          <a:xfrm>
            <a:off x="4866409" y="10078228"/>
            <a:ext cx="14651182" cy="95318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If </a:t>
            </a:r>
            <a14:m>
              <m:oMath>
                <m:sSub>
                  <m:e>
                    <m:bar>
                      <m:barPr>
                        <m:ctrlPr>
                          <a:rPr xmlns:a="http://schemas.openxmlformats.org/drawingml/2006/main" sz="6100" i="1">
                            <a:solidFill>
                              <a:srgbClr val="000000"/>
                            </a:solidFill>
                            <a:latin typeface="Cambria Math" panose="02040503050406030204" pitchFamily="18" charset="0"/>
                          </a:rPr>
                        </m:ctrlPr>
                        <m:pos m:val="top"/>
                      </m:barPr>
                      <m:e>
                        <m:r>
                          <m:rPr>
                            <m:sty m:val="b"/>
                          </m:rPr>
                          <a:rPr xmlns:a="http://schemas.openxmlformats.org/drawingml/2006/main" sz="6100" i="1">
                            <a:solidFill>
                              <a:srgbClr val="000000"/>
                            </a:solidFill>
                            <a:latin typeface="Cambria Math" panose="02040503050406030204" pitchFamily="18" charset="0"/>
                          </a:rPr>
                          <m:t>x</m:t>
                        </m:r>
                      </m:e>
                    </m:bar>
                  </m:e>
                  <m:sub>
                    <m:r>
                      <a:rPr xmlns:a="http://schemas.openxmlformats.org/drawingml/2006/main" sz="6100" i="1">
                        <a:solidFill>
                          <a:srgbClr val="000000"/>
                        </a:solidFill>
                        <a:latin typeface="Cambria Math" panose="02040503050406030204" pitchFamily="18" charset="0"/>
                      </a:rPr>
                      <m:t>1</m:t>
                    </m:r>
                  </m:sub>
                </m:sSub>
                <m:r>
                  <a:rPr xmlns:a="http://schemas.openxmlformats.org/drawingml/2006/main" sz="6100" i="1">
                    <a:solidFill>
                      <a:srgbClr val="000000"/>
                    </a:solidFill>
                    <a:latin typeface="Cambria Math" panose="02040503050406030204" pitchFamily="18" charset="0"/>
                  </a:rPr>
                  <m:t>,</m:t>
                </m:r>
                <m:r>
                  <m:rPr>
                    <m:sty m:val="b"/>
                  </m:rPr>
                  <a:rPr xmlns:a="http://schemas.openxmlformats.org/drawingml/2006/main" sz="6100" i="1">
                    <a:solidFill>
                      <a:srgbClr val="000000"/>
                    </a:solidFill>
                    <a:latin typeface="Cambria Math" panose="02040503050406030204" pitchFamily="18" charset="0"/>
                  </a:rPr>
                  <m:t>t</m:t>
                </m:r>
                <m:r>
                  <a:rPr xmlns:a="http://schemas.openxmlformats.org/drawingml/2006/main" sz="6100" i="1">
                    <a:solidFill>
                      <a:srgbClr val="000000"/>
                    </a:solidFill>
                    <a:latin typeface="Cambria Math" panose="02040503050406030204" pitchFamily="18" charset="0"/>
                  </a:rPr>
                  <m:t>,</m:t>
                </m:r>
                <m:sSub>
                  <m:e>
                    <m:bar>
                      <m:barPr>
                        <m:ctrlPr>
                          <a:rPr xmlns:a="http://schemas.openxmlformats.org/drawingml/2006/main" sz="6100" i="1">
                            <a:solidFill>
                              <a:srgbClr val="000000"/>
                            </a:solidFill>
                            <a:latin typeface="Cambria Math" panose="02040503050406030204" pitchFamily="18" charset="0"/>
                          </a:rPr>
                        </m:ctrlPr>
                        <m:pos m:val="top"/>
                      </m:barPr>
                      <m:e>
                        <m:r>
                          <m:rPr>
                            <m:sty m:val="b"/>
                          </m:rPr>
                          <a:rPr xmlns:a="http://schemas.openxmlformats.org/drawingml/2006/main" sz="6100" i="1">
                            <a:solidFill>
                              <a:srgbClr val="000000"/>
                            </a:solidFill>
                            <a:latin typeface="Cambria Math" panose="02040503050406030204" pitchFamily="18" charset="0"/>
                          </a:rPr>
                          <m:t>x</m:t>
                        </m:r>
                      </m:e>
                    </m:bar>
                  </m:e>
                  <m:sub>
                    <m:r>
                      <a:rPr xmlns:a="http://schemas.openxmlformats.org/drawingml/2006/main" sz="6100" i="1">
                        <a:solidFill>
                          <a:srgbClr val="000000"/>
                        </a:solidFill>
                        <a:latin typeface="Cambria Math" panose="02040503050406030204" pitchFamily="18" charset="0"/>
                      </a:rPr>
                      <m:t>2</m:t>
                    </m:r>
                  </m:sub>
                </m:sSub>
              </m:oMath>
            </a14:m>
            <a:r>
              <a:t> are coplanar then</a:t>
            </a:r>
          </a:p>
        </p:txBody>
      </p:sp>
      <p:sp>
        <p:nvSpPr>
          <p:cNvPr id="2411" name="Equation"/>
          <p:cNvSpPr txBox="1"/>
          <p:nvPr/>
        </p:nvSpPr>
        <p:spPr>
          <a:xfrm>
            <a:off x="9655982" y="11368386"/>
            <a:ext cx="5587468" cy="114535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up>
                      <m:r>
                        <a:rPr xmlns:a="http://schemas.openxmlformats.org/drawingml/2006/main" sz="7900" i="1">
                          <a:solidFill>
                            <a:srgbClr val="000000"/>
                          </a:solidFill>
                          <a:latin typeface="Cambria Math" panose="02040503050406030204" pitchFamily="18" charset="0"/>
                        </a:rPr>
                        <m:t>T</m:t>
                      </m:r>
                    </m:sup>
                  </m:sSubSup>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0</m:t>
                  </m:r>
                </m:oMath>
              </m:oMathPara>
            </a14:m>
            <a:endParaRPr sz="7900"/>
          </a:p>
        </p:txBody>
      </p:sp>
      <p:sp>
        <p:nvSpPr>
          <p:cNvPr id="2412" name="Line"/>
          <p:cNvSpPr/>
          <p:nvPr/>
        </p:nvSpPr>
        <p:spPr>
          <a:xfrm>
            <a:off x="4191000" y="6526052"/>
            <a:ext cx="15803506"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413"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sp>
        <p:nvSpPr>
          <p:cNvPr id="2414"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415" name="Equation"/>
          <p:cNvSpPr txBox="1"/>
          <p:nvPr/>
        </p:nvSpPr>
        <p:spPr>
          <a:xfrm>
            <a:off x="17964698" y="4944111"/>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16" name="Equation"/>
          <p:cNvSpPr txBox="1"/>
          <p:nvPr/>
        </p:nvSpPr>
        <p:spPr>
          <a:xfrm>
            <a:off x="5564816" y="4981504"/>
            <a:ext cx="546018" cy="50566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18" name="If these three vectors are coplanar                  then"/>
          <p:cNvSpPr txBox="1"/>
          <p:nvPr/>
        </p:nvSpPr>
        <p:spPr>
          <a:xfrm>
            <a:off x="12558892" y="12751210"/>
            <a:ext cx="12073389" cy="9048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defTabSz="821501">
              <a:spcBef>
                <a:spcPts val="0"/>
              </a:spcBef>
              <a:defRPr sz="5000">
                <a:latin typeface="Helvetica Light"/>
                <a:ea typeface="Helvetica Light"/>
                <a:cs typeface="Helvetica Light"/>
                <a:sym typeface="Helvetica Light"/>
              </a:defRPr>
            </a:lvl1pPr>
          </a:lstStyle>
          <a:p>
            <a:pPr/>
            <a:r>
              <a:t>cross-product: vector orthogonal to plane</a:t>
            </a:r>
          </a:p>
        </p:txBody>
      </p:sp>
      <p:sp>
        <p:nvSpPr>
          <p:cNvPr id="2419" name="Straight Arrow Connector 2"/>
          <p:cNvSpPr/>
          <p:nvPr/>
        </p:nvSpPr>
        <p:spPr>
          <a:xfrm flipH="1" flipV="1">
            <a:off x="12218362" y="12436019"/>
            <a:ext cx="448861" cy="603865"/>
          </a:xfrm>
          <a:prstGeom prst="line">
            <a:avLst/>
          </a:prstGeom>
          <a:ln w="88900">
            <a:solidFill>
              <a:srgbClr val="000000"/>
            </a:solidFill>
            <a:miter lim="400000"/>
            <a:tailEnd type="triangle"/>
          </a:ln>
        </p:spPr>
        <p:txBody>
          <a:bodyPr tIns="91439" bIns="91439"/>
          <a:lstStyle/>
          <a:p>
            <a:pPr defTabSz="1828800">
              <a:spcBef>
                <a:spcPts val="0"/>
              </a:spcBef>
              <a:defRPr sz="3600">
                <a:latin typeface="Calibri"/>
                <a:ea typeface="Calibri"/>
                <a:cs typeface="Calibri"/>
                <a:sym typeface="Calibri"/>
              </a:defRPr>
            </a:pPr>
          </a:p>
        </p:txBody>
      </p:sp>
      <p:sp>
        <p:nvSpPr>
          <p:cNvPr id="2420" name="Straight Arrow Connector 23"/>
          <p:cNvSpPr/>
          <p:nvPr/>
        </p:nvSpPr>
        <p:spPr>
          <a:xfrm flipV="1">
            <a:off x="9851774" y="12431801"/>
            <a:ext cx="448861" cy="603865"/>
          </a:xfrm>
          <a:prstGeom prst="line">
            <a:avLst/>
          </a:prstGeom>
          <a:ln w="88900">
            <a:solidFill>
              <a:srgbClr val="000000"/>
            </a:solidFill>
            <a:miter lim="400000"/>
            <a:tailEnd type="triangle"/>
          </a:ln>
        </p:spPr>
        <p:txBody>
          <a:bodyPr tIns="91439" bIns="91439"/>
          <a:lstStyle/>
          <a:p>
            <a:pPr defTabSz="1828800">
              <a:spcBef>
                <a:spcPts val="0"/>
              </a:spcBef>
              <a:defRPr sz="3600">
                <a:latin typeface="Calibri"/>
                <a:ea typeface="Calibri"/>
                <a:cs typeface="Calibri"/>
                <a:sym typeface="Calibri"/>
              </a:defRPr>
            </a:pPr>
          </a:p>
        </p:txBody>
      </p:sp>
      <p:sp>
        <p:nvSpPr>
          <p:cNvPr id="2421" name="If these three vectors are coplanar                  then"/>
          <p:cNvSpPr txBox="1"/>
          <p:nvPr/>
        </p:nvSpPr>
        <p:spPr>
          <a:xfrm>
            <a:off x="30292" y="12733679"/>
            <a:ext cx="9821482" cy="90487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lvl1pPr defTabSz="821501">
              <a:spcBef>
                <a:spcPts val="0"/>
              </a:spcBef>
              <a:defRPr sz="5000">
                <a:latin typeface="Helvetica Light"/>
                <a:ea typeface="Helvetica Light"/>
                <a:cs typeface="Helvetica Light"/>
                <a:sym typeface="Helvetica Light"/>
              </a:defRPr>
            </a:lvl1pPr>
          </a:lstStyle>
          <a:p>
            <a:pPr/>
            <a:r>
              <a:t>dot product of orthogonal vectors</a:t>
            </a:r>
          </a:p>
        </p:txBody>
      </p:sp>
      <p:sp>
        <p:nvSpPr>
          <p:cNvPr id="2422"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23"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424"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425"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26"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27"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428"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429"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430"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431"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432" name="Equation"/>
          <p:cNvSpPr txBox="1"/>
          <p:nvPr/>
        </p:nvSpPr>
        <p:spPr>
          <a:xfrm>
            <a:off x="17865599" y="4955902"/>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33" name="Equation"/>
          <p:cNvSpPr txBox="1"/>
          <p:nvPr/>
        </p:nvSpPr>
        <p:spPr>
          <a:xfrm>
            <a:off x="5465717" y="4993296"/>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434"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435"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436"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37"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438"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39"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440"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441"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442"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443" name="Line"/>
          <p:cNvSpPr/>
          <p:nvPr/>
        </p:nvSpPr>
        <p:spPr>
          <a:xfrm>
            <a:off x="4191000" y="6526052"/>
            <a:ext cx="15803506"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444"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sp>
        <p:nvSpPr>
          <p:cNvPr id="2445" name="If these three vectors are coplanar                  then"/>
          <p:cNvSpPr txBox="1"/>
          <p:nvPr/>
        </p:nvSpPr>
        <p:spPr>
          <a:xfrm>
            <a:off x="4866409" y="9707966"/>
            <a:ext cx="14651182" cy="95318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If </a:t>
            </a:r>
            <a14:m>
              <m:oMath>
                <m:sSub>
                  <m:e>
                    <m:bar>
                      <m:barPr>
                        <m:ctrlPr>
                          <a:rPr xmlns:a="http://schemas.openxmlformats.org/drawingml/2006/main" sz="6100" i="1">
                            <a:solidFill>
                              <a:srgbClr val="000000"/>
                            </a:solidFill>
                            <a:latin typeface="Cambria Math" panose="02040503050406030204" pitchFamily="18" charset="0"/>
                          </a:rPr>
                        </m:ctrlPr>
                        <m:pos m:val="top"/>
                      </m:barPr>
                      <m:e>
                        <m:r>
                          <m:rPr>
                            <m:sty m:val="b"/>
                          </m:rPr>
                          <a:rPr xmlns:a="http://schemas.openxmlformats.org/drawingml/2006/main" sz="6100" i="1">
                            <a:solidFill>
                              <a:srgbClr val="000000"/>
                            </a:solidFill>
                            <a:latin typeface="Cambria Math" panose="02040503050406030204" pitchFamily="18" charset="0"/>
                          </a:rPr>
                          <m:t>x</m:t>
                        </m:r>
                      </m:e>
                    </m:bar>
                  </m:e>
                  <m:sub>
                    <m:r>
                      <a:rPr xmlns:a="http://schemas.openxmlformats.org/drawingml/2006/main" sz="6100" i="1">
                        <a:solidFill>
                          <a:srgbClr val="000000"/>
                        </a:solidFill>
                        <a:latin typeface="Cambria Math" panose="02040503050406030204" pitchFamily="18" charset="0"/>
                      </a:rPr>
                      <m:t>1</m:t>
                    </m:r>
                  </m:sub>
                </m:sSub>
                <m:r>
                  <a:rPr xmlns:a="http://schemas.openxmlformats.org/drawingml/2006/main" sz="6100" i="1">
                    <a:solidFill>
                      <a:srgbClr val="000000"/>
                    </a:solidFill>
                    <a:latin typeface="Cambria Math" panose="02040503050406030204" pitchFamily="18" charset="0"/>
                  </a:rPr>
                  <m:t>,</m:t>
                </m:r>
                <m:r>
                  <m:rPr>
                    <m:sty m:val="b"/>
                  </m:rPr>
                  <a:rPr xmlns:a="http://schemas.openxmlformats.org/drawingml/2006/main" sz="6100" i="1">
                    <a:solidFill>
                      <a:srgbClr val="000000"/>
                    </a:solidFill>
                    <a:latin typeface="Cambria Math" panose="02040503050406030204" pitchFamily="18" charset="0"/>
                  </a:rPr>
                  <m:t>t</m:t>
                </m:r>
                <m:r>
                  <a:rPr xmlns:a="http://schemas.openxmlformats.org/drawingml/2006/main" sz="6100" i="1">
                    <a:solidFill>
                      <a:srgbClr val="000000"/>
                    </a:solidFill>
                    <a:latin typeface="Cambria Math" panose="02040503050406030204" pitchFamily="18" charset="0"/>
                  </a:rPr>
                  <m:t>,</m:t>
                </m:r>
                <m:sSub>
                  <m:e>
                    <m:bar>
                      <m:barPr>
                        <m:ctrlPr>
                          <a:rPr xmlns:a="http://schemas.openxmlformats.org/drawingml/2006/main" sz="6100" i="1">
                            <a:solidFill>
                              <a:srgbClr val="000000"/>
                            </a:solidFill>
                            <a:latin typeface="Cambria Math" panose="02040503050406030204" pitchFamily="18" charset="0"/>
                          </a:rPr>
                        </m:ctrlPr>
                        <m:pos m:val="top"/>
                      </m:barPr>
                      <m:e>
                        <m:r>
                          <m:rPr>
                            <m:sty m:val="b"/>
                          </m:rPr>
                          <a:rPr xmlns:a="http://schemas.openxmlformats.org/drawingml/2006/main" sz="6100" i="1">
                            <a:solidFill>
                              <a:srgbClr val="000000"/>
                            </a:solidFill>
                            <a:latin typeface="Cambria Math" panose="02040503050406030204" pitchFamily="18" charset="0"/>
                          </a:rPr>
                          <m:t>x</m:t>
                        </m:r>
                      </m:e>
                    </m:bar>
                  </m:e>
                  <m:sub>
                    <m:r>
                      <a:rPr xmlns:a="http://schemas.openxmlformats.org/drawingml/2006/main" sz="6100" i="1">
                        <a:solidFill>
                          <a:srgbClr val="000000"/>
                        </a:solidFill>
                        <a:latin typeface="Cambria Math" panose="02040503050406030204" pitchFamily="18" charset="0"/>
                      </a:rPr>
                      <m:t>2</m:t>
                    </m:r>
                  </m:sub>
                </m:sSub>
              </m:oMath>
            </a14:m>
            <a:r>
              <a:t> are coplanar then</a:t>
            </a:r>
          </a:p>
        </p:txBody>
      </p:sp>
      <p:sp>
        <p:nvSpPr>
          <p:cNvPr id="2446" name="Equation"/>
          <p:cNvSpPr txBox="1"/>
          <p:nvPr/>
        </p:nvSpPr>
        <p:spPr>
          <a:xfrm>
            <a:off x="9655982" y="10874061"/>
            <a:ext cx="5587468" cy="114535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up>
                      <m:r>
                        <a:rPr xmlns:a="http://schemas.openxmlformats.org/drawingml/2006/main" sz="7900" i="1">
                          <a:solidFill>
                            <a:srgbClr val="000000"/>
                          </a:solidFill>
                          <a:latin typeface="Cambria Math" panose="02040503050406030204" pitchFamily="18" charset="0"/>
                        </a:rPr>
                        <m:t>T</m:t>
                      </m:r>
                    </m:sup>
                  </m:sSubSup>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0</m:t>
                  </m:r>
                </m:oMath>
              </m:oMathPara>
            </a14:m>
            <a:endParaRPr sz="7900"/>
          </a:p>
        </p:txBody>
      </p:sp>
      <p:sp>
        <p:nvSpPr>
          <p:cNvPr id="2447"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48"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Tree>
  </p:cSld>
  <p:clrMapOvr>
    <a:masterClrMapping/>
  </p:clrMapOvr>
  <p:transition xmlns:p14="http://schemas.microsoft.com/office/powerpoint/2010/main" spd="med" advClick="1"/>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50" name="Equation"/>
          <p:cNvSpPr txBox="1"/>
          <p:nvPr/>
        </p:nvSpPr>
        <p:spPr>
          <a:xfrm>
            <a:off x="8217862" y="10889462"/>
            <a:ext cx="8054582" cy="108720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sSup>
                    <m:e>
                      <m:r>
                        <a:rPr xmlns:a="http://schemas.openxmlformats.org/drawingml/2006/main" sz="7900" i="1">
                          <a:solidFill>
                            <a:srgbClr val="000000"/>
                          </a:solidFill>
                          <a:latin typeface="Cambria Math" panose="02040503050406030204" pitchFamily="18" charset="0"/>
                        </a:rPr>
                        <m:t>)</m:t>
                      </m:r>
                    </m:e>
                    <m:sup>
                      <m:r>
                        <a:rPr xmlns:a="http://schemas.openxmlformats.org/drawingml/2006/main" sz="7900" i="1">
                          <a:solidFill>
                            <a:srgbClr val="000000"/>
                          </a:solidFill>
                          <a:latin typeface="Cambria Math" panose="02040503050406030204" pitchFamily="18" charset="0"/>
                        </a:rPr>
                        <m:t>T</m:t>
                      </m:r>
                    </m:sup>
                  </m:sSup>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oMath>
              </m:oMathPara>
            </a14:m>
            <a:endParaRPr sz="7900"/>
          </a:p>
        </p:txBody>
      </p:sp>
      <p:sp>
        <p:nvSpPr>
          <p:cNvPr id="2451"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52"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453"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454"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55"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56"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457"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458"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459"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460"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461" name="Equation"/>
          <p:cNvSpPr txBox="1"/>
          <p:nvPr/>
        </p:nvSpPr>
        <p:spPr>
          <a:xfrm>
            <a:off x="17865599" y="4955902"/>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62" name="Equation"/>
          <p:cNvSpPr txBox="1"/>
          <p:nvPr/>
        </p:nvSpPr>
        <p:spPr>
          <a:xfrm>
            <a:off x="5465717" y="4993296"/>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463"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464"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465"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66"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467"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68"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469"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470"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471"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472" name="Line"/>
          <p:cNvSpPr/>
          <p:nvPr/>
        </p:nvSpPr>
        <p:spPr>
          <a:xfrm>
            <a:off x="4191000" y="6526052"/>
            <a:ext cx="15803506"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473"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sp>
        <p:nvSpPr>
          <p:cNvPr id="2474"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475" name="If these three vectors are coplanar                  then"/>
          <p:cNvSpPr txBox="1"/>
          <p:nvPr/>
        </p:nvSpPr>
        <p:spPr>
          <a:xfrm>
            <a:off x="4866409" y="9707966"/>
            <a:ext cx="14651182" cy="95318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If </a:t>
            </a:r>
            <a14:m>
              <m:oMath>
                <m:sSub>
                  <m:e>
                    <m:bar>
                      <m:barPr>
                        <m:ctrlPr>
                          <a:rPr xmlns:a="http://schemas.openxmlformats.org/drawingml/2006/main" sz="6100" i="1">
                            <a:solidFill>
                              <a:srgbClr val="000000"/>
                            </a:solidFill>
                            <a:latin typeface="Cambria Math" panose="02040503050406030204" pitchFamily="18" charset="0"/>
                          </a:rPr>
                        </m:ctrlPr>
                        <m:pos m:val="top"/>
                      </m:barPr>
                      <m:e>
                        <m:r>
                          <m:rPr>
                            <m:sty m:val="b"/>
                          </m:rPr>
                          <a:rPr xmlns:a="http://schemas.openxmlformats.org/drawingml/2006/main" sz="6100" i="1">
                            <a:solidFill>
                              <a:srgbClr val="000000"/>
                            </a:solidFill>
                            <a:latin typeface="Cambria Math" panose="02040503050406030204" pitchFamily="18" charset="0"/>
                          </a:rPr>
                          <m:t>x</m:t>
                        </m:r>
                      </m:e>
                    </m:bar>
                  </m:e>
                  <m:sub>
                    <m:r>
                      <a:rPr xmlns:a="http://schemas.openxmlformats.org/drawingml/2006/main" sz="6100" i="1">
                        <a:solidFill>
                          <a:srgbClr val="000000"/>
                        </a:solidFill>
                        <a:latin typeface="Cambria Math" panose="02040503050406030204" pitchFamily="18" charset="0"/>
                      </a:rPr>
                      <m:t>1</m:t>
                    </m:r>
                  </m:sub>
                </m:sSub>
                <m:r>
                  <a:rPr xmlns:a="http://schemas.openxmlformats.org/drawingml/2006/main" sz="6100" i="1">
                    <a:solidFill>
                      <a:srgbClr val="000000"/>
                    </a:solidFill>
                    <a:latin typeface="Cambria Math" panose="02040503050406030204" pitchFamily="18" charset="0"/>
                  </a:rPr>
                  <m:t>,</m:t>
                </m:r>
                <m:r>
                  <m:rPr>
                    <m:sty m:val="b"/>
                  </m:rPr>
                  <a:rPr xmlns:a="http://schemas.openxmlformats.org/drawingml/2006/main" sz="6100" i="1">
                    <a:solidFill>
                      <a:srgbClr val="000000"/>
                    </a:solidFill>
                    <a:latin typeface="Cambria Math" panose="02040503050406030204" pitchFamily="18" charset="0"/>
                  </a:rPr>
                  <m:t>t</m:t>
                </m:r>
                <m:r>
                  <a:rPr xmlns:a="http://schemas.openxmlformats.org/drawingml/2006/main" sz="6100" i="1">
                    <a:solidFill>
                      <a:srgbClr val="000000"/>
                    </a:solidFill>
                    <a:latin typeface="Cambria Math" panose="02040503050406030204" pitchFamily="18" charset="0"/>
                  </a:rPr>
                  <m:t>,</m:t>
                </m:r>
                <m:sSub>
                  <m:e>
                    <m:bar>
                      <m:barPr>
                        <m:ctrlPr>
                          <a:rPr xmlns:a="http://schemas.openxmlformats.org/drawingml/2006/main" sz="6100" i="1">
                            <a:solidFill>
                              <a:srgbClr val="000000"/>
                            </a:solidFill>
                            <a:latin typeface="Cambria Math" panose="02040503050406030204" pitchFamily="18" charset="0"/>
                          </a:rPr>
                        </m:ctrlPr>
                        <m:pos m:val="top"/>
                      </m:barPr>
                      <m:e>
                        <m:r>
                          <m:rPr>
                            <m:sty m:val="b"/>
                          </m:rPr>
                          <a:rPr xmlns:a="http://schemas.openxmlformats.org/drawingml/2006/main" sz="6100" i="1">
                            <a:solidFill>
                              <a:srgbClr val="000000"/>
                            </a:solidFill>
                            <a:latin typeface="Cambria Math" panose="02040503050406030204" pitchFamily="18" charset="0"/>
                          </a:rPr>
                          <m:t>x</m:t>
                        </m:r>
                      </m:e>
                    </m:bar>
                  </m:e>
                  <m:sub>
                    <m:r>
                      <a:rPr xmlns:a="http://schemas.openxmlformats.org/drawingml/2006/main" sz="6100" i="1">
                        <a:solidFill>
                          <a:srgbClr val="000000"/>
                        </a:solidFill>
                        <a:latin typeface="Cambria Math" panose="02040503050406030204" pitchFamily="18" charset="0"/>
                      </a:rPr>
                      <m:t>2</m:t>
                    </m:r>
                  </m:sub>
                </m:sSub>
              </m:oMath>
            </a14:m>
            <a:r>
              <a:t> are coplanar then</a:t>
            </a:r>
          </a:p>
        </p:txBody>
      </p:sp>
      <p:sp>
        <p:nvSpPr>
          <p:cNvPr id="2476"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77"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Tree>
  </p:cSld>
  <p:clrMapOvr>
    <a:masterClrMapping/>
  </p:clrMapOvr>
  <p:transition xmlns:p14="http://schemas.microsoft.com/office/powerpoint/2010/main" spd="med" advClick="1"/>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79"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80"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481"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482"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83"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484"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485"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486"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487"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488"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489" name="Equation"/>
          <p:cNvSpPr txBox="1"/>
          <p:nvPr/>
        </p:nvSpPr>
        <p:spPr>
          <a:xfrm>
            <a:off x="17865599" y="4955902"/>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90" name="Equation"/>
          <p:cNvSpPr txBox="1"/>
          <p:nvPr/>
        </p:nvSpPr>
        <p:spPr>
          <a:xfrm>
            <a:off x="5465717" y="4993296"/>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491"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492"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493"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94"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495"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496"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497"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498"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499"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500" name="Line"/>
          <p:cNvSpPr/>
          <p:nvPr/>
        </p:nvSpPr>
        <p:spPr>
          <a:xfrm>
            <a:off x="4191000" y="6526052"/>
            <a:ext cx="15803506"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501"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sp>
        <p:nvSpPr>
          <p:cNvPr id="2502"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503" name="Equation"/>
          <p:cNvSpPr txBox="1"/>
          <p:nvPr/>
        </p:nvSpPr>
        <p:spPr>
          <a:xfrm>
            <a:off x="8217862" y="10889462"/>
            <a:ext cx="8030949" cy="108720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sSup>
                    <m:e>
                      <m:r>
                        <a:rPr xmlns:a="http://schemas.openxmlformats.org/drawingml/2006/main" sz="7900" i="1">
                          <a:solidFill>
                            <a:srgbClr val="000000"/>
                          </a:solidFill>
                          <a:latin typeface="Cambria Math" panose="02040503050406030204" pitchFamily="18" charset="0"/>
                        </a:rPr>
                        <m:t>)</m:t>
                      </m:r>
                    </m:e>
                    <m:sup>
                      <m:r>
                        <a:rPr xmlns:a="http://schemas.openxmlformats.org/drawingml/2006/main" sz="7900" i="1">
                          <a:solidFill>
                            <a:srgbClr val="000000"/>
                          </a:solidFill>
                          <a:latin typeface="Cambria Math" panose="02040503050406030204" pitchFamily="18" charset="0"/>
                        </a:rPr>
                        <m:t>T</m:t>
                      </m:r>
                    </m:sup>
                  </m:sSup>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0</m:t>
                  </m:r>
                </m:oMath>
              </m:oMathPara>
            </a14:m>
            <a:endParaRPr sz="7900"/>
          </a:p>
        </p:txBody>
      </p:sp>
      <p:sp>
        <p:nvSpPr>
          <p:cNvPr id="2504" name="If these three vectors are coplanar                  then"/>
          <p:cNvSpPr txBox="1"/>
          <p:nvPr/>
        </p:nvSpPr>
        <p:spPr>
          <a:xfrm>
            <a:off x="4866409" y="9707966"/>
            <a:ext cx="14651182" cy="95318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If </a:t>
            </a:r>
            <a14:m>
              <m:oMath>
                <m:sSub>
                  <m:e>
                    <m:bar>
                      <m:barPr>
                        <m:ctrlPr>
                          <a:rPr xmlns:a="http://schemas.openxmlformats.org/drawingml/2006/main" sz="6100" i="1">
                            <a:solidFill>
                              <a:srgbClr val="000000"/>
                            </a:solidFill>
                            <a:latin typeface="Cambria Math" panose="02040503050406030204" pitchFamily="18" charset="0"/>
                          </a:rPr>
                        </m:ctrlPr>
                        <m:pos m:val="top"/>
                      </m:barPr>
                      <m:e>
                        <m:r>
                          <m:rPr>
                            <m:sty m:val="b"/>
                          </m:rPr>
                          <a:rPr xmlns:a="http://schemas.openxmlformats.org/drawingml/2006/main" sz="6100" i="1">
                            <a:solidFill>
                              <a:srgbClr val="000000"/>
                            </a:solidFill>
                            <a:latin typeface="Cambria Math" panose="02040503050406030204" pitchFamily="18" charset="0"/>
                          </a:rPr>
                          <m:t>x</m:t>
                        </m:r>
                      </m:e>
                    </m:bar>
                  </m:e>
                  <m:sub>
                    <m:r>
                      <a:rPr xmlns:a="http://schemas.openxmlformats.org/drawingml/2006/main" sz="6100" i="1">
                        <a:solidFill>
                          <a:srgbClr val="000000"/>
                        </a:solidFill>
                        <a:latin typeface="Cambria Math" panose="02040503050406030204" pitchFamily="18" charset="0"/>
                      </a:rPr>
                      <m:t>1</m:t>
                    </m:r>
                  </m:sub>
                </m:sSub>
                <m:r>
                  <a:rPr xmlns:a="http://schemas.openxmlformats.org/drawingml/2006/main" sz="6100" i="1">
                    <a:solidFill>
                      <a:srgbClr val="000000"/>
                    </a:solidFill>
                    <a:latin typeface="Cambria Math" panose="02040503050406030204" pitchFamily="18" charset="0"/>
                  </a:rPr>
                  <m:t>,</m:t>
                </m:r>
                <m:r>
                  <m:rPr>
                    <m:sty m:val="b"/>
                  </m:rPr>
                  <a:rPr xmlns:a="http://schemas.openxmlformats.org/drawingml/2006/main" sz="6100" i="1">
                    <a:solidFill>
                      <a:srgbClr val="000000"/>
                    </a:solidFill>
                    <a:latin typeface="Cambria Math" panose="02040503050406030204" pitchFamily="18" charset="0"/>
                  </a:rPr>
                  <m:t>t</m:t>
                </m:r>
                <m:r>
                  <a:rPr xmlns:a="http://schemas.openxmlformats.org/drawingml/2006/main" sz="6100" i="1">
                    <a:solidFill>
                      <a:srgbClr val="000000"/>
                    </a:solidFill>
                    <a:latin typeface="Cambria Math" panose="02040503050406030204" pitchFamily="18" charset="0"/>
                  </a:rPr>
                  <m:t>,</m:t>
                </m:r>
                <m:sSub>
                  <m:e>
                    <m:bar>
                      <m:barPr>
                        <m:ctrlPr>
                          <a:rPr xmlns:a="http://schemas.openxmlformats.org/drawingml/2006/main" sz="6100" i="1">
                            <a:solidFill>
                              <a:srgbClr val="000000"/>
                            </a:solidFill>
                            <a:latin typeface="Cambria Math" panose="02040503050406030204" pitchFamily="18" charset="0"/>
                          </a:rPr>
                        </m:ctrlPr>
                        <m:pos m:val="top"/>
                      </m:barPr>
                      <m:e>
                        <m:r>
                          <m:rPr>
                            <m:sty m:val="b"/>
                          </m:rPr>
                          <a:rPr xmlns:a="http://schemas.openxmlformats.org/drawingml/2006/main" sz="6100" i="1">
                            <a:solidFill>
                              <a:srgbClr val="000000"/>
                            </a:solidFill>
                            <a:latin typeface="Cambria Math" panose="02040503050406030204" pitchFamily="18" charset="0"/>
                          </a:rPr>
                          <m:t>x</m:t>
                        </m:r>
                      </m:e>
                    </m:bar>
                  </m:e>
                  <m:sub>
                    <m:r>
                      <a:rPr xmlns:a="http://schemas.openxmlformats.org/drawingml/2006/main" sz="6100" i="1">
                        <a:solidFill>
                          <a:srgbClr val="000000"/>
                        </a:solidFill>
                        <a:latin typeface="Cambria Math" panose="02040503050406030204" pitchFamily="18" charset="0"/>
                      </a:rPr>
                      <m:t>2</m:t>
                    </m:r>
                  </m:sub>
                </m:sSub>
              </m:oMath>
            </a14:m>
            <a:r>
              <a:t> are coplanar then</a:t>
            </a:r>
          </a:p>
        </p:txBody>
      </p:sp>
      <p:sp>
        <p:nvSpPr>
          <p:cNvPr id="2505"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06"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508"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09"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510"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511"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12"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13"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514"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515"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516"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517"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518" name="Equation"/>
          <p:cNvSpPr txBox="1"/>
          <p:nvPr/>
        </p:nvSpPr>
        <p:spPr>
          <a:xfrm>
            <a:off x="17865599" y="4955902"/>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19" name="Equation"/>
          <p:cNvSpPr txBox="1"/>
          <p:nvPr/>
        </p:nvSpPr>
        <p:spPr>
          <a:xfrm>
            <a:off x="5465717" y="4993296"/>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20"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521"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522"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23"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24"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25"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526"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527"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528"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529" name="Line"/>
          <p:cNvSpPr/>
          <p:nvPr/>
        </p:nvSpPr>
        <p:spPr>
          <a:xfrm>
            <a:off x="4191000" y="6526052"/>
            <a:ext cx="15803506"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530"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sp>
        <p:nvSpPr>
          <p:cNvPr id="2531"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532" name="Equation"/>
          <p:cNvSpPr txBox="1"/>
          <p:nvPr/>
        </p:nvSpPr>
        <p:spPr>
          <a:xfrm>
            <a:off x="640098" y="9824593"/>
            <a:ext cx="8030948" cy="108720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sSup>
                    <m:e>
                      <m:r>
                        <a:rPr xmlns:a="http://schemas.openxmlformats.org/drawingml/2006/main" sz="7900" i="1">
                          <a:solidFill>
                            <a:srgbClr val="000000"/>
                          </a:solidFill>
                          <a:latin typeface="Cambria Math" panose="02040503050406030204" pitchFamily="18" charset="0"/>
                        </a:rPr>
                        <m:t>)</m:t>
                      </m:r>
                    </m:e>
                    <m:sup>
                      <m:r>
                        <a:rPr xmlns:a="http://schemas.openxmlformats.org/drawingml/2006/main" sz="7900" i="1">
                          <a:solidFill>
                            <a:srgbClr val="000000"/>
                          </a:solidFill>
                          <a:latin typeface="Cambria Math" panose="02040503050406030204" pitchFamily="18" charset="0"/>
                        </a:rPr>
                        <m:t>T</m:t>
                      </m:r>
                    </m:sup>
                  </m:sSup>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0</m:t>
                  </m:r>
                </m:oMath>
              </m:oMathPara>
            </a14:m>
            <a:endParaRPr sz="7900"/>
          </a:p>
        </p:txBody>
      </p:sp>
      <p:sp>
        <p:nvSpPr>
          <p:cNvPr id="2533"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34"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35" name="Text"/>
          <p:cNvSpPr txBox="1"/>
          <p:nvPr/>
        </p:nvSpPr>
        <p:spPr>
          <a:xfrm>
            <a:off x="731688" y="10662966"/>
            <a:ext cx="127001" cy="22816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a:pPr>
          </a:p>
        </p:txBody>
      </p:sp>
      <p:sp>
        <p:nvSpPr>
          <p:cNvPr id="2536" name="Equation"/>
          <p:cNvSpPr txBox="1"/>
          <p:nvPr/>
        </p:nvSpPr>
        <p:spPr>
          <a:xfrm>
            <a:off x="16621617" y="11920064"/>
            <a:ext cx="6261685" cy="114535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2</m:t>
                      </m:r>
                    </m:sub>
                    <m:sup>
                      <m:r>
                        <a:rPr xmlns:a="http://schemas.openxmlformats.org/drawingml/2006/main" sz="7900" i="1">
                          <a:solidFill>
                            <a:srgbClr val="000000"/>
                          </a:solidFill>
                          <a:latin typeface="Cambria Math" panose="02040503050406030204" pitchFamily="18" charset="0"/>
                        </a:rPr>
                        <m:t>T</m:t>
                      </m:r>
                    </m:sup>
                  </m:sSubSup>
                  <m:r>
                    <a:rPr xmlns:a="http://schemas.openxmlformats.org/drawingml/2006/main" sz="7900" i="1">
                      <a:solidFill>
                        <a:srgbClr val="000000"/>
                      </a:solidFill>
                      <a:latin typeface="Cambria Math" panose="02040503050406030204" pitchFamily="18" charset="0"/>
                    </a:rPr>
                    <m:t>R</m:t>
                  </m:r>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0</m:t>
                  </m:r>
                </m:oMath>
              </m:oMathPara>
            </a14:m>
            <a:endParaRPr sz="7900"/>
          </a:p>
        </p:txBody>
      </p:sp>
      <p:sp>
        <p:nvSpPr>
          <p:cNvPr id="2537" name="And    so    and"/>
          <p:cNvSpPr txBox="1"/>
          <p:nvPr/>
        </p:nvSpPr>
        <p:spPr>
          <a:xfrm>
            <a:off x="9793920" y="9361284"/>
            <a:ext cx="5738593" cy="282197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And </a:t>
            </a:r>
            <a14:m>
              <m:oMath>
                <m:sSub>
                  <m:e>
                    <m:bar>
                      <m:barPr>
                        <m:ctrlPr>
                          <a:rPr xmlns:a="http://schemas.openxmlformats.org/drawingml/2006/main" sz="5750" i="1">
                            <a:solidFill>
                              <a:srgbClr val="000000"/>
                            </a:solidFill>
                            <a:latin typeface="Cambria Math" panose="02040503050406030204" pitchFamily="18" charset="0"/>
                          </a:rPr>
                        </m:ctrlPr>
                        <m:pos m:val="top"/>
                      </m:barPr>
                      <m:e>
                        <m:r>
                          <m:rPr>
                            <m:sty m:val="b"/>
                          </m:rPr>
                          <a:rPr xmlns:a="http://schemas.openxmlformats.org/drawingml/2006/main" sz="5750" i="1">
                            <a:solidFill>
                              <a:srgbClr val="000000"/>
                            </a:solidFill>
                            <a:latin typeface="Cambria Math" panose="02040503050406030204" pitchFamily="18" charset="0"/>
                          </a:rPr>
                          <m:t>x</m:t>
                        </m:r>
                      </m:e>
                    </m:bar>
                  </m:e>
                  <m:sub>
                    <m:r>
                      <a:rPr xmlns:a="http://schemas.openxmlformats.org/drawingml/2006/main" sz="5750" i="1">
                        <a:solidFill>
                          <a:srgbClr val="000000"/>
                        </a:solidFill>
                        <a:latin typeface="Cambria Math" panose="02040503050406030204" pitchFamily="18" charset="0"/>
                      </a:rPr>
                      <m:t>2</m:t>
                    </m:r>
                  </m:sub>
                </m:sSub>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R</m:t>
                </m:r>
                <m:r>
                  <a:rPr xmlns:a="http://schemas.openxmlformats.org/drawingml/2006/main" sz="5750" i="1">
                    <a:solidFill>
                      <a:srgbClr val="000000"/>
                    </a:solidFill>
                    <a:latin typeface="Cambria Math" panose="02040503050406030204" pitchFamily="18" charset="0"/>
                  </a:rPr>
                  <m:t>(</m:t>
                </m:r>
                <m:sSub>
                  <m:e>
                    <m:bar>
                      <m:barPr>
                        <m:ctrlPr>
                          <a:rPr xmlns:a="http://schemas.openxmlformats.org/drawingml/2006/main" sz="5750" i="1">
                            <a:solidFill>
                              <a:srgbClr val="000000"/>
                            </a:solidFill>
                            <a:latin typeface="Cambria Math" panose="02040503050406030204" pitchFamily="18" charset="0"/>
                          </a:rPr>
                        </m:ctrlPr>
                        <m:pos m:val="top"/>
                      </m:barPr>
                      <m:e>
                        <m:r>
                          <m:rPr>
                            <m:sty m:val="b"/>
                          </m:rPr>
                          <a:rPr xmlns:a="http://schemas.openxmlformats.org/drawingml/2006/main" sz="5750" i="1">
                            <a:solidFill>
                              <a:srgbClr val="000000"/>
                            </a:solidFill>
                            <a:latin typeface="Cambria Math" panose="02040503050406030204" pitchFamily="18" charset="0"/>
                          </a:rPr>
                          <m:t>x</m:t>
                        </m:r>
                      </m:e>
                    </m:bar>
                  </m:e>
                  <m:sub>
                    <m:r>
                      <a:rPr xmlns:a="http://schemas.openxmlformats.org/drawingml/2006/main" sz="5750" i="1">
                        <a:solidFill>
                          <a:srgbClr val="000000"/>
                        </a:solidFill>
                        <a:latin typeface="Cambria Math" panose="02040503050406030204" pitchFamily="18" charset="0"/>
                      </a:rPr>
                      <m:t>1</m:t>
                    </m:r>
                  </m:sub>
                </m:sSub>
                <m:r>
                  <a:rPr xmlns:a="http://schemas.openxmlformats.org/drawingml/2006/main" sz="5750" i="1">
                    <a:solidFill>
                      <a:srgbClr val="000000"/>
                    </a:solidFill>
                    <a:latin typeface="Cambria Math" panose="02040503050406030204" pitchFamily="18" charset="0"/>
                  </a:rPr>
                  <m:t>-</m:t>
                </m:r>
                <m:r>
                  <m:rPr>
                    <m:sty m:val="b"/>
                  </m:rPr>
                  <a:rPr xmlns:a="http://schemas.openxmlformats.org/drawingml/2006/main" sz="5750" i="1">
                    <a:solidFill>
                      <a:srgbClr val="000000"/>
                    </a:solidFill>
                    <a:latin typeface="Cambria Math" panose="02040503050406030204" pitchFamily="18" charset="0"/>
                  </a:rPr>
                  <m:t>t</m:t>
                </m:r>
                <m:r>
                  <a:rPr xmlns:a="http://schemas.openxmlformats.org/drawingml/2006/main" sz="5750" i="1">
                    <a:solidFill>
                      <a:srgbClr val="000000"/>
                    </a:solidFill>
                    <a:latin typeface="Cambria Math" panose="02040503050406030204" pitchFamily="18" charset="0"/>
                  </a:rPr>
                  <m:t>)</m:t>
                </m:r>
              </m:oMath>
            </a14:m>
            <a:r>
              <a:t> </a:t>
            </a:r>
            <a:br/>
            <a:r>
              <a:t>so </a:t>
            </a:r>
            <a14:m>
              <m:oMath>
                <m:sSub>
                  <m:e>
                    <m:bar>
                      <m:barPr>
                        <m:ctrlPr>
                          <a:rPr xmlns:a="http://schemas.openxmlformats.org/drawingml/2006/main" sz="5750" i="1">
                            <a:solidFill>
                              <a:srgbClr val="000000"/>
                            </a:solidFill>
                            <a:latin typeface="Cambria Math" panose="02040503050406030204" pitchFamily="18" charset="0"/>
                          </a:rPr>
                        </m:ctrlPr>
                        <m:pos m:val="top"/>
                      </m:barPr>
                      <m:e>
                        <m:r>
                          <m:rPr>
                            <m:sty m:val="b"/>
                          </m:rPr>
                          <a:rPr xmlns:a="http://schemas.openxmlformats.org/drawingml/2006/main" sz="5750" i="1">
                            <a:solidFill>
                              <a:srgbClr val="000000"/>
                            </a:solidFill>
                            <a:latin typeface="Cambria Math" panose="02040503050406030204" pitchFamily="18" charset="0"/>
                          </a:rPr>
                          <m:t>x</m:t>
                        </m:r>
                      </m:e>
                    </m:bar>
                  </m:e>
                  <m:sub>
                    <m:r>
                      <a:rPr xmlns:a="http://schemas.openxmlformats.org/drawingml/2006/main" sz="5750" i="1">
                        <a:solidFill>
                          <a:srgbClr val="000000"/>
                        </a:solidFill>
                        <a:latin typeface="Cambria Math" panose="02040503050406030204" pitchFamily="18" charset="0"/>
                      </a:rPr>
                      <m:t>1</m:t>
                    </m:r>
                  </m:sub>
                </m:sSub>
                <m:r>
                  <a:rPr xmlns:a="http://schemas.openxmlformats.org/drawingml/2006/main" sz="5750" i="1">
                    <a:solidFill>
                      <a:srgbClr val="000000"/>
                    </a:solidFill>
                    <a:latin typeface="Cambria Math" panose="02040503050406030204" pitchFamily="18" charset="0"/>
                  </a:rPr>
                  <m:t>-</m:t>
                </m:r>
                <m:r>
                  <m:rPr>
                    <m:sty m:val="b"/>
                  </m:rPr>
                  <a:rPr xmlns:a="http://schemas.openxmlformats.org/drawingml/2006/main" sz="5750" i="1">
                    <a:solidFill>
                      <a:srgbClr val="000000"/>
                    </a:solidFill>
                    <a:latin typeface="Cambria Math" panose="02040503050406030204" pitchFamily="18" charset="0"/>
                  </a:rPr>
                  <m:t>t</m:t>
                </m:r>
                <m:r>
                  <a:rPr xmlns:a="http://schemas.openxmlformats.org/drawingml/2006/main" sz="5750" i="1">
                    <a:solidFill>
                      <a:srgbClr val="000000"/>
                    </a:solidFill>
                    <a:latin typeface="Cambria Math" panose="02040503050406030204" pitchFamily="18" charset="0"/>
                  </a:rPr>
                  <m:t>=</m:t>
                </m:r>
                <m:sSup>
                  <m:e>
                    <m:r>
                      <a:rPr xmlns:a="http://schemas.openxmlformats.org/drawingml/2006/main" sz="5750" i="1">
                        <a:solidFill>
                          <a:srgbClr val="000000"/>
                        </a:solidFill>
                        <a:latin typeface="Cambria Math" panose="02040503050406030204" pitchFamily="18" charset="0"/>
                      </a:rPr>
                      <m:t>R</m:t>
                    </m:r>
                  </m:e>
                  <m:su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1</m:t>
                    </m:r>
                  </m:sup>
                </m:sSup>
                <m:sSub>
                  <m:e>
                    <m:bar>
                      <m:barPr>
                        <m:ctrlPr>
                          <a:rPr xmlns:a="http://schemas.openxmlformats.org/drawingml/2006/main" sz="5750" i="1">
                            <a:solidFill>
                              <a:srgbClr val="000000"/>
                            </a:solidFill>
                            <a:latin typeface="Cambria Math" panose="02040503050406030204" pitchFamily="18" charset="0"/>
                          </a:rPr>
                        </m:ctrlPr>
                        <m:pos m:val="top"/>
                      </m:barPr>
                      <m:e>
                        <m:r>
                          <m:rPr>
                            <m:sty m:val="b"/>
                          </m:rPr>
                          <a:rPr xmlns:a="http://schemas.openxmlformats.org/drawingml/2006/main" sz="5750" i="1">
                            <a:solidFill>
                              <a:srgbClr val="000000"/>
                            </a:solidFill>
                            <a:latin typeface="Cambria Math" panose="02040503050406030204" pitchFamily="18" charset="0"/>
                          </a:rPr>
                          <m:t>x</m:t>
                        </m:r>
                      </m:e>
                    </m:bar>
                  </m:e>
                  <m:sub>
                    <m:r>
                      <a:rPr xmlns:a="http://schemas.openxmlformats.org/drawingml/2006/main" sz="5750" i="1">
                        <a:solidFill>
                          <a:srgbClr val="000000"/>
                        </a:solidFill>
                        <a:latin typeface="Cambria Math" panose="02040503050406030204" pitchFamily="18" charset="0"/>
                      </a:rPr>
                      <m:t>2</m:t>
                    </m:r>
                  </m:sub>
                </m:sSub>
              </m:oMath>
            </a14:m>
            <a:r>
              <a:t> </a:t>
            </a:r>
            <a:br/>
            <a:r>
              <a:t>and </a:t>
            </a:r>
            <a14:m>
              <m:oMath>
                <m:sSub>
                  <m:e>
                    <m:bar>
                      <m:barPr>
                        <m:ctrlPr>
                          <a:rPr xmlns:a="http://schemas.openxmlformats.org/drawingml/2006/main" sz="5750" i="1">
                            <a:solidFill>
                              <a:srgbClr val="000000"/>
                            </a:solidFill>
                            <a:latin typeface="Cambria Math" panose="02040503050406030204" pitchFamily="18" charset="0"/>
                          </a:rPr>
                        </m:ctrlPr>
                        <m:pos m:val="top"/>
                      </m:barPr>
                      <m:e>
                        <m:r>
                          <m:rPr>
                            <m:sty m:val="b"/>
                          </m:rPr>
                          <a:rPr xmlns:a="http://schemas.openxmlformats.org/drawingml/2006/main" sz="5750" i="1">
                            <a:solidFill>
                              <a:srgbClr val="000000"/>
                            </a:solidFill>
                            <a:latin typeface="Cambria Math" panose="02040503050406030204" pitchFamily="18" charset="0"/>
                          </a:rPr>
                          <m:t>x</m:t>
                        </m:r>
                      </m:e>
                    </m:bar>
                  </m:e>
                  <m:sub>
                    <m:r>
                      <a:rPr xmlns:a="http://schemas.openxmlformats.org/drawingml/2006/main" sz="5750" i="1">
                        <a:solidFill>
                          <a:srgbClr val="000000"/>
                        </a:solidFill>
                        <a:latin typeface="Cambria Math" panose="02040503050406030204" pitchFamily="18" charset="0"/>
                      </a:rPr>
                      <m:t>1</m:t>
                    </m:r>
                  </m:sub>
                </m:sSub>
                <m:r>
                  <a:rPr xmlns:a="http://schemas.openxmlformats.org/drawingml/2006/main" sz="5750" i="1">
                    <a:solidFill>
                      <a:srgbClr val="000000"/>
                    </a:solidFill>
                    <a:latin typeface="Cambria Math" panose="02040503050406030204" pitchFamily="18" charset="0"/>
                  </a:rPr>
                  <m:t>-</m:t>
                </m:r>
                <m:r>
                  <m:rPr>
                    <m:sty m:val="b"/>
                  </m:rPr>
                  <a:rPr xmlns:a="http://schemas.openxmlformats.org/drawingml/2006/main" sz="5750" i="1">
                    <a:solidFill>
                      <a:srgbClr val="000000"/>
                    </a:solidFill>
                    <a:latin typeface="Cambria Math" panose="02040503050406030204" pitchFamily="18" charset="0"/>
                  </a:rPr>
                  <m:t>t</m:t>
                </m:r>
                <m:r>
                  <a:rPr xmlns:a="http://schemas.openxmlformats.org/drawingml/2006/main" sz="5750" i="1">
                    <a:solidFill>
                      <a:srgbClr val="000000"/>
                    </a:solidFill>
                    <a:latin typeface="Cambria Math" panose="02040503050406030204" pitchFamily="18" charset="0"/>
                  </a:rPr>
                  <m:t>=</m:t>
                </m:r>
                <m:sSup>
                  <m:e>
                    <m:r>
                      <a:rPr xmlns:a="http://schemas.openxmlformats.org/drawingml/2006/main" sz="5750" i="1">
                        <a:solidFill>
                          <a:srgbClr val="000000"/>
                        </a:solidFill>
                        <a:latin typeface="Cambria Math" panose="02040503050406030204" pitchFamily="18" charset="0"/>
                      </a:rPr>
                      <m:t>R</m:t>
                    </m:r>
                  </m:e>
                  <m:sup>
                    <m:r>
                      <a:rPr xmlns:a="http://schemas.openxmlformats.org/drawingml/2006/main" sz="5750" i="1">
                        <a:solidFill>
                          <a:srgbClr val="000000"/>
                        </a:solidFill>
                        <a:latin typeface="Cambria Math" panose="02040503050406030204" pitchFamily="18" charset="0"/>
                      </a:rPr>
                      <m:t>T</m:t>
                    </m:r>
                  </m:sup>
                </m:sSup>
                <m:sSub>
                  <m:e>
                    <m:bar>
                      <m:barPr>
                        <m:ctrlPr>
                          <a:rPr xmlns:a="http://schemas.openxmlformats.org/drawingml/2006/main" sz="5750" i="1">
                            <a:solidFill>
                              <a:srgbClr val="000000"/>
                            </a:solidFill>
                            <a:latin typeface="Cambria Math" panose="02040503050406030204" pitchFamily="18" charset="0"/>
                          </a:rPr>
                        </m:ctrlPr>
                        <m:pos m:val="top"/>
                      </m:barPr>
                      <m:e>
                        <m:r>
                          <m:rPr>
                            <m:sty m:val="b"/>
                          </m:rPr>
                          <a:rPr xmlns:a="http://schemas.openxmlformats.org/drawingml/2006/main" sz="5750" i="1">
                            <a:solidFill>
                              <a:srgbClr val="000000"/>
                            </a:solidFill>
                            <a:latin typeface="Cambria Math" panose="02040503050406030204" pitchFamily="18" charset="0"/>
                          </a:rPr>
                          <m:t>x</m:t>
                        </m:r>
                      </m:e>
                    </m:bar>
                  </m:e>
                  <m:sub>
                    <m:r>
                      <a:rPr xmlns:a="http://schemas.openxmlformats.org/drawingml/2006/main" sz="5750" i="1">
                        <a:solidFill>
                          <a:srgbClr val="000000"/>
                        </a:solidFill>
                        <a:latin typeface="Cambria Math" panose="02040503050406030204" pitchFamily="18" charset="0"/>
                      </a:rPr>
                      <m:t>2</m:t>
                    </m:r>
                  </m:sub>
                </m:sSub>
              </m:oMath>
            </a14:m>
          </a:p>
        </p:txBody>
      </p:sp>
    </p:spTree>
  </p:cSld>
  <p:clrMapOvr>
    <a:masterClrMapping/>
  </p:clrMapOvr>
  <p:transition xmlns:p14="http://schemas.microsoft.com/office/powerpoint/2010/main" spd="med" advClick="1"/>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539" name="Triangle"/>
          <p:cNvSpPr/>
          <p:nvPr/>
        </p:nvSpPr>
        <p:spPr>
          <a:xfrm>
            <a:off x="4078271" y="3434390"/>
            <a:ext cx="16010653" cy="303609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40" name="Shape"/>
          <p:cNvSpPr/>
          <p:nvPr/>
        </p:nvSpPr>
        <p:spPr>
          <a:xfrm rot="3707693">
            <a:off x="2959031"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541" name="Shape"/>
          <p:cNvSpPr/>
          <p:nvPr/>
        </p:nvSpPr>
        <p:spPr>
          <a:xfrm rot="17911998">
            <a:off x="13103155" y="3999032"/>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542" name="Triangle"/>
          <p:cNvSpPr/>
          <p:nvPr/>
        </p:nvSpPr>
        <p:spPr>
          <a:xfrm>
            <a:off x="16282266"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43" name="Triangle"/>
          <p:cNvSpPr/>
          <p:nvPr/>
        </p:nvSpPr>
        <p:spPr>
          <a:xfrm>
            <a:off x="4113991" y="5743866"/>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44" name="Line"/>
          <p:cNvSpPr/>
          <p:nvPr/>
        </p:nvSpPr>
        <p:spPr>
          <a:xfrm>
            <a:off x="6023227" y="5743018"/>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545" name="Line"/>
          <p:cNvSpPr/>
          <p:nvPr/>
        </p:nvSpPr>
        <p:spPr>
          <a:xfrm flipH="1">
            <a:off x="13482627" y="4734656"/>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546" name="Line"/>
          <p:cNvSpPr/>
          <p:nvPr/>
        </p:nvSpPr>
        <p:spPr>
          <a:xfrm flipH="1" flipV="1">
            <a:off x="12045282" y="3378644"/>
            <a:ext cx="7300"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547" name="Line"/>
          <p:cNvSpPr/>
          <p:nvPr/>
        </p:nvSpPr>
        <p:spPr>
          <a:xfrm flipV="1">
            <a:off x="16367322" y="5735414"/>
            <a:ext cx="1847455" cy="72716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548" name="Equation"/>
          <p:cNvSpPr txBox="1"/>
          <p:nvPr/>
        </p:nvSpPr>
        <p:spPr>
          <a:xfrm>
            <a:off x="12420341" y="2746741"/>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549" name="Equation"/>
          <p:cNvSpPr txBox="1"/>
          <p:nvPr/>
        </p:nvSpPr>
        <p:spPr>
          <a:xfrm>
            <a:off x="17865599" y="4955902"/>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50" name="Equation"/>
          <p:cNvSpPr txBox="1"/>
          <p:nvPr/>
        </p:nvSpPr>
        <p:spPr>
          <a:xfrm>
            <a:off x="5465717" y="4993296"/>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51" name="Equation"/>
          <p:cNvSpPr txBox="1"/>
          <p:nvPr/>
        </p:nvSpPr>
        <p:spPr>
          <a:xfrm>
            <a:off x="20444744" y="6694759"/>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552" name="Equation"/>
          <p:cNvSpPr txBox="1"/>
          <p:nvPr/>
        </p:nvSpPr>
        <p:spPr>
          <a:xfrm>
            <a:off x="3055251" y="6694759"/>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553" name="Equation"/>
          <p:cNvSpPr txBox="1"/>
          <p:nvPr/>
        </p:nvSpPr>
        <p:spPr>
          <a:xfrm>
            <a:off x="16090966" y="6736428"/>
            <a:ext cx="537341" cy="51419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54" name="Equation"/>
          <p:cNvSpPr txBox="1"/>
          <p:nvPr/>
        </p:nvSpPr>
        <p:spPr>
          <a:xfrm>
            <a:off x="6932341" y="5239469"/>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55" name="Equation"/>
          <p:cNvSpPr txBox="1"/>
          <p:nvPr/>
        </p:nvSpPr>
        <p:spPr>
          <a:xfrm>
            <a:off x="16706760" y="5239469"/>
            <a:ext cx="426393"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56" name="Line"/>
          <p:cNvSpPr/>
          <p:nvPr/>
        </p:nvSpPr>
        <p:spPr>
          <a:xfrm flipV="1">
            <a:off x="4147122" y="5756942"/>
            <a:ext cx="1936204" cy="787004"/>
          </a:xfrm>
          <a:prstGeom prst="line">
            <a:avLst/>
          </a:prstGeom>
          <a:ln w="127000">
            <a:solidFill>
              <a:srgbClr val="FF2600"/>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557" name="Line"/>
          <p:cNvSpPr/>
          <p:nvPr/>
        </p:nvSpPr>
        <p:spPr>
          <a:xfrm flipH="1" flipV="1">
            <a:off x="18210096" y="5816810"/>
            <a:ext cx="1868549" cy="714872"/>
          </a:xfrm>
          <a:prstGeom prst="line">
            <a:avLst/>
          </a:prstGeom>
          <a:ln w="127000">
            <a:solidFill>
              <a:srgbClr val="0433FF"/>
            </a:solidFill>
            <a:miter lim="400000"/>
            <a:tail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sp>
        <p:nvSpPr>
          <p:cNvPr id="2558" name="Circle"/>
          <p:cNvSpPr/>
          <p:nvPr/>
        </p:nvSpPr>
        <p:spPr>
          <a:xfrm>
            <a:off x="4035695"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559" name="Circle"/>
          <p:cNvSpPr/>
          <p:nvPr/>
        </p:nvSpPr>
        <p:spPr>
          <a:xfrm>
            <a:off x="19973256" y="6325756"/>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560" name="Line"/>
          <p:cNvSpPr/>
          <p:nvPr/>
        </p:nvSpPr>
        <p:spPr>
          <a:xfrm>
            <a:off x="4191000" y="6526052"/>
            <a:ext cx="15803506" cy="1"/>
          </a:xfrm>
          <a:prstGeom prst="line">
            <a:avLst/>
          </a:prstGeom>
          <a:ln w="127000">
            <a:solidFill>
              <a:srgbClr val="00F900"/>
            </a:solidFill>
            <a:miter lim="400000"/>
            <a:headEnd type="stealth"/>
          </a:ln>
          <a:effectLst>
            <a:outerShdw sx="100000" sy="100000" kx="0" ky="0" algn="b" rotWithShape="0" blurRad="76200" dist="50800" dir="5400000">
              <a:srgbClr val="000000">
                <a:alpha val="50000"/>
              </a:srgbClr>
            </a:outerShdw>
          </a:effectLst>
        </p:spPr>
        <p:txBody>
          <a:bodyPr tIns="91439" bIns="91439"/>
          <a:lstStyle/>
          <a:p>
            <a:pPr defTabSz="1828800">
              <a:spcBef>
                <a:spcPts val="0"/>
              </a:spcBef>
              <a:defRPr sz="3600">
                <a:latin typeface="Calibri"/>
                <a:ea typeface="Calibri"/>
                <a:cs typeface="Calibri"/>
                <a:sym typeface="Calibri"/>
              </a:defRPr>
            </a:pPr>
          </a:p>
        </p:txBody>
      </p:sp>
      <p:pic>
        <p:nvPicPr>
          <p:cNvPr id="2561" name="latex-image-21.pdf" descr="latex-image-21.pdf"/>
          <p:cNvPicPr>
            <a:picLocks noChangeAspect="1"/>
          </p:cNvPicPr>
          <p:nvPr/>
        </p:nvPicPr>
        <p:blipFill>
          <a:blip r:embed="rId2">
            <a:extLst/>
          </a:blip>
          <a:stretch>
            <a:fillRect/>
          </a:stretch>
        </p:blipFill>
        <p:spPr>
          <a:xfrm>
            <a:off x="11460952" y="6844897"/>
            <a:ext cx="250033" cy="428627"/>
          </a:xfrm>
          <a:prstGeom prst="rect">
            <a:avLst/>
          </a:prstGeom>
          <a:ln w="12700">
            <a:miter lim="400000"/>
          </a:ln>
        </p:spPr>
      </p:pic>
      <p:sp>
        <p:nvSpPr>
          <p:cNvPr id="2562" name="Adapted from: CMU 16-385 (Yannis, Kris)"/>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CMU 16-385 (Yannis, Kris)</a:t>
            </a:r>
          </a:p>
        </p:txBody>
      </p:sp>
      <p:sp>
        <p:nvSpPr>
          <p:cNvPr id="2563" name="Equation"/>
          <p:cNvSpPr txBox="1"/>
          <p:nvPr/>
        </p:nvSpPr>
        <p:spPr>
          <a:xfrm>
            <a:off x="19454986" y="5398516"/>
            <a:ext cx="594948"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64" name="Equation"/>
          <p:cNvSpPr txBox="1"/>
          <p:nvPr/>
        </p:nvSpPr>
        <p:spPr>
          <a:xfrm>
            <a:off x="4378296" y="5398516"/>
            <a:ext cx="554552" cy="613055"/>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bar>
                        <m:barPr>
                          <m:ctrlPr>
                            <a:rPr xmlns:a="http://schemas.openxmlformats.org/drawingml/2006/main" sz="5600" i="1">
                              <a:solidFill>
                                <a:srgbClr val="000000"/>
                              </a:solidFill>
                              <a:latin typeface="Cambria Math" panose="02040503050406030204" pitchFamily="18" charset="0"/>
                            </a:rPr>
                          </m:ctrlPr>
                          <m:pos m:val="top"/>
                        </m:barPr>
                        <m:e>
                          <m:r>
                            <m:rPr>
                              <m:sty m:val="b"/>
                            </m:rPr>
                            <a:rPr xmlns:a="http://schemas.openxmlformats.org/drawingml/2006/main" sz="5600" i="1">
                              <a:solidFill>
                                <a:srgbClr val="000000"/>
                              </a:solidFill>
                              <a:latin typeface="Cambria Math" panose="02040503050406030204" pitchFamily="18" charset="0"/>
                            </a:rPr>
                            <m:t>x</m:t>
                          </m:r>
                        </m:e>
                      </m:ba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65" name="Text"/>
          <p:cNvSpPr txBox="1"/>
          <p:nvPr/>
        </p:nvSpPr>
        <p:spPr>
          <a:xfrm>
            <a:off x="731688" y="10662966"/>
            <a:ext cx="127001" cy="22816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i="1"/>
            </a:pPr>
          </a:p>
        </p:txBody>
      </p:sp>
      <p:sp>
        <p:nvSpPr>
          <p:cNvPr id="2566" name="And recall"/>
          <p:cNvSpPr txBox="1"/>
          <p:nvPr/>
        </p:nvSpPr>
        <p:spPr>
          <a:xfrm>
            <a:off x="2312728" y="11433612"/>
            <a:ext cx="6271762" cy="9970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And recall </a:t>
            </a:r>
            <a14:m>
              <m:oMath>
                <m:bar>
                  <m:barPr>
                    <m:ctrlPr>
                      <a:rPr xmlns:a="http://schemas.openxmlformats.org/drawingml/2006/main" sz="5750" i="1">
                        <a:solidFill>
                          <a:srgbClr val="000000"/>
                        </a:solidFill>
                        <a:latin typeface="Cambria Math" panose="02040503050406030204" pitchFamily="18" charset="0"/>
                      </a:rPr>
                    </m:ctrlPr>
                    <m:pos m:val="top"/>
                  </m:barPr>
                  <m:e>
                    <m:sSub>
                      <m:e>
                        <m:r>
                          <m:rPr>
                            <m:sty m:val="b"/>
                          </m:rPr>
                          <a:rPr xmlns:a="http://schemas.openxmlformats.org/drawingml/2006/main" sz="5750" i="1">
                            <a:solidFill>
                              <a:srgbClr val="000000"/>
                            </a:solidFill>
                            <a:latin typeface="Cambria Math" panose="02040503050406030204" pitchFamily="18" charset="0"/>
                          </a:rPr>
                          <m:t>x</m:t>
                        </m:r>
                      </m:e>
                      <m:sub>
                        <m:r>
                          <m:rPr>
                            <m:sty m:val="b"/>
                          </m:rPr>
                          <a:rPr xmlns:a="http://schemas.openxmlformats.org/drawingml/2006/main" sz="5750" i="1">
                            <a:solidFill>
                              <a:srgbClr val="000000"/>
                            </a:solidFill>
                            <a:latin typeface="Cambria Math" panose="02040503050406030204" pitchFamily="18" charset="0"/>
                          </a:rPr>
                          <m:t>i</m:t>
                        </m:r>
                      </m:sub>
                    </m:sSub>
                  </m:e>
                </m:bar>
                <m:r>
                  <a:rPr xmlns:a="http://schemas.openxmlformats.org/drawingml/2006/main" sz="5750" i="1">
                    <a:solidFill>
                      <a:srgbClr val="000000"/>
                    </a:solidFill>
                    <a:latin typeface="Cambria Math" panose="02040503050406030204" pitchFamily="18" charset="0"/>
                  </a:rPr>
                  <m:t>=</m:t>
                </m:r>
                <m:sSup>
                  <m:e>
                    <m:sSub>
                      <m:e>
                        <m:r>
                          <m:rPr>
                            <m:sty m:val="b"/>
                          </m:rPr>
                          <a:rPr xmlns:a="http://schemas.openxmlformats.org/drawingml/2006/main" sz="5750" i="1">
                            <a:solidFill>
                              <a:srgbClr val="000000"/>
                            </a:solidFill>
                            <a:latin typeface="Cambria Math" panose="02040503050406030204" pitchFamily="18" charset="0"/>
                          </a:rPr>
                          <m:t>K</m:t>
                        </m:r>
                      </m:e>
                      <m:sub>
                        <m:r>
                          <m:rPr>
                            <m:sty m:val="b"/>
                          </m:rPr>
                          <a:rPr xmlns:a="http://schemas.openxmlformats.org/drawingml/2006/main" sz="5750" i="1">
                            <a:solidFill>
                              <a:srgbClr val="000000"/>
                            </a:solidFill>
                            <a:latin typeface="Cambria Math" panose="02040503050406030204" pitchFamily="18" charset="0"/>
                          </a:rPr>
                          <m:t>i</m:t>
                        </m:r>
                      </m:sub>
                    </m:sSub>
                  </m:e>
                  <m:su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1</m:t>
                    </m:r>
                  </m:sup>
                </m:sSup>
                <m:limUpp>
                  <m:e>
                    <m:sSub>
                      <m:e>
                        <m:r>
                          <m:rPr>
                            <m:sty m:val="b"/>
                          </m:rPr>
                          <a:rPr xmlns:a="http://schemas.openxmlformats.org/drawingml/2006/main" sz="5750" i="1">
                            <a:solidFill>
                              <a:srgbClr val="000000"/>
                            </a:solidFill>
                            <a:latin typeface="Cambria Math" panose="02040503050406030204" pitchFamily="18" charset="0"/>
                          </a:rPr>
                          <m:t>x</m:t>
                        </m:r>
                      </m:e>
                      <m:sub>
                        <m:r>
                          <m:rPr>
                            <m:sty m:val="b"/>
                          </m:rPr>
                          <a:rPr xmlns:a="http://schemas.openxmlformats.org/drawingml/2006/main" sz="5750" i="1">
                            <a:solidFill>
                              <a:srgbClr val="000000"/>
                            </a:solidFill>
                            <a:latin typeface="Cambria Math" panose="02040503050406030204" pitchFamily="18" charset="0"/>
                          </a:rPr>
                          <m:t>i</m:t>
                        </m:r>
                      </m:sub>
                    </m:sSub>
                  </m:e>
                  <m:lim>
                    <m:r>
                      <a:rPr xmlns:a="http://schemas.openxmlformats.org/drawingml/2006/main" sz="5750" i="1">
                        <a:solidFill>
                          <a:srgbClr val="000000"/>
                        </a:solidFill>
                        <a:latin typeface="Cambria Math" panose="02040503050406030204" pitchFamily="18" charset="0"/>
                      </a:rPr>
                      <m:t>˜</m:t>
                    </m:r>
                  </m:lim>
                </m:limUpp>
              </m:oMath>
            </a14:m>
          </a:p>
        </p:txBody>
      </p:sp>
      <p:sp>
        <p:nvSpPr>
          <p:cNvPr id="2567" name="Equation"/>
          <p:cNvSpPr txBox="1"/>
          <p:nvPr/>
        </p:nvSpPr>
        <p:spPr>
          <a:xfrm>
            <a:off x="1092377" y="10299812"/>
            <a:ext cx="6261684" cy="1145358"/>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2</m:t>
                      </m:r>
                    </m:sub>
                    <m:sup>
                      <m:r>
                        <a:rPr xmlns:a="http://schemas.openxmlformats.org/drawingml/2006/main" sz="7900" i="1">
                          <a:solidFill>
                            <a:srgbClr val="000000"/>
                          </a:solidFill>
                          <a:latin typeface="Cambria Math" panose="02040503050406030204" pitchFamily="18" charset="0"/>
                        </a:rPr>
                        <m:t>T</m:t>
                      </m:r>
                    </m:sup>
                  </m:sSubSup>
                  <m:r>
                    <a:rPr xmlns:a="http://schemas.openxmlformats.org/drawingml/2006/main" sz="7900" i="1">
                      <a:solidFill>
                        <a:srgbClr val="000000"/>
                      </a:solidFill>
                      <a:latin typeface="Cambria Math" panose="02040503050406030204" pitchFamily="18" charset="0"/>
                    </a:rPr>
                    <m:t>R</m:t>
                  </m:r>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
                    <m:e>
                      <m:bar>
                        <m:barPr>
                          <m:ctrlPr>
                            <a:rPr xmlns:a="http://schemas.openxmlformats.org/drawingml/2006/main" sz="7900" i="1">
                              <a:solidFill>
                                <a:srgbClr val="000000"/>
                              </a:solidFill>
                              <a:latin typeface="Cambria Math" panose="02040503050406030204" pitchFamily="18" charset="0"/>
                            </a:rPr>
                          </m:ctrlPr>
                          <m:pos m:val="top"/>
                        </m:barPr>
                        <m:e>
                          <m:r>
                            <m:rPr>
                              <m:sty m:val="b"/>
                            </m:rPr>
                            <a:rPr xmlns:a="http://schemas.openxmlformats.org/drawingml/2006/main" sz="7900" i="1">
                              <a:solidFill>
                                <a:srgbClr val="000000"/>
                              </a:solidFill>
                              <a:latin typeface="Cambria Math" panose="02040503050406030204" pitchFamily="18" charset="0"/>
                            </a:rPr>
                            <m:t>x</m:t>
                          </m:r>
                        </m:e>
                      </m:bar>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0</m:t>
                  </m:r>
                </m:oMath>
              </m:oMathPara>
            </a14:m>
            <a:endParaRPr sz="7900"/>
          </a:p>
        </p:txBody>
      </p:sp>
      <p:sp>
        <p:nvSpPr>
          <p:cNvPr id="2568" name="Equation"/>
          <p:cNvSpPr txBox="1"/>
          <p:nvPr/>
        </p:nvSpPr>
        <p:spPr>
          <a:xfrm>
            <a:off x="11976948" y="10018903"/>
            <a:ext cx="10368894" cy="116174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a:rPr xmlns:a="http://schemas.openxmlformats.org/drawingml/2006/main" sz="7900" i="1">
                      <a:solidFill>
                        <a:srgbClr val="000000"/>
                      </a:solidFill>
                      <a:latin typeface="Cambria Math" panose="02040503050406030204" pitchFamily="18" charset="0"/>
                    </a:rPr>
                    <m:t>(</m:t>
                  </m:r>
                  <m:sSubSup>
                    <m:e>
                      <m:r>
                        <a:rPr xmlns:a="http://schemas.openxmlformats.org/drawingml/2006/main" sz="7900" i="1">
                          <a:solidFill>
                            <a:srgbClr val="000000"/>
                          </a:solidFill>
                          <a:latin typeface="Cambria Math" panose="02040503050406030204" pitchFamily="18" charset="0"/>
                        </a:rPr>
                        <m:t>K</m:t>
                      </m:r>
                    </m:e>
                    <m:sub>
                      <m:r>
                        <a:rPr xmlns:a="http://schemas.openxmlformats.org/drawingml/2006/main" sz="7900" i="1">
                          <a:solidFill>
                            <a:srgbClr val="000000"/>
                          </a:solidFill>
                          <a:latin typeface="Cambria Math" panose="02040503050406030204" pitchFamily="18" charset="0"/>
                        </a:rPr>
                        <m:t>2</m:t>
                      </m:r>
                    </m:sub>
                    <m:sup>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1</m:t>
                      </m:r>
                    </m:sup>
                  </m:sSubSup>
                  <m:sSub>
                    <m:e>
                      <m:limUpp>
                        <m:e>
                          <m:r>
                            <m:rPr>
                              <m:sty m:val="b"/>
                            </m:rPr>
                            <a:rPr xmlns:a="http://schemas.openxmlformats.org/drawingml/2006/main" sz="7900" i="1">
                              <a:solidFill>
                                <a:srgbClr val="000000"/>
                              </a:solidFill>
                              <a:latin typeface="Cambria Math" panose="02040503050406030204" pitchFamily="18" charset="0"/>
                            </a:rPr>
                            <m:t>x</m:t>
                          </m:r>
                        </m:e>
                        <m:lim>
                          <m:r>
                            <a:rPr xmlns:a="http://schemas.openxmlformats.org/drawingml/2006/main" sz="7900" i="1">
                              <a:solidFill>
                                <a:srgbClr val="000000"/>
                              </a:solidFill>
                              <a:latin typeface="Cambria Math" panose="02040503050406030204" pitchFamily="18" charset="0"/>
                            </a:rPr>
                            <m:t>˜</m:t>
                          </m:r>
                        </m:lim>
                      </m:limUpp>
                    </m:e>
                    <m:sub>
                      <m:r>
                        <a:rPr xmlns:a="http://schemas.openxmlformats.org/drawingml/2006/main" sz="7900" i="1">
                          <a:solidFill>
                            <a:srgbClr val="000000"/>
                          </a:solidFill>
                          <a:latin typeface="Cambria Math" panose="02040503050406030204" pitchFamily="18" charset="0"/>
                        </a:rPr>
                        <m:t>2</m:t>
                      </m:r>
                    </m:sub>
                  </m:sSub>
                  <m:sSup>
                    <m:e>
                      <m:r>
                        <a:rPr xmlns:a="http://schemas.openxmlformats.org/drawingml/2006/main" sz="7900" i="1">
                          <a:solidFill>
                            <a:srgbClr val="000000"/>
                          </a:solidFill>
                          <a:latin typeface="Cambria Math" panose="02040503050406030204" pitchFamily="18" charset="0"/>
                        </a:rPr>
                        <m:t>)</m:t>
                      </m:r>
                    </m:e>
                    <m:sup>
                      <m:r>
                        <a:rPr xmlns:a="http://schemas.openxmlformats.org/drawingml/2006/main" sz="7900" i="1">
                          <a:solidFill>
                            <a:srgbClr val="000000"/>
                          </a:solidFill>
                          <a:latin typeface="Cambria Math" panose="02040503050406030204" pitchFamily="18" charset="0"/>
                        </a:rPr>
                        <m:t>T</m:t>
                      </m:r>
                    </m:sup>
                  </m:sSup>
                  <m:r>
                    <a:rPr xmlns:a="http://schemas.openxmlformats.org/drawingml/2006/main" sz="7900" i="1">
                      <a:solidFill>
                        <a:srgbClr val="000000"/>
                      </a:solidFill>
                      <a:latin typeface="Cambria Math" panose="02040503050406030204" pitchFamily="18" charset="0"/>
                    </a:rPr>
                    <m:t>R</m:t>
                  </m:r>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Sup>
                    <m:e>
                      <m:r>
                        <a:rPr xmlns:a="http://schemas.openxmlformats.org/drawingml/2006/main" sz="7900" i="1">
                          <a:solidFill>
                            <a:srgbClr val="000000"/>
                          </a:solidFill>
                          <a:latin typeface="Cambria Math" panose="02040503050406030204" pitchFamily="18" charset="0"/>
                        </a:rPr>
                        <m:t>K</m:t>
                      </m:r>
                    </m:e>
                    <m:sub>
                      <m:r>
                        <a:rPr xmlns:a="http://schemas.openxmlformats.org/drawingml/2006/main" sz="7900" i="1">
                          <a:solidFill>
                            <a:srgbClr val="000000"/>
                          </a:solidFill>
                          <a:latin typeface="Cambria Math" panose="02040503050406030204" pitchFamily="18" charset="0"/>
                        </a:rPr>
                        <m:t>1</m:t>
                      </m:r>
                    </m:sub>
                    <m:sup>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1</m:t>
                      </m:r>
                    </m:sup>
                  </m:sSubSup>
                  <m:sSub>
                    <m:e>
                      <m:limUpp>
                        <m:e>
                          <m:r>
                            <m:rPr>
                              <m:sty m:val="b"/>
                            </m:rPr>
                            <a:rPr xmlns:a="http://schemas.openxmlformats.org/drawingml/2006/main" sz="7900" i="1">
                              <a:solidFill>
                                <a:srgbClr val="000000"/>
                              </a:solidFill>
                              <a:latin typeface="Cambria Math" panose="02040503050406030204" pitchFamily="18" charset="0"/>
                            </a:rPr>
                            <m:t>x</m:t>
                          </m:r>
                        </m:e>
                        <m:lim>
                          <m:r>
                            <a:rPr xmlns:a="http://schemas.openxmlformats.org/drawingml/2006/main" sz="7900" i="1">
                              <a:solidFill>
                                <a:srgbClr val="000000"/>
                              </a:solidFill>
                              <a:latin typeface="Cambria Math" panose="02040503050406030204" pitchFamily="18" charset="0"/>
                            </a:rPr>
                            <m:t>˜</m:t>
                          </m:r>
                        </m:lim>
                      </m:limUpp>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0</m:t>
                  </m:r>
                </m:oMath>
              </m:oMathPara>
            </a14:m>
            <a:endParaRPr sz="7900"/>
          </a:p>
        </p:txBody>
      </p:sp>
      <p:sp>
        <p:nvSpPr>
          <p:cNvPr id="2569" name="Equation"/>
          <p:cNvSpPr txBox="1"/>
          <p:nvPr/>
        </p:nvSpPr>
        <p:spPr>
          <a:xfrm>
            <a:off x="11170105" y="11588845"/>
            <a:ext cx="11499702" cy="116174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7900" i="1">
                              <a:solidFill>
                                <a:srgbClr val="000000"/>
                              </a:solidFill>
                              <a:latin typeface="Cambria Math" panose="02040503050406030204" pitchFamily="18" charset="0"/>
                            </a:rPr>
                            <m:t>x</m:t>
                          </m:r>
                        </m:e>
                        <m:lim>
                          <m:r>
                            <a:rPr xmlns:a="http://schemas.openxmlformats.org/drawingml/2006/main" sz="7900" i="1">
                              <a:solidFill>
                                <a:srgbClr val="000000"/>
                              </a:solidFill>
                              <a:latin typeface="Cambria Math" panose="02040503050406030204" pitchFamily="18" charset="0"/>
                            </a:rPr>
                            <m:t>˜</m:t>
                          </m:r>
                        </m:lim>
                      </m:limUpp>
                    </m:e>
                    <m:sub>
                      <m:r>
                        <a:rPr xmlns:a="http://schemas.openxmlformats.org/drawingml/2006/main" sz="7900" i="1">
                          <a:solidFill>
                            <a:srgbClr val="000000"/>
                          </a:solidFill>
                          <a:latin typeface="Cambria Math" panose="02040503050406030204" pitchFamily="18" charset="0"/>
                        </a:rPr>
                        <m:t>2</m:t>
                      </m:r>
                    </m:sub>
                    <m:sup>
                      <m:r>
                        <a:rPr xmlns:a="http://schemas.openxmlformats.org/drawingml/2006/main" sz="7900" i="1">
                          <a:solidFill>
                            <a:srgbClr val="000000"/>
                          </a:solidFill>
                          <a:latin typeface="Cambria Math" panose="02040503050406030204" pitchFamily="18" charset="0"/>
                        </a:rPr>
                        <m:t>T</m:t>
                      </m:r>
                    </m:sup>
                  </m:sSubSup>
                  <m:sSubSup>
                    <m:e>
                      <m:r>
                        <a:rPr xmlns:a="http://schemas.openxmlformats.org/drawingml/2006/main" sz="7900" i="1">
                          <a:solidFill>
                            <a:srgbClr val="000000"/>
                          </a:solidFill>
                          <a:latin typeface="Cambria Math" panose="02040503050406030204" pitchFamily="18" charset="0"/>
                        </a:rPr>
                        <m:t>K</m:t>
                      </m:r>
                    </m:e>
                    <m:sub>
                      <m:r>
                        <a:rPr xmlns:a="http://schemas.openxmlformats.org/drawingml/2006/main" sz="7900" i="1">
                          <a:solidFill>
                            <a:srgbClr val="000000"/>
                          </a:solidFill>
                          <a:latin typeface="Cambria Math" panose="02040503050406030204" pitchFamily="18" charset="0"/>
                        </a:rPr>
                        <m:t>2</m:t>
                      </m:r>
                    </m:sub>
                    <m:sup>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T</m:t>
                      </m:r>
                    </m:sup>
                  </m:sSubSup>
                  <m:r>
                    <a:rPr xmlns:a="http://schemas.openxmlformats.org/drawingml/2006/main" sz="7900" i="1">
                      <a:solidFill>
                        <a:srgbClr val="000000"/>
                      </a:solidFill>
                      <a:latin typeface="Cambria Math" panose="02040503050406030204" pitchFamily="18" charset="0"/>
                    </a:rPr>
                    <m:t>R</m:t>
                  </m:r>
                  <m:r>
                    <a:rPr xmlns:a="http://schemas.openxmlformats.org/drawingml/2006/main" sz="7900" i="1">
                      <a:solidFill>
                        <a:srgbClr val="000000"/>
                      </a:solidFill>
                      <a:latin typeface="Cambria Math" panose="02040503050406030204" pitchFamily="18" charset="0"/>
                    </a:rPr>
                    <m:t>(</m:t>
                  </m:r>
                  <m:r>
                    <m:rPr>
                      <m:sty m:val="b"/>
                    </m:rPr>
                    <a:rPr xmlns:a="http://schemas.openxmlformats.org/drawingml/2006/main" sz="7900" i="1">
                      <a:solidFill>
                        <a:srgbClr val="000000"/>
                      </a:solidFill>
                      <a:latin typeface="Cambria Math" panose="02040503050406030204" pitchFamily="18" charset="0"/>
                    </a:rPr>
                    <m:t>t</m:t>
                  </m:r>
                  <m:r>
                    <a:rPr xmlns:a="http://schemas.openxmlformats.org/drawingml/2006/main" sz="7900" i="1">
                      <a:solidFill>
                        <a:srgbClr val="000000"/>
                      </a:solidFill>
                      <a:latin typeface="Cambria Math" panose="02040503050406030204" pitchFamily="18" charset="0"/>
                    </a:rPr>
                    <m:t>×</m:t>
                  </m:r>
                  <m:sSubSup>
                    <m:e>
                      <m:r>
                        <a:rPr xmlns:a="http://schemas.openxmlformats.org/drawingml/2006/main" sz="7900" i="1">
                          <a:solidFill>
                            <a:srgbClr val="000000"/>
                          </a:solidFill>
                          <a:latin typeface="Cambria Math" panose="02040503050406030204" pitchFamily="18" charset="0"/>
                        </a:rPr>
                        <m:t>K</m:t>
                      </m:r>
                    </m:e>
                    <m:sub>
                      <m:r>
                        <a:rPr xmlns:a="http://schemas.openxmlformats.org/drawingml/2006/main" sz="7900" i="1">
                          <a:solidFill>
                            <a:srgbClr val="000000"/>
                          </a:solidFill>
                          <a:latin typeface="Cambria Math" panose="02040503050406030204" pitchFamily="18" charset="0"/>
                        </a:rPr>
                        <m:t>1</m:t>
                      </m:r>
                    </m:sub>
                    <m:sup>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1</m:t>
                      </m:r>
                    </m:sup>
                  </m:sSubSup>
                  <m:r>
                    <a:rPr xmlns:a="http://schemas.openxmlformats.org/drawingml/2006/main" sz="7900" i="1">
                      <a:solidFill>
                        <a:srgbClr val="000000"/>
                      </a:solidFill>
                      <a:latin typeface="Cambria Math" panose="02040503050406030204" pitchFamily="18" charset="0"/>
                    </a:rPr>
                    <m:t>)</m:t>
                  </m:r>
                  <m:sSub>
                    <m:e>
                      <m:limUpp>
                        <m:e>
                          <m:r>
                            <m:rPr>
                              <m:sty m:val="b"/>
                            </m:rPr>
                            <a:rPr xmlns:a="http://schemas.openxmlformats.org/drawingml/2006/main" sz="7900" i="1">
                              <a:solidFill>
                                <a:srgbClr val="000000"/>
                              </a:solidFill>
                              <a:latin typeface="Cambria Math" panose="02040503050406030204" pitchFamily="18" charset="0"/>
                            </a:rPr>
                            <m:t>x</m:t>
                          </m:r>
                        </m:e>
                        <m:lim>
                          <m:r>
                            <a:rPr xmlns:a="http://schemas.openxmlformats.org/drawingml/2006/main" sz="7900" i="1">
                              <a:solidFill>
                                <a:srgbClr val="000000"/>
                              </a:solidFill>
                              <a:latin typeface="Cambria Math" panose="02040503050406030204" pitchFamily="18" charset="0"/>
                            </a:rPr>
                            <m:t>˜</m:t>
                          </m:r>
                        </m:lim>
                      </m:limUpp>
                    </m:e>
                    <m:sub>
                      <m:r>
                        <a:rPr xmlns:a="http://schemas.openxmlformats.org/drawingml/2006/main" sz="7900" i="1">
                          <a:solidFill>
                            <a:srgbClr val="000000"/>
                          </a:solidFill>
                          <a:latin typeface="Cambria Math" panose="02040503050406030204" pitchFamily="18" charset="0"/>
                        </a:rPr>
                        <m:t>1</m:t>
                      </m:r>
                    </m:sub>
                  </m:sSub>
                  <m:r>
                    <a:rPr xmlns:a="http://schemas.openxmlformats.org/drawingml/2006/main" sz="7900" i="1">
                      <a:solidFill>
                        <a:srgbClr val="000000"/>
                      </a:solidFill>
                      <a:latin typeface="Cambria Math" panose="02040503050406030204" pitchFamily="18" charset="0"/>
                    </a:rPr>
                    <m:t>=</m:t>
                  </m:r>
                  <m:r>
                    <a:rPr xmlns:a="http://schemas.openxmlformats.org/drawingml/2006/main" sz="7900" i="1">
                      <a:solidFill>
                        <a:srgbClr val="000000"/>
                      </a:solidFill>
                      <a:latin typeface="Cambria Math" panose="02040503050406030204" pitchFamily="18" charset="0"/>
                    </a:rPr>
                    <m:t>0</m:t>
                  </m:r>
                </m:oMath>
              </m:oMathPara>
            </a14:m>
            <a:endParaRPr sz="7900"/>
          </a:p>
        </p:txBody>
      </p:sp>
    </p:spTree>
  </p:cSld>
  <p:clrMapOvr>
    <a:masterClrMapping/>
  </p:clrMapOvr>
  <p:transition xmlns:p14="http://schemas.microsoft.com/office/powerpoint/2010/main" spd="med" advClick="1"/>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71" name="Triangle"/>
          <p:cNvSpPr/>
          <p:nvPr/>
        </p:nvSpPr>
        <p:spPr>
          <a:xfrm>
            <a:off x="4347407" y="6358233"/>
            <a:ext cx="16010654" cy="3036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72" name="Shape"/>
          <p:cNvSpPr/>
          <p:nvPr/>
        </p:nvSpPr>
        <p:spPr>
          <a:xfrm rot="3707693">
            <a:off x="3228168"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573" name="Shape"/>
          <p:cNvSpPr/>
          <p:nvPr/>
        </p:nvSpPr>
        <p:spPr>
          <a:xfrm rot="17911998">
            <a:off x="13372292"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574" name="Triangle"/>
          <p:cNvSpPr/>
          <p:nvPr/>
        </p:nvSpPr>
        <p:spPr>
          <a:xfrm>
            <a:off x="16551403"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75" name="Triangle"/>
          <p:cNvSpPr/>
          <p:nvPr/>
        </p:nvSpPr>
        <p:spPr>
          <a:xfrm>
            <a:off x="4383127"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76" name="Line"/>
          <p:cNvSpPr/>
          <p:nvPr/>
        </p:nvSpPr>
        <p:spPr>
          <a:xfrm>
            <a:off x="6292363" y="8666862"/>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577" name="Line"/>
          <p:cNvSpPr/>
          <p:nvPr/>
        </p:nvSpPr>
        <p:spPr>
          <a:xfrm flipH="1">
            <a:off x="13751764" y="7658499"/>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578" name="Line"/>
          <p:cNvSpPr/>
          <p:nvPr/>
        </p:nvSpPr>
        <p:spPr>
          <a:xfrm flipH="1" flipV="1">
            <a:off x="12314419" y="6302488"/>
            <a:ext cx="7301"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579" name="Line"/>
          <p:cNvSpPr/>
          <p:nvPr/>
        </p:nvSpPr>
        <p:spPr>
          <a:xfrm flipV="1">
            <a:off x="16636459" y="865925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580" name="Rectangle"/>
          <p:cNvSpPr/>
          <p:nvPr/>
        </p:nvSpPr>
        <p:spPr>
          <a:xfrm>
            <a:off x="6630581" y="311676"/>
            <a:ext cx="10952849" cy="3630288"/>
          </a:xfrm>
          <a:prstGeom prst="rect">
            <a:avLst/>
          </a:prstGeom>
          <a:ln w="50800">
            <a:solidFill>
              <a:srgbClr val="000000"/>
            </a:solidFill>
            <a:miter lim="400000"/>
          </a:ln>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81" name="Equation"/>
          <p:cNvSpPr txBox="1"/>
          <p:nvPr/>
        </p:nvSpPr>
        <p:spPr>
          <a:xfrm>
            <a:off x="10386042" y="2496643"/>
            <a:ext cx="3441928" cy="96433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F</m:t>
                  </m:r>
                  <m:sSub>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1</m:t>
                      </m:r>
                    </m:sub>
                  </m:sSub>
                  <m:r>
                    <a:rPr xmlns:a="http://schemas.openxmlformats.org/drawingml/2006/main" sz="8200" i="1">
                      <a:solidFill>
                        <a:srgbClr val="000000"/>
                      </a:solidFill>
                      <a:latin typeface="Cambria Math" panose="02040503050406030204" pitchFamily="18" charset="0"/>
                    </a:rPr>
                    <m:t>=</m:t>
                  </m:r>
                  <m:sSub>
                    <m:e>
                      <m:r>
                        <m:rPr>
                          <m:sty m:val="b"/>
                        </m:rPr>
                        <a:rPr xmlns:a="http://schemas.openxmlformats.org/drawingml/2006/main" sz="8200" i="1">
                          <a:solidFill>
                            <a:srgbClr val="000000"/>
                          </a:solidFill>
                          <a:latin typeface="Cambria Math" panose="02040503050406030204" pitchFamily="18" charset="0"/>
                        </a:rPr>
                        <m:t>l</m:t>
                      </m:r>
                    </m:e>
                    <m:sub>
                      <m:r>
                        <a:rPr xmlns:a="http://schemas.openxmlformats.org/drawingml/2006/main" sz="8200" i="1">
                          <a:solidFill>
                            <a:srgbClr val="000000"/>
                          </a:solidFill>
                          <a:latin typeface="Cambria Math" panose="02040503050406030204" pitchFamily="18" charset="0"/>
                        </a:rPr>
                        <m:t>2</m:t>
                      </m:r>
                    </m:sub>
                  </m:sSub>
                </m:oMath>
              </m:oMathPara>
            </a14:m>
            <a:endParaRPr sz="8200"/>
          </a:p>
        </p:txBody>
      </p:sp>
      <p:sp>
        <p:nvSpPr>
          <p:cNvPr id="2582" name="Equation"/>
          <p:cNvSpPr txBox="1"/>
          <p:nvPr/>
        </p:nvSpPr>
        <p:spPr>
          <a:xfrm>
            <a:off x="12689478" y="5670584"/>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583" name="Equation"/>
          <p:cNvSpPr txBox="1"/>
          <p:nvPr/>
        </p:nvSpPr>
        <p:spPr>
          <a:xfrm>
            <a:off x="18134736" y="7879746"/>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84" name="Equation"/>
          <p:cNvSpPr txBox="1"/>
          <p:nvPr/>
        </p:nvSpPr>
        <p:spPr>
          <a:xfrm>
            <a:off x="5734854" y="7917140"/>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85" name="Equation"/>
          <p:cNvSpPr txBox="1"/>
          <p:nvPr/>
        </p:nvSpPr>
        <p:spPr>
          <a:xfrm>
            <a:off x="20713881" y="961860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586" name="Equation"/>
          <p:cNvSpPr txBox="1"/>
          <p:nvPr/>
        </p:nvSpPr>
        <p:spPr>
          <a:xfrm>
            <a:off x="3324388" y="961860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587" name="Equation"/>
          <p:cNvSpPr txBox="1"/>
          <p:nvPr/>
        </p:nvSpPr>
        <p:spPr>
          <a:xfrm>
            <a:off x="8160447" y="953716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88" name="Equation"/>
          <p:cNvSpPr txBox="1"/>
          <p:nvPr/>
        </p:nvSpPr>
        <p:spPr>
          <a:xfrm>
            <a:off x="16360103" y="966027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89" name="Equation"/>
          <p:cNvSpPr txBox="1"/>
          <p:nvPr/>
        </p:nvSpPr>
        <p:spPr>
          <a:xfrm>
            <a:off x="7201478" y="8163313"/>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590" name="Equation"/>
          <p:cNvSpPr txBox="1"/>
          <p:nvPr/>
        </p:nvSpPr>
        <p:spPr>
          <a:xfrm>
            <a:off x="16975897" y="8163313"/>
            <a:ext cx="426394"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591" name="Circle"/>
          <p:cNvSpPr/>
          <p:nvPr/>
        </p:nvSpPr>
        <p:spPr>
          <a:xfrm>
            <a:off x="4196429"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592" name="Circle"/>
          <p:cNvSpPr/>
          <p:nvPr/>
        </p:nvSpPr>
        <p:spPr>
          <a:xfrm>
            <a:off x="20133991"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593" name="Figure credit: CMU 16-385 (Yannis, Kris)"/>
          <p:cNvSpPr txBox="1"/>
          <p:nvPr/>
        </p:nvSpPr>
        <p:spPr>
          <a:xfrm>
            <a:off x="132997" y="13158785"/>
            <a:ext cx="7339588"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Figure credit: CMU 16-385 (Yannis, Kris)</a:t>
            </a:r>
          </a:p>
        </p:txBody>
      </p:sp>
      <p:sp>
        <p:nvSpPr>
          <p:cNvPr id="2594" name="Equation"/>
          <p:cNvSpPr txBox="1"/>
          <p:nvPr/>
        </p:nvSpPr>
        <p:spPr>
          <a:xfrm>
            <a:off x="7543220" y="604907"/>
            <a:ext cx="8726854" cy="127938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700" i="1">
                      <a:solidFill>
                        <a:srgbClr val="000000"/>
                      </a:solidFill>
                      <a:latin typeface="Cambria Math" panose="02040503050406030204" pitchFamily="18" charset="0"/>
                    </a:rPr>
                    <m:t>F</m:t>
                  </m:r>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T</m:t>
                      </m:r>
                    </m:sup>
                  </m:sSubSup>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R</m:t>
                  </m:r>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t</m:t>
                  </m:r>
                  <m:sSub>
                    <m:e>
                      <m:r>
                        <a:rPr xmlns:a="http://schemas.openxmlformats.org/drawingml/2006/main" sz="8700" i="1">
                          <a:solidFill>
                            <a:srgbClr val="000000"/>
                          </a:solidFill>
                          <a:latin typeface="Cambria Math" panose="02040503050406030204" pitchFamily="18" charset="0"/>
                        </a:rPr>
                        <m:t>]</m:t>
                      </m:r>
                    </m:e>
                    <m:sub>
                      <m:r>
                        <a:rPr xmlns:a="http://schemas.openxmlformats.org/drawingml/2006/main" sz="8700" i="1">
                          <a:solidFill>
                            <a:srgbClr val="000000"/>
                          </a:solidFill>
                          <a:latin typeface="Cambria Math" panose="02040503050406030204" pitchFamily="18" charset="0"/>
                        </a:rPr>
                        <m:t>×</m:t>
                      </m:r>
                    </m:sub>
                  </m:sSub>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1</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1</m:t>
                      </m:r>
                    </m:sup>
                  </m:sSubSup>
                </m:oMath>
              </m:oMathPara>
            </a14:m>
            <a:endParaRPr sz="8700"/>
          </a:p>
        </p:txBody>
      </p:sp>
      <p:pic>
        <p:nvPicPr>
          <p:cNvPr id="2595" name="Connection Line" descr="Connection Line"/>
          <p:cNvPicPr>
            <a:picLocks noChangeAspect="1"/>
          </p:cNvPicPr>
          <p:nvPr/>
        </p:nvPicPr>
        <p:blipFill>
          <a:blip r:embed="rId2">
            <a:extLst/>
          </a:blip>
          <a:stretch>
            <a:fillRect/>
          </a:stretch>
        </p:blipFill>
        <p:spPr>
          <a:xfrm>
            <a:off x="4556383" y="9643947"/>
            <a:ext cx="16051119" cy="3654317"/>
          </a:xfrm>
          <a:prstGeom prst="rect">
            <a:avLst/>
          </a:prstGeom>
          <a:ln w="12700">
            <a:miter lim="400000"/>
          </a:ln>
        </p:spPr>
      </p:pic>
      <p:pic>
        <p:nvPicPr>
          <p:cNvPr id="2596" name="latex-image-28.pdf" descr="latex-image-28.pdf"/>
          <p:cNvPicPr>
            <a:picLocks noChangeAspect="1"/>
          </p:cNvPicPr>
          <p:nvPr/>
        </p:nvPicPr>
        <p:blipFill>
          <a:blip r:embed="rId3">
            <a:extLst/>
          </a:blip>
          <a:stretch>
            <a:fillRect/>
          </a:stretch>
        </p:blipFill>
        <p:spPr>
          <a:xfrm>
            <a:off x="17466127" y="12344406"/>
            <a:ext cx="1089425" cy="571503"/>
          </a:xfrm>
          <a:prstGeom prst="rect">
            <a:avLst/>
          </a:prstGeom>
          <a:ln w="12700">
            <a:miter lim="400000"/>
          </a:ln>
        </p:spPr>
      </p:pic>
    </p:spTree>
  </p:cSld>
  <p:clrMapOvr>
    <a:masterClrMapping/>
  </p:clrMapOvr>
  <p:transition xmlns:p14="http://schemas.microsoft.com/office/powerpoint/2010/main" spd="med" advClick="1"/>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8" name="Triangle"/>
          <p:cNvSpPr/>
          <p:nvPr/>
        </p:nvSpPr>
        <p:spPr>
          <a:xfrm>
            <a:off x="4347407" y="6358233"/>
            <a:ext cx="16010654" cy="30360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599" name="Shape"/>
          <p:cNvSpPr/>
          <p:nvPr/>
        </p:nvSpPr>
        <p:spPr>
          <a:xfrm rot="3707693">
            <a:off x="3228168"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600" name="Shape"/>
          <p:cNvSpPr/>
          <p:nvPr/>
        </p:nvSpPr>
        <p:spPr>
          <a:xfrm rot="17911998">
            <a:off x="13372292" y="6922875"/>
            <a:ext cx="8116479" cy="43714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latin typeface="Helvetica Light"/>
                <a:ea typeface="Helvetica Light"/>
                <a:cs typeface="Helvetica Light"/>
                <a:sym typeface="Helvetica Light"/>
              </a:defRPr>
            </a:pPr>
          </a:p>
        </p:txBody>
      </p:sp>
      <p:sp>
        <p:nvSpPr>
          <p:cNvPr id="2601" name="Triangle"/>
          <p:cNvSpPr/>
          <p:nvPr/>
        </p:nvSpPr>
        <p:spPr>
          <a:xfrm>
            <a:off x="16551403"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602" name="Triangle"/>
          <p:cNvSpPr/>
          <p:nvPr/>
        </p:nvSpPr>
        <p:spPr>
          <a:xfrm>
            <a:off x="4383127" y="8667709"/>
            <a:ext cx="3753079" cy="73586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a:miter lim="400000"/>
          </a:ln>
          <a:effectLst>
            <a:outerShdw sx="100000" sy="100000" kx="0" ky="0" algn="b" rotWithShape="0" blurRad="76200" dist="50800" dir="5400000">
              <a:srgbClr val="000000">
                <a:alpha val="50000"/>
              </a:srgbClr>
            </a:outerShdw>
          </a:effectLst>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603" name="Line"/>
          <p:cNvSpPr/>
          <p:nvPr/>
        </p:nvSpPr>
        <p:spPr>
          <a:xfrm>
            <a:off x="6292363" y="8666862"/>
            <a:ext cx="1770427" cy="733026"/>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604" name="Line"/>
          <p:cNvSpPr/>
          <p:nvPr/>
        </p:nvSpPr>
        <p:spPr>
          <a:xfrm flipH="1">
            <a:off x="13751764" y="7658499"/>
            <a:ext cx="7245705" cy="2859627"/>
          </a:xfrm>
          <a:prstGeom prst="line">
            <a:avLst/>
          </a:prstGeom>
          <a:ln w="50800">
            <a:solidFill>
              <a:srgbClr val="000000"/>
            </a:solidFill>
            <a:miter lim="400000"/>
          </a:ln>
        </p:spPr>
        <p:txBody>
          <a:bodyPr tIns="91439" bIns="91439"/>
          <a:lstStyle/>
          <a:p>
            <a:pPr defTabSz="1828800">
              <a:spcBef>
                <a:spcPts val="0"/>
              </a:spcBef>
              <a:defRPr sz="3600">
                <a:latin typeface="Calibri"/>
                <a:ea typeface="Calibri"/>
                <a:cs typeface="Calibri"/>
                <a:sym typeface="Calibri"/>
              </a:defRPr>
            </a:pPr>
          </a:p>
        </p:txBody>
      </p:sp>
      <p:sp>
        <p:nvSpPr>
          <p:cNvPr id="2605" name="Line"/>
          <p:cNvSpPr/>
          <p:nvPr/>
        </p:nvSpPr>
        <p:spPr>
          <a:xfrm flipH="1" flipV="1">
            <a:off x="12314419" y="6302488"/>
            <a:ext cx="7301" cy="7300"/>
          </a:xfrm>
          <a:prstGeom prst="line">
            <a:avLst/>
          </a:prstGeom>
          <a:ln w="50800">
            <a:solidFill>
              <a:srgbClr val="000000"/>
            </a:solidFill>
            <a:miter lim="400000"/>
            <a:headEnd type="oval"/>
          </a:ln>
        </p:spPr>
        <p:txBody>
          <a:bodyPr tIns="91439" bIns="91439"/>
          <a:lstStyle/>
          <a:p>
            <a:pPr defTabSz="1828800">
              <a:spcBef>
                <a:spcPts val="0"/>
              </a:spcBef>
              <a:defRPr sz="3600">
                <a:latin typeface="Calibri"/>
                <a:ea typeface="Calibri"/>
                <a:cs typeface="Calibri"/>
                <a:sym typeface="Calibri"/>
              </a:defRPr>
            </a:pPr>
          </a:p>
        </p:txBody>
      </p:sp>
      <p:sp>
        <p:nvSpPr>
          <p:cNvPr id="2606" name="Line"/>
          <p:cNvSpPr/>
          <p:nvPr/>
        </p:nvSpPr>
        <p:spPr>
          <a:xfrm flipV="1">
            <a:off x="16636459" y="8659258"/>
            <a:ext cx="1847455" cy="727165"/>
          </a:xfrm>
          <a:prstGeom prst="line">
            <a:avLst/>
          </a:prstGeom>
          <a:ln w="50800">
            <a:solidFill>
              <a:srgbClr val="000000"/>
            </a:solidFill>
            <a:miter lim="400000"/>
            <a:headEnd type="oval"/>
            <a:tailEnd type="oval"/>
          </a:ln>
        </p:spPr>
        <p:txBody>
          <a:bodyPr tIns="91439" bIns="91439"/>
          <a:lstStyle/>
          <a:p>
            <a:pPr defTabSz="1828800">
              <a:spcBef>
                <a:spcPts val="0"/>
              </a:spcBef>
              <a:defRPr sz="3600">
                <a:latin typeface="Calibri"/>
                <a:ea typeface="Calibri"/>
                <a:cs typeface="Calibri"/>
                <a:sym typeface="Calibri"/>
              </a:defRPr>
            </a:pPr>
          </a:p>
        </p:txBody>
      </p:sp>
      <p:sp>
        <p:nvSpPr>
          <p:cNvPr id="2607" name="Rectangle"/>
          <p:cNvSpPr/>
          <p:nvPr/>
        </p:nvSpPr>
        <p:spPr>
          <a:xfrm>
            <a:off x="3486328" y="311676"/>
            <a:ext cx="10952849" cy="3630288"/>
          </a:xfrm>
          <a:prstGeom prst="rect">
            <a:avLst/>
          </a:prstGeom>
          <a:ln w="50800">
            <a:solidFill>
              <a:srgbClr val="000000"/>
            </a:solidFill>
            <a:miter lim="400000"/>
          </a:ln>
        </p:spPr>
        <p:txBody>
          <a:bodyPr tIns="91439" bIns="91439" anchor="ct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608" name="Equation"/>
          <p:cNvSpPr txBox="1"/>
          <p:nvPr/>
        </p:nvSpPr>
        <p:spPr>
          <a:xfrm>
            <a:off x="7241790" y="2496643"/>
            <a:ext cx="3441927" cy="96433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F</m:t>
                  </m:r>
                  <m:sSub>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1</m:t>
                      </m:r>
                    </m:sub>
                  </m:sSub>
                  <m:r>
                    <a:rPr xmlns:a="http://schemas.openxmlformats.org/drawingml/2006/main" sz="8200" i="1">
                      <a:solidFill>
                        <a:srgbClr val="000000"/>
                      </a:solidFill>
                      <a:latin typeface="Cambria Math" panose="02040503050406030204" pitchFamily="18" charset="0"/>
                    </a:rPr>
                    <m:t>=</m:t>
                  </m:r>
                  <m:sSub>
                    <m:e>
                      <m:r>
                        <m:rPr>
                          <m:sty m:val="b"/>
                        </m:rPr>
                        <a:rPr xmlns:a="http://schemas.openxmlformats.org/drawingml/2006/main" sz="8200" i="1">
                          <a:solidFill>
                            <a:srgbClr val="000000"/>
                          </a:solidFill>
                          <a:latin typeface="Cambria Math" panose="02040503050406030204" pitchFamily="18" charset="0"/>
                        </a:rPr>
                        <m:t>l</m:t>
                      </m:r>
                    </m:e>
                    <m:sub>
                      <m:r>
                        <a:rPr xmlns:a="http://schemas.openxmlformats.org/drawingml/2006/main" sz="8200" i="1">
                          <a:solidFill>
                            <a:srgbClr val="000000"/>
                          </a:solidFill>
                          <a:latin typeface="Cambria Math" panose="02040503050406030204" pitchFamily="18" charset="0"/>
                        </a:rPr>
                        <m:t>2</m:t>
                      </m:r>
                    </m:sub>
                  </m:sSub>
                </m:oMath>
              </m:oMathPara>
            </a14:m>
            <a:endParaRPr sz="8200"/>
          </a:p>
        </p:txBody>
      </p:sp>
      <p:sp>
        <p:nvSpPr>
          <p:cNvPr id="2609" name="Equation"/>
          <p:cNvSpPr txBox="1"/>
          <p:nvPr/>
        </p:nvSpPr>
        <p:spPr>
          <a:xfrm>
            <a:off x="12689478" y="5670584"/>
            <a:ext cx="485751" cy="4807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5600" i="1">
                      <a:solidFill>
                        <a:srgbClr val="000000"/>
                      </a:solidFill>
                      <a:latin typeface="Cambria Math" panose="02040503050406030204" pitchFamily="18" charset="0"/>
                    </a:rPr>
                    <m:t>X</m:t>
                  </m:r>
                </m:oMath>
              </m:oMathPara>
            </a14:m>
            <a:endParaRPr sz="5600"/>
          </a:p>
        </p:txBody>
      </p:sp>
      <p:sp>
        <p:nvSpPr>
          <p:cNvPr id="2610" name="Equation"/>
          <p:cNvSpPr txBox="1"/>
          <p:nvPr/>
        </p:nvSpPr>
        <p:spPr>
          <a:xfrm>
            <a:off x="18134736" y="7879746"/>
            <a:ext cx="586414"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611" name="Equation"/>
          <p:cNvSpPr txBox="1"/>
          <p:nvPr/>
        </p:nvSpPr>
        <p:spPr>
          <a:xfrm>
            <a:off x="5734854" y="7917140"/>
            <a:ext cx="546018" cy="50566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612" name="Equation"/>
          <p:cNvSpPr txBox="1"/>
          <p:nvPr/>
        </p:nvSpPr>
        <p:spPr>
          <a:xfrm>
            <a:off x="20713881" y="9618602"/>
            <a:ext cx="685509"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2</m:t>
                      </m:r>
                    </m:sub>
                  </m:sSub>
                </m:oMath>
              </m:oMathPara>
            </a14:m>
            <a:endParaRPr sz="5000"/>
          </a:p>
        </p:txBody>
      </p:sp>
      <p:sp>
        <p:nvSpPr>
          <p:cNvPr id="2613" name="Equation"/>
          <p:cNvSpPr txBox="1"/>
          <p:nvPr/>
        </p:nvSpPr>
        <p:spPr>
          <a:xfrm>
            <a:off x="3324388" y="9618602"/>
            <a:ext cx="649441" cy="59753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000" i="1">
                          <a:solidFill>
                            <a:srgbClr val="000000"/>
                          </a:solidFill>
                          <a:latin typeface="Cambria Math" panose="02040503050406030204" pitchFamily="18" charset="0"/>
                        </a:rPr>
                        <m:t>O</m:t>
                      </m:r>
                    </m:e>
                    <m:sub>
                      <m:r>
                        <a:rPr xmlns:a="http://schemas.openxmlformats.org/drawingml/2006/main" sz="5000" i="1">
                          <a:solidFill>
                            <a:srgbClr val="000000"/>
                          </a:solidFill>
                          <a:latin typeface="Cambria Math" panose="02040503050406030204" pitchFamily="18" charset="0"/>
                        </a:rPr>
                        <m:t>1</m:t>
                      </m:r>
                    </m:sub>
                  </m:sSub>
                </m:oMath>
              </m:oMathPara>
            </a14:m>
            <a:endParaRPr sz="5000"/>
          </a:p>
        </p:txBody>
      </p:sp>
      <p:sp>
        <p:nvSpPr>
          <p:cNvPr id="2614" name="Equation"/>
          <p:cNvSpPr txBox="1"/>
          <p:nvPr/>
        </p:nvSpPr>
        <p:spPr>
          <a:xfrm>
            <a:off x="8160447" y="9537166"/>
            <a:ext cx="496945"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615" name="Equation"/>
          <p:cNvSpPr txBox="1"/>
          <p:nvPr/>
        </p:nvSpPr>
        <p:spPr>
          <a:xfrm>
            <a:off x="16360103" y="9660271"/>
            <a:ext cx="537341" cy="514199"/>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e</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616" name="Equation"/>
          <p:cNvSpPr txBox="1"/>
          <p:nvPr/>
        </p:nvSpPr>
        <p:spPr>
          <a:xfrm>
            <a:off x="7201478" y="8163313"/>
            <a:ext cx="385997"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1</m:t>
                      </m:r>
                    </m:sub>
                  </m:sSub>
                </m:oMath>
              </m:oMathPara>
            </a14:m>
            <a:endParaRPr sz="5600"/>
          </a:p>
        </p:txBody>
      </p:sp>
      <p:sp>
        <p:nvSpPr>
          <p:cNvPr id="2617" name="Equation"/>
          <p:cNvSpPr txBox="1"/>
          <p:nvPr/>
        </p:nvSpPr>
        <p:spPr>
          <a:xfrm>
            <a:off x="16975897" y="8163313"/>
            <a:ext cx="426394" cy="658572"/>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l</m:t>
                      </m:r>
                    </m:e>
                    <m:sub>
                      <m:r>
                        <a:rPr xmlns:a="http://schemas.openxmlformats.org/drawingml/2006/main" sz="5600" i="1">
                          <a:solidFill>
                            <a:srgbClr val="000000"/>
                          </a:solidFill>
                          <a:latin typeface="Cambria Math" panose="02040503050406030204" pitchFamily="18" charset="0"/>
                        </a:rPr>
                        <m:t>2</m:t>
                      </m:r>
                    </m:sub>
                  </m:sSub>
                </m:oMath>
              </m:oMathPara>
            </a14:m>
            <a:endParaRPr sz="5600"/>
          </a:p>
        </p:txBody>
      </p:sp>
      <p:sp>
        <p:nvSpPr>
          <p:cNvPr id="2618" name="Circle"/>
          <p:cNvSpPr/>
          <p:nvPr/>
        </p:nvSpPr>
        <p:spPr>
          <a:xfrm>
            <a:off x="4196429"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19" name="Circle"/>
          <p:cNvSpPr/>
          <p:nvPr/>
        </p:nvSpPr>
        <p:spPr>
          <a:xfrm>
            <a:off x="20133991" y="9216852"/>
            <a:ext cx="375049" cy="375049"/>
          </a:xfrm>
          <a:prstGeom prst="ellipse">
            <a:avLst/>
          </a:prstGeom>
          <a:solidFill>
            <a:srgbClr val="000000"/>
          </a:solidFill>
          <a:ln w="12700">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20" name="Figure credit: CMU 16-385 (Yannis, Kris)"/>
          <p:cNvSpPr txBox="1"/>
          <p:nvPr/>
        </p:nvSpPr>
        <p:spPr>
          <a:xfrm>
            <a:off x="132997" y="13158785"/>
            <a:ext cx="7339588"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Figure credit: CMU 16-385 (Yannis, Kris)</a:t>
            </a:r>
          </a:p>
        </p:txBody>
      </p:sp>
      <p:sp>
        <p:nvSpPr>
          <p:cNvPr id="2621" name="Equation"/>
          <p:cNvSpPr txBox="1"/>
          <p:nvPr/>
        </p:nvSpPr>
        <p:spPr>
          <a:xfrm>
            <a:off x="4398967" y="604907"/>
            <a:ext cx="8726854" cy="127938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700" i="1">
                      <a:solidFill>
                        <a:srgbClr val="000000"/>
                      </a:solidFill>
                      <a:latin typeface="Cambria Math" panose="02040503050406030204" pitchFamily="18" charset="0"/>
                    </a:rPr>
                    <m:t>F</m:t>
                  </m:r>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T</m:t>
                      </m:r>
                    </m:sup>
                  </m:sSubSup>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R</m:t>
                  </m:r>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t</m:t>
                  </m:r>
                  <m:sSub>
                    <m:e>
                      <m:r>
                        <a:rPr xmlns:a="http://schemas.openxmlformats.org/drawingml/2006/main" sz="8700" i="1">
                          <a:solidFill>
                            <a:srgbClr val="000000"/>
                          </a:solidFill>
                          <a:latin typeface="Cambria Math" panose="02040503050406030204" pitchFamily="18" charset="0"/>
                        </a:rPr>
                        <m:t>]</m:t>
                      </m:r>
                    </m:e>
                    <m:sub>
                      <m:r>
                        <a:rPr xmlns:a="http://schemas.openxmlformats.org/drawingml/2006/main" sz="8700" i="1">
                          <a:solidFill>
                            <a:srgbClr val="000000"/>
                          </a:solidFill>
                          <a:latin typeface="Cambria Math" panose="02040503050406030204" pitchFamily="18" charset="0"/>
                        </a:rPr>
                        <m:t>×</m:t>
                      </m:r>
                    </m:sub>
                  </m:sSub>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1</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1</m:t>
                      </m:r>
                    </m:sup>
                  </m:sSubSup>
                </m:oMath>
              </m:oMathPara>
            </a14:m>
            <a:endParaRPr sz="8700"/>
          </a:p>
        </p:txBody>
      </p:sp>
      <p:pic>
        <p:nvPicPr>
          <p:cNvPr id="2622" name="Connection Line" descr="Connection Line"/>
          <p:cNvPicPr>
            <a:picLocks noChangeAspect="1"/>
          </p:cNvPicPr>
          <p:nvPr/>
        </p:nvPicPr>
        <p:blipFill>
          <a:blip r:embed="rId2">
            <a:extLst/>
          </a:blip>
          <a:stretch>
            <a:fillRect/>
          </a:stretch>
        </p:blipFill>
        <p:spPr>
          <a:xfrm>
            <a:off x="4556383" y="9643947"/>
            <a:ext cx="16051119" cy="3654317"/>
          </a:xfrm>
          <a:prstGeom prst="rect">
            <a:avLst/>
          </a:prstGeom>
          <a:ln w="12700">
            <a:miter lim="400000"/>
          </a:ln>
        </p:spPr>
      </p:pic>
      <p:pic>
        <p:nvPicPr>
          <p:cNvPr id="2623" name="latex-image-28.pdf" descr="latex-image-28.pdf"/>
          <p:cNvPicPr>
            <a:picLocks noChangeAspect="1"/>
          </p:cNvPicPr>
          <p:nvPr/>
        </p:nvPicPr>
        <p:blipFill>
          <a:blip r:embed="rId3">
            <a:extLst/>
          </a:blip>
          <a:stretch>
            <a:fillRect/>
          </a:stretch>
        </p:blipFill>
        <p:spPr>
          <a:xfrm>
            <a:off x="17466127" y="12344406"/>
            <a:ext cx="1089425" cy="571503"/>
          </a:xfrm>
          <a:prstGeom prst="rect">
            <a:avLst/>
          </a:prstGeom>
          <a:ln w="12700">
            <a:miter lim="400000"/>
          </a:ln>
        </p:spPr>
      </p:pic>
      <p:sp>
        <p:nvSpPr>
          <p:cNvPr id="2624" name="Equation"/>
          <p:cNvSpPr txBox="1"/>
          <p:nvPr/>
        </p:nvSpPr>
        <p:spPr>
          <a:xfrm>
            <a:off x="16762150" y="1666033"/>
            <a:ext cx="7118730" cy="17495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5600" i="1">
                          <a:solidFill>
                            <a:srgbClr val="000000"/>
                          </a:solidFill>
                          <a:latin typeface="Cambria Math" panose="02040503050406030204" pitchFamily="18" charset="0"/>
                        </a:rPr>
                        <m:t>x</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K</m:t>
                      </m:r>
                    </m:e>
                    <m:sub>
                      <m:r>
                        <a:rPr xmlns:a="http://schemas.openxmlformats.org/drawingml/2006/main" sz="5600" i="1">
                          <a:solidFill>
                            <a:srgbClr val="000000"/>
                          </a:solidFill>
                          <a:latin typeface="Cambria Math" panose="02040503050406030204" pitchFamily="18" charset="0"/>
                        </a:rPr>
                        <m:t>2</m:t>
                      </m:r>
                    </m:sub>
                  </m:sSub>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R</m:t>
                  </m:r>
                  <m:r>
                    <a:rPr xmlns:a="http://schemas.openxmlformats.org/drawingml/2006/main" sz="5600" i="1">
                      <a:solidFill>
                        <a:srgbClr val="000000"/>
                      </a:solidFill>
                      <a:latin typeface="Cambria Math" panose="02040503050406030204" pitchFamily="18" charset="0"/>
                    </a:rPr>
                    <m:t>∣</m:t>
                  </m:r>
                  <m:r>
                    <m:rPr>
                      <m:sty m:val="b"/>
                    </m:rPr>
                    <a:rPr xmlns:a="http://schemas.openxmlformats.org/drawingml/2006/main" sz="5600" i="1">
                      <a:solidFill>
                        <a:srgbClr val="000000"/>
                      </a:solidFill>
                      <a:latin typeface="Cambria Math" panose="02040503050406030204" pitchFamily="18" charset="0"/>
                    </a:rPr>
                    <m:t>t</m:t>
                  </m:r>
                  <m:r>
                    <a:rPr xmlns:a="http://schemas.openxmlformats.org/drawingml/2006/main" sz="5600" i="1">
                      <a:solidFill>
                        <a:srgbClr val="000000"/>
                      </a:solidFill>
                      <a:latin typeface="Cambria Math" panose="02040503050406030204" pitchFamily="18" charset="0"/>
                    </a:rPr>
                    <m:t>]</m:t>
                  </m:r>
                  <m:d>
                    <m:dPr>
                      <m:ctrlPr>
                        <a:rPr xmlns:a="http://schemas.openxmlformats.org/drawingml/2006/main" sz="5600" i="1">
                          <a:solidFill>
                            <a:srgbClr val="000000"/>
                          </a:solidFill>
                          <a:latin typeface="Cambria Math" panose="02040503050406030204" pitchFamily="18" charset="0"/>
                        </a:rPr>
                      </m:ctrlPr>
                    </m:dPr>
                    <m:e>
                      <m:eqArr>
                        <m:eqArrPr>
                          <m:ctrlPr>
                            <a:rPr xmlns:a="http://schemas.openxmlformats.org/drawingml/2006/main" sz="5600" i="1">
                              <a:solidFill>
                                <a:srgbClr val="000000"/>
                              </a:solidFill>
                              <a:latin typeface="Cambria Math" panose="02040503050406030204" pitchFamily="18" charset="0"/>
                            </a:rPr>
                          </m:ctrlPr>
                        </m:eqArrPr>
                        <m:e>
                          <m:r>
                            <a:rPr xmlns:a="http://schemas.openxmlformats.org/drawingml/2006/main" sz="5600" i="1">
                              <a:solidFill>
                                <a:srgbClr val="000000"/>
                              </a:solidFill>
                              <a:latin typeface="Cambria Math" panose="02040503050406030204" pitchFamily="18" charset="0"/>
                            </a:rPr>
                            <m:t>λ</m:t>
                          </m:r>
                          <m:sSubSup>
                            <m:e>
                              <m:argPr>
                                <m:scrLvl m:val="0"/>
                              </m:argPr>
                              <m:r>
                                <m:rPr>
                                  <m:sty m:val="b"/>
                                </m:rPr>
                                <a:rPr xmlns:a="http://schemas.openxmlformats.org/drawingml/2006/main" sz="5600" i="1">
                                  <a:solidFill>
                                    <a:srgbClr val="000000"/>
                                  </a:solidFill>
                                  <a:latin typeface="Cambria Math" panose="02040503050406030204" pitchFamily="18" charset="0"/>
                                </a:rPr>
                                <m:t>K</m:t>
                              </m:r>
                            </m:e>
                            <m:sub>
                              <m:argPr>
                                <m:scrLvl m:val="0"/>
                              </m:argPr>
                              <m:r>
                                <a:rPr xmlns:a="http://schemas.openxmlformats.org/drawingml/2006/main" sz="5600" i="1">
                                  <a:solidFill>
                                    <a:srgbClr val="000000"/>
                                  </a:solidFill>
                                  <a:latin typeface="Cambria Math" panose="02040503050406030204" pitchFamily="18" charset="0"/>
                                </a:rPr>
                                <m:t>1</m:t>
                              </m:r>
                            </m:sub>
                            <m:sup>
                              <m:argPr>
                                <m:scrLvl m:val="0"/>
                              </m:argPr>
                              <m:r>
                                <a:rPr xmlns:a="http://schemas.openxmlformats.org/drawingml/2006/main" sz="5600" i="1">
                                  <a:solidFill>
                                    <a:srgbClr val="000000"/>
                                  </a:solidFill>
                                  <a:latin typeface="Cambria Math" panose="02040503050406030204" pitchFamily="18" charset="0"/>
                                </a:rPr>
                                <m:t>-</m:t>
                              </m:r>
                              <m:r>
                                <a:rPr xmlns:a="http://schemas.openxmlformats.org/drawingml/2006/main" sz="5600" i="1">
                                  <a:solidFill>
                                    <a:srgbClr val="000000"/>
                                  </a:solidFill>
                                  <a:latin typeface="Cambria Math" panose="02040503050406030204" pitchFamily="18" charset="0"/>
                                </a:rPr>
                                <m:t>1</m:t>
                              </m:r>
                            </m:sup>
                          </m:sSubSup>
                          <m:sSub>
                            <m:e>
                              <m:argPr>
                                <m:scrLvl m:val="0"/>
                              </m:argPr>
                              <m:r>
                                <m:rPr>
                                  <m:sty m:val="b"/>
                                </m:rPr>
                                <a:rPr xmlns:a="http://schemas.openxmlformats.org/drawingml/2006/main" sz="5600" i="1">
                                  <a:solidFill>
                                    <a:srgbClr val="000000"/>
                                  </a:solidFill>
                                  <a:latin typeface="Cambria Math" panose="02040503050406030204" pitchFamily="18" charset="0"/>
                                </a:rPr>
                                <m:t>x</m:t>
                              </m:r>
                            </m:e>
                            <m:sub>
                              <m:argPr>
                                <m:scrLvl m:val="0"/>
                              </m:argPr>
                              <m:r>
                                <a:rPr xmlns:a="http://schemas.openxmlformats.org/drawingml/2006/main" sz="5600" i="1">
                                  <a:solidFill>
                                    <a:srgbClr val="000000"/>
                                  </a:solidFill>
                                  <a:latin typeface="Cambria Math" panose="02040503050406030204" pitchFamily="18" charset="0"/>
                                </a:rPr>
                                <m:t>1</m:t>
                              </m:r>
                            </m:sub>
                          </m:sSub>
                        </m:e>
                        <m:e>
                          <m:r>
                            <a:rPr xmlns:a="http://schemas.openxmlformats.org/drawingml/2006/main" sz="5600" i="1">
                              <a:solidFill>
                                <a:srgbClr val="000000"/>
                              </a:solidFill>
                              <a:latin typeface="Cambria Math" panose="02040503050406030204" pitchFamily="18" charset="0"/>
                            </a:rPr>
                            <m:t>1</m:t>
                          </m:r>
                        </m:e>
                      </m:eqArr>
                    </m:e>
                  </m:d>
                </m:oMath>
              </m:oMathPara>
            </a14:m>
            <a:endParaRPr sz="5600"/>
          </a:p>
        </p:txBody>
      </p:sp>
      <p:sp>
        <p:nvSpPr>
          <p:cNvPr id="2625" name="Consistent with our former line equation:"/>
          <p:cNvSpPr txBox="1"/>
          <p:nvPr/>
        </p:nvSpPr>
        <p:spPr>
          <a:xfrm>
            <a:off x="15583439" y="637056"/>
            <a:ext cx="8531353" cy="6348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600"/>
            </a:lvl1pPr>
          </a:lstStyle>
          <a:p>
            <a:pPr/>
            <a:r>
              <a:t>Consistent with our former line equation: </a:t>
            </a:r>
          </a:p>
        </p:txBody>
      </p:sp>
    </p:spTree>
  </p:cSld>
  <p:clrMapOvr>
    <a:masterClrMapping/>
  </p:clrMapOvr>
  <p:transition xmlns:p14="http://schemas.microsoft.com/office/powerpoint/2010/main" spd="med" advClick="1"/>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7" name="Recap"/>
          <p:cNvSpPr txBox="1"/>
          <p:nvPr>
            <p:ph type="title"/>
          </p:nvPr>
        </p:nvSpPr>
        <p:spPr>
          <a:prstGeom prst="rect">
            <a:avLst/>
          </a:prstGeom>
        </p:spPr>
        <p:txBody>
          <a:bodyPr/>
          <a:lstStyle/>
          <a:p>
            <a:pPr/>
            <a:r>
              <a:t>Recap</a:t>
            </a:r>
          </a:p>
        </p:txBody>
      </p:sp>
      <p:sp>
        <p:nvSpPr>
          <p:cNvPr id="2628" name="Epipolar Geometry/lines can be expressed as Or…"/>
          <p:cNvSpPr txBox="1"/>
          <p:nvPr>
            <p:ph type="body" sz="half" idx="1"/>
          </p:nvPr>
        </p:nvSpPr>
        <p:spPr>
          <a:xfrm>
            <a:off x="1689100" y="3149600"/>
            <a:ext cx="13654068" cy="9296400"/>
          </a:xfrm>
          <a:prstGeom prst="rect">
            <a:avLst/>
          </a:prstGeom>
        </p:spPr>
        <p:txBody>
          <a:bodyPr anchor="t"/>
          <a:lstStyle/>
          <a:p>
            <a:pPr algn="r">
              <a:spcBef>
                <a:spcPts val="3000"/>
              </a:spcBef>
            </a:pPr>
            <a:r>
              <a:t>Epipolar Geometry/lines can be expressed as</a:t>
            </a:r>
            <a:br/>
            <a:r>
              <a:t>Or </a:t>
            </a:r>
          </a:p>
          <a:p>
            <a:pPr>
              <a:spcBef>
                <a:spcPts val="3000"/>
              </a:spcBef>
            </a:pPr>
            <a:r>
              <a:t>Where F is called the fundamental matrix</a:t>
            </a:r>
          </a:p>
          <a:p>
            <a:pPr>
              <a:spcBef>
                <a:spcPts val="3000"/>
              </a:spcBef>
            </a:pPr>
          </a:p>
          <a:p>
            <a:pPr>
              <a:spcBef>
                <a:spcPts val="3000"/>
              </a:spcBef>
            </a:pPr>
            <a:r>
              <a:t>If you express things in normalized camera coordinates, you remove the K matrices and it’s called the essential matrix</a:t>
            </a:r>
          </a:p>
          <a:p>
            <a:pPr>
              <a:spcBef>
                <a:spcPts val="3000"/>
              </a:spcBef>
            </a:pPr>
            <a:r>
              <a:t>For calibration, F is unknown and we seek to find its coefficients from know x1s and x2s</a:t>
            </a:r>
          </a:p>
        </p:txBody>
      </p:sp>
      <p:sp>
        <p:nvSpPr>
          <p:cNvPr id="2629" name="Equation"/>
          <p:cNvSpPr txBox="1"/>
          <p:nvPr/>
        </p:nvSpPr>
        <p:spPr>
          <a:xfrm>
            <a:off x="16326405" y="2785401"/>
            <a:ext cx="3441927" cy="96433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200" i="1">
                      <a:solidFill>
                        <a:srgbClr val="000000"/>
                      </a:solidFill>
                      <a:latin typeface="Cambria Math" panose="02040503050406030204" pitchFamily="18" charset="0"/>
                    </a:rPr>
                    <m:t>F</m:t>
                  </m:r>
                  <m:sSub>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1</m:t>
                      </m:r>
                    </m:sub>
                  </m:sSub>
                  <m:r>
                    <a:rPr xmlns:a="http://schemas.openxmlformats.org/drawingml/2006/main" sz="8200" i="1">
                      <a:solidFill>
                        <a:srgbClr val="000000"/>
                      </a:solidFill>
                      <a:latin typeface="Cambria Math" panose="02040503050406030204" pitchFamily="18" charset="0"/>
                    </a:rPr>
                    <m:t>=</m:t>
                  </m:r>
                  <m:sSub>
                    <m:e>
                      <m:r>
                        <m:rPr>
                          <m:sty m:val="b"/>
                        </m:rPr>
                        <a:rPr xmlns:a="http://schemas.openxmlformats.org/drawingml/2006/main" sz="8200" i="1">
                          <a:solidFill>
                            <a:srgbClr val="000000"/>
                          </a:solidFill>
                          <a:latin typeface="Cambria Math" panose="02040503050406030204" pitchFamily="18" charset="0"/>
                        </a:rPr>
                        <m:t>l</m:t>
                      </m:r>
                    </m:e>
                    <m:sub>
                      <m:r>
                        <a:rPr xmlns:a="http://schemas.openxmlformats.org/drawingml/2006/main" sz="8200" i="1">
                          <a:solidFill>
                            <a:srgbClr val="000000"/>
                          </a:solidFill>
                          <a:latin typeface="Cambria Math" panose="02040503050406030204" pitchFamily="18" charset="0"/>
                        </a:rPr>
                        <m:t>2</m:t>
                      </m:r>
                    </m:sub>
                  </m:sSub>
                </m:oMath>
              </m:oMathPara>
            </a14:m>
            <a:endParaRPr sz="8200"/>
          </a:p>
        </p:txBody>
      </p:sp>
      <p:sp>
        <p:nvSpPr>
          <p:cNvPr id="2630" name="Equation"/>
          <p:cNvSpPr txBox="1"/>
          <p:nvPr/>
        </p:nvSpPr>
        <p:spPr>
          <a:xfrm>
            <a:off x="16278279" y="3723248"/>
            <a:ext cx="4443364" cy="118885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2</m:t>
                      </m:r>
                    </m:sub>
                    <m:sup>
                      <m:r>
                        <a:rPr xmlns:a="http://schemas.openxmlformats.org/drawingml/2006/main" sz="8200" i="1">
                          <a:solidFill>
                            <a:srgbClr val="000000"/>
                          </a:solidFill>
                          <a:latin typeface="Cambria Math" panose="02040503050406030204" pitchFamily="18" charset="0"/>
                        </a:rPr>
                        <m:t>T</m:t>
                      </m:r>
                    </m:sup>
                  </m:sSubSup>
                  <m:r>
                    <m:rPr>
                      <m:sty m:val="b"/>
                    </m:rPr>
                    <a:rPr xmlns:a="http://schemas.openxmlformats.org/drawingml/2006/main" sz="8200" i="1">
                      <a:solidFill>
                        <a:srgbClr val="000000"/>
                      </a:solidFill>
                      <a:latin typeface="Cambria Math" panose="02040503050406030204" pitchFamily="18" charset="0"/>
                    </a:rPr>
                    <m:t>F</m:t>
                  </m:r>
                  <m:sSub>
                    <m:e>
                      <m:limUpp>
                        <m:e>
                          <m:r>
                            <m:rPr>
                              <m:sty m:val="b"/>
                            </m:rPr>
                            <a:rPr xmlns:a="http://schemas.openxmlformats.org/drawingml/2006/main" sz="8200" i="1">
                              <a:solidFill>
                                <a:srgbClr val="000000"/>
                              </a:solidFill>
                              <a:latin typeface="Cambria Math" panose="02040503050406030204" pitchFamily="18" charset="0"/>
                            </a:rPr>
                            <m:t>x</m:t>
                          </m:r>
                        </m:e>
                        <m:lim>
                          <m:r>
                            <a:rPr xmlns:a="http://schemas.openxmlformats.org/drawingml/2006/main" sz="8200" i="1">
                              <a:solidFill>
                                <a:srgbClr val="000000"/>
                              </a:solidFill>
                              <a:latin typeface="Cambria Math" panose="02040503050406030204" pitchFamily="18" charset="0"/>
                            </a:rPr>
                            <m:t>˜</m:t>
                          </m:r>
                        </m:lim>
                      </m:limUpp>
                    </m:e>
                    <m:sub>
                      <m:r>
                        <a:rPr xmlns:a="http://schemas.openxmlformats.org/drawingml/2006/main" sz="8200" i="1">
                          <a:solidFill>
                            <a:srgbClr val="000000"/>
                          </a:solidFill>
                          <a:latin typeface="Cambria Math" panose="02040503050406030204" pitchFamily="18" charset="0"/>
                        </a:rPr>
                        <m:t>1</m:t>
                      </m:r>
                    </m:sub>
                  </m:sSub>
                  <m:r>
                    <a:rPr xmlns:a="http://schemas.openxmlformats.org/drawingml/2006/main" sz="8200" i="1">
                      <a:solidFill>
                        <a:srgbClr val="000000"/>
                      </a:solidFill>
                      <a:latin typeface="Cambria Math" panose="02040503050406030204" pitchFamily="18" charset="0"/>
                    </a:rPr>
                    <m:t>=</m:t>
                  </m:r>
                  <m:sSub>
                    <m:e>
                      <m:r>
                        <m:rPr>
                          <m:sty m:val="b"/>
                        </m:rPr>
                        <a:rPr xmlns:a="http://schemas.openxmlformats.org/drawingml/2006/main" sz="8200" i="1">
                          <a:solidFill>
                            <a:srgbClr val="000000"/>
                          </a:solidFill>
                          <a:latin typeface="Cambria Math" panose="02040503050406030204" pitchFamily="18" charset="0"/>
                        </a:rPr>
                        <m:t>l</m:t>
                      </m:r>
                    </m:e>
                    <m:sub>
                      <m:r>
                        <a:rPr xmlns:a="http://schemas.openxmlformats.org/drawingml/2006/main" sz="8200" i="1">
                          <a:solidFill>
                            <a:srgbClr val="000000"/>
                          </a:solidFill>
                          <a:latin typeface="Cambria Math" panose="02040503050406030204" pitchFamily="18" charset="0"/>
                        </a:rPr>
                        <m:t>2</m:t>
                      </m:r>
                    </m:sub>
                  </m:sSub>
                </m:oMath>
              </m:oMathPara>
            </a14:m>
            <a:endParaRPr sz="8200"/>
          </a:p>
        </p:txBody>
      </p:sp>
      <p:sp>
        <p:nvSpPr>
          <p:cNvPr id="2631" name="Equation"/>
          <p:cNvSpPr txBox="1"/>
          <p:nvPr/>
        </p:nvSpPr>
        <p:spPr>
          <a:xfrm>
            <a:off x="15034883" y="5352064"/>
            <a:ext cx="8726855" cy="1279386"/>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700" i="1">
                      <a:solidFill>
                        <a:srgbClr val="000000"/>
                      </a:solidFill>
                      <a:latin typeface="Cambria Math" panose="02040503050406030204" pitchFamily="18" charset="0"/>
                    </a:rPr>
                    <m:t>F</m:t>
                  </m:r>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T</m:t>
                      </m:r>
                    </m:sup>
                  </m:sSubSup>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R</m:t>
                  </m:r>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t</m:t>
                  </m:r>
                  <m:sSub>
                    <m:e>
                      <m:r>
                        <a:rPr xmlns:a="http://schemas.openxmlformats.org/drawingml/2006/main" sz="8700" i="1">
                          <a:solidFill>
                            <a:srgbClr val="000000"/>
                          </a:solidFill>
                          <a:latin typeface="Cambria Math" panose="02040503050406030204" pitchFamily="18" charset="0"/>
                        </a:rPr>
                        <m:t>]</m:t>
                      </m:r>
                    </m:e>
                    <m:sub>
                      <m:r>
                        <a:rPr xmlns:a="http://schemas.openxmlformats.org/drawingml/2006/main" sz="8700" i="1">
                          <a:solidFill>
                            <a:srgbClr val="000000"/>
                          </a:solidFill>
                          <a:latin typeface="Cambria Math" panose="02040503050406030204" pitchFamily="18" charset="0"/>
                        </a:rPr>
                        <m:t>×</m:t>
                      </m:r>
                    </m:sub>
                  </m:sSub>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1</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1</m:t>
                      </m:r>
                    </m:sup>
                  </m:sSubSup>
                </m:oMath>
              </m:oMathPara>
            </a14:m>
            <a:endParaRPr sz="8700"/>
          </a:p>
        </p:txBody>
      </p:sp>
      <p:sp>
        <p:nvSpPr>
          <p:cNvPr id="2632" name="Equation"/>
          <p:cNvSpPr txBox="1"/>
          <p:nvPr/>
        </p:nvSpPr>
        <p:spPr>
          <a:xfrm>
            <a:off x="17168386" y="7225625"/>
            <a:ext cx="4459847" cy="104275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700" i="1">
                      <a:solidFill>
                        <a:srgbClr val="000000"/>
                      </a:solidFill>
                      <a:latin typeface="Cambria Math" panose="02040503050406030204" pitchFamily="18" charset="0"/>
                    </a:rPr>
                    <m:t>E</m:t>
                  </m:r>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R</m:t>
                  </m:r>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t</m:t>
                  </m:r>
                  <m:sSub>
                    <m:e>
                      <m:r>
                        <a:rPr xmlns:a="http://schemas.openxmlformats.org/drawingml/2006/main" sz="8700" i="1">
                          <a:solidFill>
                            <a:srgbClr val="000000"/>
                          </a:solidFill>
                          <a:latin typeface="Cambria Math" panose="02040503050406030204" pitchFamily="18" charset="0"/>
                        </a:rPr>
                        <m:t>]</m:t>
                      </m:r>
                    </m:e>
                    <m:sub>
                      <m:r>
                        <a:rPr xmlns:a="http://schemas.openxmlformats.org/drawingml/2006/main" sz="8700" i="1">
                          <a:solidFill>
                            <a:srgbClr val="000000"/>
                          </a:solidFill>
                          <a:latin typeface="Cambria Math" panose="02040503050406030204" pitchFamily="18" charset="0"/>
                        </a:rPr>
                        <m:t>×</m:t>
                      </m:r>
                    </m:sub>
                  </m:sSub>
                </m:oMath>
              </m:oMathPara>
            </a14:m>
            <a:endParaRPr sz="8700"/>
          </a:p>
        </p:txBody>
      </p:sp>
      <p:sp>
        <p:nvSpPr>
          <p:cNvPr id="2633" name="Equation"/>
          <p:cNvSpPr txBox="1"/>
          <p:nvPr/>
        </p:nvSpPr>
        <p:spPr>
          <a:xfrm>
            <a:off x="17040145" y="8233776"/>
            <a:ext cx="6359717" cy="127938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700" i="1">
                      <a:solidFill>
                        <a:srgbClr val="000000"/>
                      </a:solidFill>
                      <a:latin typeface="Cambria Math" panose="02040503050406030204" pitchFamily="18" charset="0"/>
                    </a:rPr>
                    <m:t>F</m:t>
                  </m:r>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T</m:t>
                      </m:r>
                    </m:sup>
                  </m:sSubSup>
                  <m:r>
                    <m:rPr>
                      <m:sty m:val="b"/>
                    </m:rPr>
                    <a:rPr xmlns:a="http://schemas.openxmlformats.org/drawingml/2006/main" sz="8700" i="1">
                      <a:solidFill>
                        <a:srgbClr val="000000"/>
                      </a:solidFill>
                      <a:latin typeface="Cambria Math" panose="02040503050406030204" pitchFamily="18" charset="0"/>
                    </a:rPr>
                    <m:t>E</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1</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1</m:t>
                      </m:r>
                    </m:sup>
                  </m:sSubSup>
                </m:oMath>
              </m:oMathPara>
            </a14:m>
            <a:endParaRPr sz="8700"/>
          </a:p>
        </p:txBody>
      </p:sp>
      <p:grpSp>
        <p:nvGrpSpPr>
          <p:cNvPr id="2656" name="Group"/>
          <p:cNvGrpSpPr/>
          <p:nvPr/>
        </p:nvGrpSpPr>
        <p:grpSpPr>
          <a:xfrm>
            <a:off x="16334536" y="10151824"/>
            <a:ext cx="6550001" cy="3341563"/>
            <a:chOff x="0" y="0"/>
            <a:chExt cx="6550000" cy="3341561"/>
          </a:xfrm>
        </p:grpSpPr>
        <p:sp>
          <p:nvSpPr>
            <p:cNvPr id="2634" name="Triangle"/>
            <p:cNvSpPr/>
            <p:nvPr/>
          </p:nvSpPr>
          <p:spPr>
            <a:xfrm>
              <a:off x="370816" y="673855"/>
              <a:ext cx="5803427" cy="110050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635" name="Shape"/>
            <p:cNvSpPr/>
            <p:nvPr/>
          </p:nvSpPr>
          <p:spPr>
            <a:xfrm rot="3707693">
              <a:off x="-34878" y="878522"/>
              <a:ext cx="2942004" cy="15845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latin typeface="Helvetica Light"/>
                  <a:ea typeface="Helvetica Light"/>
                  <a:cs typeface="Helvetica Light"/>
                  <a:sym typeface="Helvetica Light"/>
                </a:defRPr>
              </a:pPr>
            </a:p>
          </p:txBody>
        </p:sp>
        <p:sp>
          <p:nvSpPr>
            <p:cNvPr id="2636" name="Shape"/>
            <p:cNvSpPr/>
            <p:nvPr/>
          </p:nvSpPr>
          <p:spPr>
            <a:xfrm rot="17911998">
              <a:off x="3642091" y="878522"/>
              <a:ext cx="2942004" cy="15845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latin typeface="Helvetica Light"/>
                  <a:ea typeface="Helvetica Light"/>
                  <a:cs typeface="Helvetica Light"/>
                  <a:sym typeface="Helvetica Light"/>
                </a:defRPr>
              </a:pPr>
            </a:p>
          </p:txBody>
        </p:sp>
        <p:sp>
          <p:nvSpPr>
            <p:cNvPr id="2637" name="Triangle"/>
            <p:cNvSpPr/>
            <p:nvPr/>
          </p:nvSpPr>
          <p:spPr>
            <a:xfrm>
              <a:off x="4794432" y="1510977"/>
              <a:ext cx="1360390" cy="2667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638" name="Triangle"/>
            <p:cNvSpPr/>
            <p:nvPr/>
          </p:nvSpPr>
          <p:spPr>
            <a:xfrm>
              <a:off x="383764" y="1510977"/>
              <a:ext cx="1360389" cy="26673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2639" name="Line"/>
            <p:cNvSpPr/>
            <p:nvPr/>
          </p:nvSpPr>
          <p:spPr>
            <a:xfrm>
              <a:off x="1129372" y="1532847"/>
              <a:ext cx="534608" cy="221349"/>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640" name="Line"/>
            <p:cNvSpPr/>
            <p:nvPr/>
          </p:nvSpPr>
          <p:spPr>
            <a:xfrm flipH="1">
              <a:off x="3779639" y="1145166"/>
              <a:ext cx="2626372" cy="1036538"/>
            </a:xfrm>
            <a:prstGeom prst="line">
              <a:avLst/>
            </a:prstGeom>
            <a:noFill/>
            <a:ln w="50800" cap="flat">
              <a:solidFill>
                <a:srgbClr val="000000"/>
              </a:solidFill>
              <a:prstDash val="solid"/>
              <a:miter lim="400000"/>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641" name="Line"/>
            <p:cNvSpPr/>
            <p:nvPr/>
          </p:nvSpPr>
          <p:spPr>
            <a:xfrm>
              <a:off x="3220295" y="615302"/>
              <a:ext cx="38347" cy="38348"/>
            </a:xfrm>
            <a:prstGeom prst="line">
              <a:avLst/>
            </a:prstGeom>
            <a:noFill/>
            <a:ln w="50800" cap="flat">
              <a:solidFill>
                <a:srgbClr val="000000"/>
              </a:solidFill>
              <a:prstDash val="solid"/>
              <a:miter lim="400000"/>
              <a:head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642" name="Line"/>
            <p:cNvSpPr/>
            <p:nvPr/>
          </p:nvSpPr>
          <p:spPr>
            <a:xfrm flipV="1">
              <a:off x="4879206" y="1529146"/>
              <a:ext cx="561766" cy="221114"/>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2643" name="Equation"/>
            <p:cNvSpPr txBox="1"/>
            <p:nvPr/>
          </p:nvSpPr>
          <p:spPr>
            <a:xfrm>
              <a:off x="3394590" y="424601"/>
              <a:ext cx="182157" cy="180290"/>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2100" i="1">
                        <a:solidFill>
                          <a:srgbClr val="000000"/>
                        </a:solidFill>
                        <a:latin typeface="Cambria Math" panose="02040503050406030204" pitchFamily="18" charset="0"/>
                      </a:rPr>
                      <m:t>X</m:t>
                    </m:r>
                  </m:oMath>
                </m:oMathPara>
              </a14:m>
              <a:endParaRPr sz="2100"/>
            </a:p>
          </p:txBody>
        </p:sp>
        <p:sp>
          <p:nvSpPr>
            <p:cNvPr id="2644" name="Equation"/>
            <p:cNvSpPr txBox="1"/>
            <p:nvPr/>
          </p:nvSpPr>
          <p:spPr>
            <a:xfrm>
              <a:off x="5368347" y="1225362"/>
              <a:ext cx="219906" cy="18962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100" i="1">
                            <a:solidFill>
                              <a:srgbClr val="000000"/>
                            </a:solidFill>
                            <a:latin typeface="Cambria Math" panose="02040503050406030204" pitchFamily="18" charset="0"/>
                          </a:rPr>
                          <m:t>x</m:t>
                        </m:r>
                      </m:e>
                      <m:sub>
                        <m:r>
                          <a:rPr xmlns:a="http://schemas.openxmlformats.org/drawingml/2006/main" sz="2100" i="1">
                            <a:solidFill>
                              <a:srgbClr val="000000"/>
                            </a:solidFill>
                            <a:latin typeface="Cambria Math" panose="02040503050406030204" pitchFamily="18" charset="0"/>
                          </a:rPr>
                          <m:t>2</m:t>
                        </m:r>
                      </m:sub>
                    </m:sSub>
                  </m:oMath>
                </m:oMathPara>
              </a14:m>
              <a:endParaRPr sz="2100"/>
            </a:p>
          </p:txBody>
        </p:sp>
        <p:sp>
          <p:nvSpPr>
            <p:cNvPr id="2645" name="Equation"/>
            <p:cNvSpPr txBox="1"/>
            <p:nvPr/>
          </p:nvSpPr>
          <p:spPr>
            <a:xfrm>
              <a:off x="873728" y="1238916"/>
              <a:ext cx="204757" cy="18962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100" i="1">
                            <a:solidFill>
                              <a:srgbClr val="000000"/>
                            </a:solidFill>
                            <a:latin typeface="Cambria Math" panose="02040503050406030204" pitchFamily="18" charset="0"/>
                          </a:rPr>
                          <m:t>x</m:t>
                        </m:r>
                      </m:e>
                      <m:sub>
                        <m:r>
                          <a:rPr xmlns:a="http://schemas.openxmlformats.org/drawingml/2006/main" sz="2100" i="1">
                            <a:solidFill>
                              <a:srgbClr val="000000"/>
                            </a:solidFill>
                            <a:latin typeface="Cambria Math" panose="02040503050406030204" pitchFamily="18" charset="0"/>
                          </a:rPr>
                          <m:t>1</m:t>
                        </m:r>
                      </m:sub>
                    </m:sSub>
                  </m:oMath>
                </m:oMathPara>
              </a14:m>
              <a:endParaRPr sz="2100"/>
            </a:p>
          </p:txBody>
        </p:sp>
        <p:sp>
          <p:nvSpPr>
            <p:cNvPr id="2646" name="Equation"/>
            <p:cNvSpPr txBox="1"/>
            <p:nvPr/>
          </p:nvSpPr>
          <p:spPr>
            <a:xfrm>
              <a:off x="6303217" y="1855650"/>
              <a:ext cx="246784" cy="215114"/>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1800" i="1">
                            <a:solidFill>
                              <a:srgbClr val="000000"/>
                            </a:solidFill>
                            <a:latin typeface="Cambria Math" panose="02040503050406030204" pitchFamily="18" charset="0"/>
                          </a:rPr>
                          <m:t>O</m:t>
                        </m:r>
                      </m:e>
                      <m:sub>
                        <m:r>
                          <a:rPr xmlns:a="http://schemas.openxmlformats.org/drawingml/2006/main" sz="1800" i="1">
                            <a:solidFill>
                              <a:srgbClr val="000000"/>
                            </a:solidFill>
                            <a:latin typeface="Cambria Math" panose="02040503050406030204" pitchFamily="18" charset="0"/>
                          </a:rPr>
                          <m:t>2</m:t>
                        </m:r>
                      </m:sub>
                    </m:sSub>
                  </m:oMath>
                </m:oMathPara>
              </a14:m>
            </a:p>
          </p:txBody>
        </p:sp>
        <p:sp>
          <p:nvSpPr>
            <p:cNvPr id="2647" name="Equation"/>
            <p:cNvSpPr txBox="1"/>
            <p:nvPr/>
          </p:nvSpPr>
          <p:spPr>
            <a:xfrm>
              <a:off x="0" y="1855650"/>
              <a:ext cx="233799" cy="215114"/>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1800" i="1">
                            <a:solidFill>
                              <a:srgbClr val="000000"/>
                            </a:solidFill>
                            <a:latin typeface="Cambria Math" panose="02040503050406030204" pitchFamily="18" charset="0"/>
                          </a:rPr>
                          <m:t>O</m:t>
                        </m:r>
                      </m:e>
                      <m:sub>
                        <m:r>
                          <a:rPr xmlns:a="http://schemas.openxmlformats.org/drawingml/2006/main" sz="1800" i="1">
                            <a:solidFill>
                              <a:srgbClr val="000000"/>
                            </a:solidFill>
                            <a:latin typeface="Cambria Math" panose="02040503050406030204" pitchFamily="18" charset="0"/>
                          </a:rPr>
                          <m:t>1</m:t>
                        </m:r>
                      </m:sub>
                    </m:sSub>
                  </m:oMath>
                </m:oMathPara>
              </a14:m>
            </a:p>
          </p:txBody>
        </p:sp>
        <p:sp>
          <p:nvSpPr>
            <p:cNvPr id="2648" name="Equation"/>
            <p:cNvSpPr txBox="1"/>
            <p:nvPr/>
          </p:nvSpPr>
          <p:spPr>
            <a:xfrm>
              <a:off x="1752939" y="1826132"/>
              <a:ext cx="186355" cy="19282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100" i="1">
                            <a:solidFill>
                              <a:srgbClr val="000000"/>
                            </a:solidFill>
                            <a:latin typeface="Cambria Math" panose="02040503050406030204" pitchFamily="18" charset="0"/>
                          </a:rPr>
                          <m:t>e</m:t>
                        </m:r>
                      </m:e>
                      <m:sub>
                        <m:r>
                          <a:rPr xmlns:a="http://schemas.openxmlformats.org/drawingml/2006/main" sz="2100" i="1">
                            <a:solidFill>
                              <a:srgbClr val="000000"/>
                            </a:solidFill>
                            <a:latin typeface="Cambria Math" panose="02040503050406030204" pitchFamily="18" charset="0"/>
                          </a:rPr>
                          <m:t>1</m:t>
                        </m:r>
                      </m:sub>
                    </m:sSub>
                  </m:oMath>
                </m:oMathPara>
              </a14:m>
              <a:endParaRPr sz="2100"/>
            </a:p>
          </p:txBody>
        </p:sp>
        <p:sp>
          <p:nvSpPr>
            <p:cNvPr id="2649" name="Equation"/>
            <p:cNvSpPr txBox="1"/>
            <p:nvPr/>
          </p:nvSpPr>
          <p:spPr>
            <a:xfrm>
              <a:off x="4725091" y="1870754"/>
              <a:ext cx="203867" cy="19282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100" i="1">
                            <a:solidFill>
                              <a:srgbClr val="000000"/>
                            </a:solidFill>
                            <a:latin typeface="Cambria Math" panose="02040503050406030204" pitchFamily="18" charset="0"/>
                          </a:rPr>
                          <m:t>e</m:t>
                        </m:r>
                      </m:e>
                      <m:sub>
                        <m:r>
                          <a:rPr xmlns:a="http://schemas.openxmlformats.org/drawingml/2006/main" sz="2100" i="1">
                            <a:solidFill>
                              <a:srgbClr val="000000"/>
                            </a:solidFill>
                            <a:latin typeface="Cambria Math" panose="02040503050406030204" pitchFamily="18" charset="0"/>
                          </a:rPr>
                          <m:t>2</m:t>
                        </m:r>
                      </m:sub>
                    </m:sSub>
                  </m:oMath>
                </m:oMathPara>
              </a14:m>
              <a:endParaRPr sz="2100"/>
            </a:p>
          </p:txBody>
        </p:sp>
        <p:sp>
          <p:nvSpPr>
            <p:cNvPr id="2650" name="Equation"/>
            <p:cNvSpPr txBox="1"/>
            <p:nvPr/>
          </p:nvSpPr>
          <p:spPr>
            <a:xfrm>
              <a:off x="1405339" y="1328147"/>
              <a:ext cx="144750" cy="24696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100" i="1">
                            <a:solidFill>
                              <a:srgbClr val="000000"/>
                            </a:solidFill>
                            <a:latin typeface="Cambria Math" panose="02040503050406030204" pitchFamily="18" charset="0"/>
                          </a:rPr>
                          <m:t>l</m:t>
                        </m:r>
                      </m:e>
                      <m:sub>
                        <m:r>
                          <a:rPr xmlns:a="http://schemas.openxmlformats.org/drawingml/2006/main" sz="2100" i="1">
                            <a:solidFill>
                              <a:srgbClr val="000000"/>
                            </a:solidFill>
                            <a:latin typeface="Cambria Math" panose="02040503050406030204" pitchFamily="18" charset="0"/>
                          </a:rPr>
                          <m:t>1</m:t>
                        </m:r>
                      </m:sub>
                    </m:sSub>
                  </m:oMath>
                </m:oMathPara>
              </a14:m>
              <a:endParaRPr sz="2100"/>
            </a:p>
          </p:txBody>
        </p:sp>
        <p:sp>
          <p:nvSpPr>
            <p:cNvPr id="2651" name="Equation"/>
            <p:cNvSpPr txBox="1"/>
            <p:nvPr/>
          </p:nvSpPr>
          <p:spPr>
            <a:xfrm>
              <a:off x="4948300" y="1328147"/>
              <a:ext cx="159898" cy="246965"/>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100" i="1">
                            <a:solidFill>
                              <a:srgbClr val="000000"/>
                            </a:solidFill>
                            <a:latin typeface="Cambria Math" panose="02040503050406030204" pitchFamily="18" charset="0"/>
                          </a:rPr>
                          <m:t>l</m:t>
                        </m:r>
                      </m:e>
                      <m:sub>
                        <m:r>
                          <a:rPr xmlns:a="http://schemas.openxmlformats.org/drawingml/2006/main" sz="2100" i="1">
                            <a:solidFill>
                              <a:srgbClr val="000000"/>
                            </a:solidFill>
                            <a:latin typeface="Cambria Math" panose="02040503050406030204" pitchFamily="18" charset="0"/>
                          </a:rPr>
                          <m:t>2</m:t>
                        </m:r>
                      </m:sub>
                    </m:sSub>
                  </m:oMath>
                </m:oMathPara>
              </a14:m>
              <a:endParaRPr sz="2100"/>
            </a:p>
          </p:txBody>
        </p:sp>
        <p:sp>
          <p:nvSpPr>
            <p:cNvPr id="2652" name="Circle"/>
            <p:cNvSpPr/>
            <p:nvPr/>
          </p:nvSpPr>
          <p:spPr>
            <a:xfrm>
              <a:off x="316090" y="1710026"/>
              <a:ext cx="135946" cy="135946"/>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53" name="Circle"/>
            <p:cNvSpPr/>
            <p:nvPr/>
          </p:nvSpPr>
          <p:spPr>
            <a:xfrm>
              <a:off x="6093023" y="1710026"/>
              <a:ext cx="135946" cy="135946"/>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pic>
          <p:nvPicPr>
            <p:cNvPr id="2654" name="Connection Line" descr="Connection Line"/>
            <p:cNvPicPr>
              <a:picLocks noChangeAspect="1"/>
            </p:cNvPicPr>
            <p:nvPr/>
          </p:nvPicPr>
          <p:blipFill>
            <a:blip r:embed="rId2">
              <a:extLst/>
            </a:blip>
            <a:stretch>
              <a:fillRect/>
            </a:stretch>
          </p:blipFill>
          <p:spPr>
            <a:xfrm>
              <a:off x="446564" y="1864837"/>
              <a:ext cx="5818095" cy="1324591"/>
            </a:xfrm>
            <a:prstGeom prst="rect">
              <a:avLst/>
            </a:prstGeom>
            <a:ln w="12700" cap="flat">
              <a:noFill/>
              <a:miter lim="400000"/>
            </a:ln>
            <a:effectLst/>
          </p:spPr>
        </p:pic>
        <p:pic>
          <p:nvPicPr>
            <p:cNvPr id="2655" name="latex-image-28.pdf" descr="latex-image-28.pdf"/>
            <p:cNvPicPr>
              <a:picLocks noChangeAspect="1"/>
            </p:cNvPicPr>
            <p:nvPr/>
          </p:nvPicPr>
          <p:blipFill>
            <a:blip r:embed="rId3">
              <a:extLst/>
            </a:blip>
            <a:stretch>
              <a:fillRect/>
            </a:stretch>
          </p:blipFill>
          <p:spPr>
            <a:xfrm>
              <a:off x="5125995" y="2843680"/>
              <a:ext cx="394887" cy="207155"/>
            </a:xfrm>
            <a:prstGeom prst="rect">
              <a:avLst/>
            </a:prstGeom>
            <a:ln w="12700" cap="flat">
              <a:noFill/>
              <a:miter lim="400000"/>
            </a:ln>
            <a:effectLst/>
          </p:spPr>
        </p:pic>
      </p:grpSp>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58" name="Picture 43" descr="Picture 43"/>
          <p:cNvPicPr>
            <a:picLocks noChangeAspect="1"/>
          </p:cNvPicPr>
          <p:nvPr/>
        </p:nvPicPr>
        <p:blipFill>
          <a:blip r:embed="rId2">
            <a:extLst/>
          </a:blip>
          <a:stretch>
            <a:fillRect/>
          </a:stretch>
        </p:blipFill>
        <p:spPr>
          <a:xfrm>
            <a:off x="330336" y="590089"/>
            <a:ext cx="11702225" cy="8776671"/>
          </a:xfrm>
          <a:prstGeom prst="rect">
            <a:avLst/>
          </a:prstGeom>
          <a:ln w="12700">
            <a:miter lim="400000"/>
          </a:ln>
        </p:spPr>
      </p:pic>
      <p:pic>
        <p:nvPicPr>
          <p:cNvPr id="2659" name="Picture 44" descr="Picture 44"/>
          <p:cNvPicPr>
            <a:picLocks noChangeAspect="1"/>
          </p:cNvPicPr>
          <p:nvPr/>
        </p:nvPicPr>
        <p:blipFill>
          <a:blip r:embed="rId3">
            <a:extLst/>
          </a:blip>
          <a:stretch>
            <a:fillRect/>
          </a:stretch>
        </p:blipFill>
        <p:spPr>
          <a:xfrm>
            <a:off x="12351407" y="590040"/>
            <a:ext cx="11702225" cy="8776671"/>
          </a:xfrm>
          <a:prstGeom prst="rect">
            <a:avLst/>
          </a:prstGeom>
          <a:ln w="12700">
            <a:miter lim="400000"/>
          </a:ln>
        </p:spPr>
      </p:pic>
      <p:sp>
        <p:nvSpPr>
          <p:cNvPr id="2660" name="Video"/>
          <p:cNvSpPr/>
          <p:nvPr/>
        </p:nvSpPr>
        <p:spPr>
          <a:xfrm rot="16200000">
            <a:off x="5359634" y="11452012"/>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61" name="Video"/>
          <p:cNvSpPr/>
          <p:nvPr/>
        </p:nvSpPr>
        <p:spPr>
          <a:xfrm rot="16200000">
            <a:off x="17380720" y="11452012"/>
            <a:ext cx="1643630" cy="92038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386" y="0"/>
                </a:moveTo>
                <a:cubicBezTo>
                  <a:pt x="623" y="0"/>
                  <a:pt x="0" y="1113"/>
                  <a:pt x="0" y="2475"/>
                </a:cubicBezTo>
                <a:lnTo>
                  <a:pt x="0" y="19125"/>
                </a:lnTo>
                <a:cubicBezTo>
                  <a:pt x="0" y="20487"/>
                  <a:pt x="623" y="21600"/>
                  <a:pt x="1386" y="21600"/>
                </a:cubicBezTo>
                <a:lnTo>
                  <a:pt x="15853" y="21600"/>
                </a:lnTo>
                <a:cubicBezTo>
                  <a:pt x="16616" y="21600"/>
                  <a:pt x="17239" y="20487"/>
                  <a:pt x="17239" y="19125"/>
                </a:cubicBezTo>
                <a:lnTo>
                  <a:pt x="17239" y="15008"/>
                </a:lnTo>
                <a:cubicBezTo>
                  <a:pt x="17501" y="15278"/>
                  <a:pt x="17778" y="15564"/>
                  <a:pt x="17979" y="15771"/>
                </a:cubicBezTo>
                <a:lnTo>
                  <a:pt x="21000" y="18884"/>
                </a:lnTo>
                <a:cubicBezTo>
                  <a:pt x="21330" y="19224"/>
                  <a:pt x="21600" y="18948"/>
                  <a:pt x="21600" y="18268"/>
                </a:cubicBezTo>
                <a:lnTo>
                  <a:pt x="21600" y="12039"/>
                </a:lnTo>
                <a:cubicBezTo>
                  <a:pt x="21600" y="11358"/>
                  <a:pt x="21600" y="10242"/>
                  <a:pt x="21600" y="9561"/>
                </a:cubicBezTo>
                <a:lnTo>
                  <a:pt x="21600" y="3332"/>
                </a:lnTo>
                <a:cubicBezTo>
                  <a:pt x="21600" y="2652"/>
                  <a:pt x="21330" y="2376"/>
                  <a:pt x="21000" y="2716"/>
                </a:cubicBezTo>
                <a:lnTo>
                  <a:pt x="17979" y="5829"/>
                </a:lnTo>
                <a:cubicBezTo>
                  <a:pt x="17778" y="6036"/>
                  <a:pt x="17500" y="6322"/>
                  <a:pt x="17239" y="6592"/>
                </a:cubicBezTo>
                <a:lnTo>
                  <a:pt x="17239" y="2475"/>
                </a:lnTo>
                <a:cubicBezTo>
                  <a:pt x="17239" y="1113"/>
                  <a:pt x="16616" y="0"/>
                  <a:pt x="15853" y="0"/>
                </a:cubicBezTo>
                <a:lnTo>
                  <a:pt x="1386" y="0"/>
                </a:lnTo>
                <a:close/>
              </a:path>
            </a:pathLst>
          </a:custGeom>
          <a:ln w="88900">
            <a:solidFill>
              <a:srgbClr val="000000"/>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62" name="Circle"/>
          <p:cNvSpPr/>
          <p:nvPr/>
        </p:nvSpPr>
        <p:spPr>
          <a:xfrm>
            <a:off x="3238500" y="4740671"/>
            <a:ext cx="754857" cy="754858"/>
          </a:xfrm>
          <a:prstGeom prst="ellipse">
            <a:avLst/>
          </a:prstGeom>
          <a:ln w="88900">
            <a:solidFill>
              <a:schemeClr val="accent3">
                <a:hueOff val="-274225"/>
                <a:satOff val="26768"/>
                <a:lumOff val="11368"/>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63" name="Circle"/>
          <p:cNvSpPr/>
          <p:nvPr/>
        </p:nvSpPr>
        <p:spPr>
          <a:xfrm>
            <a:off x="14363700" y="4740671"/>
            <a:ext cx="754857" cy="754858"/>
          </a:xfrm>
          <a:prstGeom prst="ellipse">
            <a:avLst/>
          </a:prstGeom>
          <a:ln w="88900">
            <a:solidFill>
              <a:schemeClr val="accent3">
                <a:hueOff val="-274225"/>
                <a:satOff val="26768"/>
                <a:lumOff val="11368"/>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64" name="What if   aren’t known?"/>
          <p:cNvSpPr txBox="1"/>
          <p:nvPr/>
        </p:nvSpPr>
        <p:spPr>
          <a:xfrm>
            <a:off x="7817725" y="11450598"/>
            <a:ext cx="8748549" cy="92321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914400">
              <a:spcBef>
                <a:spcPts val="1500"/>
              </a:spcBef>
              <a:buClr>
                <a:srgbClr val="000000"/>
              </a:buClr>
              <a:buFont typeface="Arial"/>
              <a:defRPr sz="5200">
                <a:uFill>
                  <a:solidFill>
                    <a:srgbClr val="000000"/>
                  </a:solidFill>
                </a:uFill>
                <a:latin typeface="Calibri"/>
                <a:ea typeface="Calibri"/>
                <a:cs typeface="Calibri"/>
                <a:sym typeface="Calibri"/>
              </a:defRPr>
            </a:pPr>
            <a:r>
              <a:t>What if </a:t>
            </a:r>
            <a14:m>
              <m:oMath>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1</m:t>
                    </m:r>
                  </m:sub>
                </m:sSub>
                <m:r>
                  <a:rPr xmlns:a="http://schemas.openxmlformats.org/drawingml/2006/main" sz="5600" i="1">
                    <a:solidFill>
                      <a:srgbClr val="000000"/>
                    </a:solidFill>
                    <a:latin typeface="Cambria Math" panose="02040503050406030204" pitchFamily="18" charset="0"/>
                  </a:rPr>
                  <m:t>,</m:t>
                </m:r>
                <m:sSub>
                  <m:e>
                    <m:r>
                      <m:rPr>
                        <m:sty m:val="b"/>
                      </m:rPr>
                      <a:rPr xmlns:a="http://schemas.openxmlformats.org/drawingml/2006/main" sz="5600" i="1">
                        <a:solidFill>
                          <a:srgbClr val="000000"/>
                        </a:solidFill>
                        <a:latin typeface="Cambria Math" panose="02040503050406030204" pitchFamily="18" charset="0"/>
                      </a:rPr>
                      <m:t>P</m:t>
                    </m:r>
                  </m:e>
                  <m:sub>
                    <m:r>
                      <a:rPr xmlns:a="http://schemas.openxmlformats.org/drawingml/2006/main" sz="5600" i="1">
                        <a:solidFill>
                          <a:srgbClr val="000000"/>
                        </a:solidFill>
                        <a:latin typeface="Cambria Math" panose="02040503050406030204" pitchFamily="18" charset="0"/>
                      </a:rPr>
                      <m:t>2</m:t>
                    </m:r>
                  </m:sub>
                </m:sSub>
              </m:oMath>
            </a14:m>
            <a:r>
              <a:t> </a:t>
            </a:r>
            <a:r>
              <a:rPr i="1"/>
              <a:t>aren’t</a:t>
            </a:r>
            <a:r>
              <a:t> known?</a:t>
            </a:r>
          </a:p>
        </p:txBody>
      </p:sp>
      <p:sp>
        <p:nvSpPr>
          <p:cNvPr id="2665" name="Circle"/>
          <p:cNvSpPr/>
          <p:nvPr/>
        </p:nvSpPr>
        <p:spPr>
          <a:xfrm>
            <a:off x="4864100" y="2632471"/>
            <a:ext cx="754857" cy="754858"/>
          </a:xfrm>
          <a:prstGeom prst="ellipse">
            <a:avLst/>
          </a:prstGeom>
          <a:ln w="889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66" name="Circle"/>
          <p:cNvSpPr/>
          <p:nvPr/>
        </p:nvSpPr>
        <p:spPr>
          <a:xfrm>
            <a:off x="16217900" y="2632471"/>
            <a:ext cx="754857" cy="754858"/>
          </a:xfrm>
          <a:prstGeom prst="ellipse">
            <a:avLst/>
          </a:prstGeom>
          <a:ln w="889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67" name="Circle"/>
          <p:cNvSpPr/>
          <p:nvPr/>
        </p:nvSpPr>
        <p:spPr>
          <a:xfrm>
            <a:off x="8343900" y="5375671"/>
            <a:ext cx="754857" cy="754858"/>
          </a:xfrm>
          <a:prstGeom prst="ellipse">
            <a:avLst/>
          </a:prstGeom>
          <a:ln w="88900">
            <a:solidFill>
              <a:schemeClr val="accent1"/>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68" name="Circle"/>
          <p:cNvSpPr/>
          <p:nvPr/>
        </p:nvSpPr>
        <p:spPr>
          <a:xfrm>
            <a:off x="19697700" y="5375671"/>
            <a:ext cx="754857" cy="754858"/>
          </a:xfrm>
          <a:prstGeom prst="ellipse">
            <a:avLst/>
          </a:prstGeom>
          <a:ln w="88900">
            <a:solidFill>
              <a:schemeClr val="accent1"/>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69" name="Circle"/>
          <p:cNvSpPr/>
          <p:nvPr/>
        </p:nvSpPr>
        <p:spPr>
          <a:xfrm>
            <a:off x="7378700" y="6823471"/>
            <a:ext cx="754857" cy="754858"/>
          </a:xfrm>
          <a:prstGeom prst="ellipse">
            <a:avLst/>
          </a:prstGeom>
          <a:ln w="88900">
            <a:solidFill>
              <a:schemeClr val="accent4">
                <a:hueOff val="-1081314"/>
                <a:satOff val="4338"/>
                <a:lumOff val="-8931"/>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70" name="Circle"/>
          <p:cNvSpPr/>
          <p:nvPr/>
        </p:nvSpPr>
        <p:spPr>
          <a:xfrm>
            <a:off x="18072100" y="6823471"/>
            <a:ext cx="754857" cy="754858"/>
          </a:xfrm>
          <a:prstGeom prst="ellipse">
            <a:avLst/>
          </a:prstGeom>
          <a:ln w="88900">
            <a:solidFill>
              <a:schemeClr val="accent4">
                <a:hueOff val="-1081314"/>
                <a:satOff val="4338"/>
                <a:lumOff val="-8931"/>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71" name="Circle"/>
          <p:cNvSpPr/>
          <p:nvPr/>
        </p:nvSpPr>
        <p:spPr>
          <a:xfrm>
            <a:off x="4356100" y="8525271"/>
            <a:ext cx="754857" cy="754858"/>
          </a:xfrm>
          <a:prstGeom prst="ellipse">
            <a:avLst/>
          </a:prstGeom>
          <a:ln w="88900">
            <a:solidFill>
              <a:schemeClr val="accent6">
                <a:satOff val="-15798"/>
                <a:lumOff val="-17517"/>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2672" name="Circle"/>
          <p:cNvSpPr/>
          <p:nvPr/>
        </p:nvSpPr>
        <p:spPr>
          <a:xfrm>
            <a:off x="14363700" y="8525271"/>
            <a:ext cx="754857" cy="754858"/>
          </a:xfrm>
          <a:prstGeom prst="ellipse">
            <a:avLst/>
          </a:prstGeom>
          <a:ln w="88900">
            <a:solidFill>
              <a:schemeClr val="accent6">
                <a:satOff val="-15798"/>
                <a:lumOff val="-17517"/>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4" name="putting it together"/>
          <p:cNvSpPr txBox="1"/>
          <p:nvPr>
            <p:ph type="title"/>
          </p:nvPr>
        </p:nvSpPr>
        <p:spPr>
          <a:xfrm>
            <a:off x="1812298" y="-588704"/>
            <a:ext cx="20812128" cy="3036095"/>
          </a:xfrm>
          <a:prstGeom prst="rect">
            <a:avLst/>
          </a:prstGeom>
        </p:spPr>
        <p:txBody>
          <a:bodyPr/>
          <a:lstStyle/>
          <a:p>
            <a:pPr/>
            <a:r>
              <a:t>The Eight-Point Algorithm</a:t>
            </a:r>
          </a:p>
        </p:txBody>
      </p:sp>
      <p:sp>
        <p:nvSpPr>
          <p:cNvPr id="2675" name="Equation"/>
          <p:cNvSpPr txBox="1"/>
          <p:nvPr/>
        </p:nvSpPr>
        <p:spPr>
          <a:xfrm>
            <a:off x="9911774" y="2175835"/>
            <a:ext cx="4560453" cy="126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T</m:t>
                      </m:r>
                    </m:sup>
                  </m:sSubSup>
                  <m:r>
                    <m:rPr>
                      <m:sty m:val="b"/>
                    </m:rPr>
                    <a:rPr xmlns:a="http://schemas.openxmlformats.org/drawingml/2006/main" sz="8700" i="1">
                      <a:solidFill>
                        <a:srgbClr val="000000"/>
                      </a:solidFill>
                      <a:latin typeface="Cambria Math" panose="02040503050406030204" pitchFamily="18" charset="0"/>
                    </a:rPr>
                    <m:t>F</m:t>
                  </m:r>
                  <m:sSub>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0</m:t>
                  </m:r>
                </m:oMath>
              </m:oMathPara>
            </a14:m>
            <a:endParaRPr sz="8700"/>
          </a:p>
        </p:txBody>
      </p:sp>
      <p:sp>
        <p:nvSpPr>
          <p:cNvPr id="2676" name="Equation"/>
          <p:cNvSpPr txBox="1"/>
          <p:nvPr/>
        </p:nvSpPr>
        <p:spPr>
          <a:xfrm>
            <a:off x="4346827" y="4113671"/>
            <a:ext cx="15743070" cy="468347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d>
                    <m:dPr>
                      <m:ctrlPr>
                        <a:rPr xmlns:a="http://schemas.openxmlformats.org/drawingml/2006/main" sz="8700" i="1">
                          <a:solidFill>
                            <a:srgbClr val="000000"/>
                          </a:solidFill>
                          <a:latin typeface="Cambria Math" panose="02040503050406030204" pitchFamily="18" charset="0"/>
                        </a:rPr>
                      </m:ctrlPr>
                      <m:begChr m:val="["/>
                      <m:endChr m:val="]"/>
                    </m:dPr>
                    <m:e>
                      <m:eqArr>
                        <m:eqArrPr>
                          <m:ctrlPr>
                            <a:rPr xmlns:a="http://schemas.openxmlformats.org/drawingml/2006/main" sz="8700" i="1">
                              <a:solidFill>
                                <a:srgbClr val="000000"/>
                              </a:solidFill>
                              <a:latin typeface="Cambria Math" panose="02040503050406030204" pitchFamily="18" charset="0"/>
                            </a:rPr>
                          </m:ctrlPr>
                        </m:eqArrPr>
                        <m:e>
                          <m:sSub>
                            <m:e>
                              <m:argPr>
                                <m:scrLvl m:val="0"/>
                              </m:argPr>
                              <m:r>
                                <a:rPr xmlns:a="http://schemas.openxmlformats.org/drawingml/2006/main" sz="8700" i="1">
                                  <a:solidFill>
                                    <a:srgbClr val="000000"/>
                                  </a:solidFill>
                                  <a:latin typeface="Cambria Math" panose="02040503050406030204" pitchFamily="18" charset="0"/>
                                </a:rPr>
                                <m:t>x</m:t>
                              </m:r>
                            </m:e>
                            <m:sub>
                              <m:argPr>
                                <m:scrLvl m:val="0"/>
                              </m:argPr>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m:t>
                          </m:r>
                          <m:sSub>
                            <m:e>
                              <m:argPr>
                                <m:scrLvl m:val="0"/>
                              </m:argPr>
                              <m:r>
                                <a:rPr xmlns:a="http://schemas.openxmlformats.org/drawingml/2006/main" sz="8700" i="1">
                                  <a:solidFill>
                                    <a:srgbClr val="000000"/>
                                  </a:solidFill>
                                  <a:latin typeface="Cambria Math" panose="02040503050406030204" pitchFamily="18" charset="0"/>
                                </a:rPr>
                                <m:t>y</m:t>
                              </m:r>
                            </m:e>
                            <m:sub>
                              <m:argPr>
                                <m:scrLvl m:val="0"/>
                              </m:argPr>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,1</m:t>
                          </m:r>
                        </m:e>
                      </m:eqArr>
                    </m:e>
                  </m:d>
                  <m:d>
                    <m:dPr>
                      <m:ctrlPr>
                        <a:rPr xmlns:a="http://schemas.openxmlformats.org/drawingml/2006/main" sz="8700" i="1">
                          <a:solidFill>
                            <a:srgbClr val="000000"/>
                          </a:solidFill>
                          <a:latin typeface="Cambria Math" panose="02040503050406030204" pitchFamily="18" charset="0"/>
                        </a:rPr>
                      </m:ctrlPr>
                      <m:begChr m:val="["/>
                      <m:endChr m:val="]"/>
                    </m:dPr>
                    <m:e>
                      <m:m>
                        <m:mPr>
                          <m:ctrlPr>
                            <a:rPr xmlns:a="http://schemas.openxmlformats.org/drawingml/2006/main" sz="8700" i="1">
                              <a:solidFill>
                                <a:srgbClr val="000000"/>
                              </a:solidFill>
                              <a:latin typeface="Cambria Math" panose="02040503050406030204" pitchFamily="18" charset="0"/>
                            </a:rPr>
                          </m:ctrlPr>
                          <m:baseJc m:val="center"/>
                          <m:plcHide m:val="on"/>
                          <m:mcs>
                            <m:mc>
                              <m:mcPr>
                                <m:count m:val="3"/>
                                <m:mcJc m:val="center"/>
                              </m:mcPr>
                            </m:mc>
                          </m:mcs>
                        </m:mPr>
                        <m:mr>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11</m:t>
                                </m:r>
                              </m:sub>
                            </m:sSub>
                          </m:e>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12</m:t>
                                </m:r>
                              </m:sub>
                            </m:sSub>
                          </m:e>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13</m:t>
                                </m:r>
                              </m:sub>
                            </m:sSub>
                          </m:e>
                        </m:mr>
                        <m:mr>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21</m:t>
                                </m:r>
                              </m:sub>
                            </m:sSub>
                          </m:e>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22</m:t>
                                </m:r>
                              </m:sub>
                            </m:sSub>
                          </m:e>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23</m:t>
                                </m:r>
                              </m:sub>
                            </m:sSub>
                          </m:e>
                        </m:mr>
                        <m:mr>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31</m:t>
                                </m:r>
                              </m:sub>
                            </m:sSub>
                          </m:e>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32</m:t>
                                </m:r>
                              </m:sub>
                            </m:sSub>
                          </m:e>
                          <m:e>
                            <m:sSub>
                              <m:e>
                                <m:argPr>
                                  <m:scrLvl m:val="0"/>
                                </m:argPr>
                                <m:r>
                                  <a:rPr xmlns:a="http://schemas.openxmlformats.org/drawingml/2006/main" sz="8700" i="1">
                                    <a:solidFill>
                                      <a:srgbClr val="000000"/>
                                    </a:solidFill>
                                    <a:latin typeface="Cambria Math" panose="02040503050406030204" pitchFamily="18" charset="0"/>
                                  </a:rPr>
                                  <m:t>F</m:t>
                                </m:r>
                              </m:e>
                              <m:sub>
                                <m:argPr>
                                  <m:scrLvl m:val="0"/>
                                </m:argPr>
                                <m:r>
                                  <a:rPr xmlns:a="http://schemas.openxmlformats.org/drawingml/2006/main" sz="8700" i="1">
                                    <a:solidFill>
                                      <a:srgbClr val="000000"/>
                                    </a:solidFill>
                                    <a:latin typeface="Cambria Math" panose="02040503050406030204" pitchFamily="18" charset="0"/>
                                  </a:rPr>
                                  <m:t>33</m:t>
                                </m:r>
                              </m:sub>
                            </m:sSub>
                          </m:e>
                        </m:mr>
                      </m:m>
                    </m:e>
                  </m:d>
                  <m:d>
                    <m:dPr>
                      <m:ctrlPr>
                        <a:rPr xmlns:a="http://schemas.openxmlformats.org/drawingml/2006/main" sz="8700" i="1">
                          <a:solidFill>
                            <a:srgbClr val="000000"/>
                          </a:solidFill>
                          <a:latin typeface="Cambria Math" panose="02040503050406030204" pitchFamily="18" charset="0"/>
                        </a:rPr>
                      </m:ctrlPr>
                      <m:begChr m:val="["/>
                      <m:endChr m:val="]"/>
                    </m:dPr>
                    <m:e>
                      <m:eqArr>
                        <m:eqArrPr>
                          <m:ctrlPr>
                            <a:rPr xmlns:a="http://schemas.openxmlformats.org/drawingml/2006/main" sz="8700" i="1">
                              <a:solidFill>
                                <a:srgbClr val="000000"/>
                              </a:solidFill>
                              <a:latin typeface="Cambria Math" panose="02040503050406030204" pitchFamily="18" charset="0"/>
                            </a:rPr>
                          </m:ctrlPr>
                        </m:eqArrPr>
                        <m:e>
                          <m:sSub>
                            <m:e>
                              <m:argPr>
                                <m:scrLvl m:val="0"/>
                              </m:argPr>
                              <m:r>
                                <a:rPr xmlns:a="http://schemas.openxmlformats.org/drawingml/2006/main" sz="8700" i="1">
                                  <a:solidFill>
                                    <a:srgbClr val="000000"/>
                                  </a:solidFill>
                                  <a:latin typeface="Cambria Math" panose="02040503050406030204" pitchFamily="18" charset="0"/>
                                </a:rPr>
                                <m:t>x</m:t>
                              </m:r>
                            </m:e>
                            <m:sub>
                              <m:argPr>
                                <m:scrLvl m:val="0"/>
                              </m:argPr>
                              <m:r>
                                <a:rPr xmlns:a="http://schemas.openxmlformats.org/drawingml/2006/main" sz="8700" i="1">
                                  <a:solidFill>
                                    <a:srgbClr val="000000"/>
                                  </a:solidFill>
                                  <a:latin typeface="Cambria Math" panose="02040503050406030204" pitchFamily="18" charset="0"/>
                                </a:rPr>
                                <m:t>2</m:t>
                              </m:r>
                            </m:sub>
                          </m:sSub>
                        </m:e>
                        <m:e>
                          <m:sSub>
                            <m:e>
                              <m:argPr>
                                <m:scrLvl m:val="0"/>
                              </m:argPr>
                              <m:r>
                                <a:rPr xmlns:a="http://schemas.openxmlformats.org/drawingml/2006/main" sz="8700" i="1">
                                  <a:solidFill>
                                    <a:srgbClr val="000000"/>
                                  </a:solidFill>
                                  <a:latin typeface="Cambria Math" panose="02040503050406030204" pitchFamily="18" charset="0"/>
                                </a:rPr>
                                <m:t>y</m:t>
                              </m:r>
                            </m:e>
                            <m:sub>
                              <m:argPr>
                                <m:scrLvl m:val="0"/>
                              </m:argPr>
                              <m:r>
                                <a:rPr xmlns:a="http://schemas.openxmlformats.org/drawingml/2006/main" sz="8700" i="1">
                                  <a:solidFill>
                                    <a:srgbClr val="000000"/>
                                  </a:solidFill>
                                  <a:latin typeface="Cambria Math" panose="02040503050406030204" pitchFamily="18" charset="0"/>
                                </a:rPr>
                                <m:t>2</m:t>
                              </m:r>
                            </m:sub>
                          </m:sSub>
                        </m:e>
                        <m:e>
                          <m:r>
                            <a:rPr xmlns:a="http://schemas.openxmlformats.org/drawingml/2006/main" sz="8700" i="1">
                              <a:solidFill>
                                <a:srgbClr val="000000"/>
                              </a:solidFill>
                              <a:latin typeface="Cambria Math" panose="02040503050406030204" pitchFamily="18" charset="0"/>
                            </a:rPr>
                            <m:t>1</m:t>
                          </m:r>
                        </m:e>
                      </m:eqArr>
                    </m:e>
                  </m:d>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0</m:t>
                  </m:r>
                </m:oMath>
              </m:oMathPara>
            </a14:m>
            <a:endParaRPr sz="8700"/>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78" name="putting it together"/>
          <p:cNvSpPr txBox="1"/>
          <p:nvPr>
            <p:ph type="title"/>
          </p:nvPr>
        </p:nvSpPr>
        <p:spPr>
          <a:xfrm>
            <a:off x="1812298" y="-588704"/>
            <a:ext cx="20812128" cy="3036095"/>
          </a:xfrm>
          <a:prstGeom prst="rect">
            <a:avLst/>
          </a:prstGeom>
        </p:spPr>
        <p:txBody>
          <a:bodyPr/>
          <a:lstStyle/>
          <a:p>
            <a:pPr/>
            <a:r>
              <a:t>The Eight-Point Algorithm</a:t>
            </a:r>
          </a:p>
        </p:txBody>
      </p:sp>
      <p:sp>
        <p:nvSpPr>
          <p:cNvPr id="2679" name="Equation"/>
          <p:cNvSpPr txBox="1"/>
          <p:nvPr/>
        </p:nvSpPr>
        <p:spPr>
          <a:xfrm>
            <a:off x="9911774" y="2175835"/>
            <a:ext cx="4560453" cy="126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T</m:t>
                      </m:r>
                    </m:sup>
                  </m:sSubSup>
                  <m:r>
                    <m:rPr>
                      <m:sty m:val="b"/>
                    </m:rPr>
                    <a:rPr xmlns:a="http://schemas.openxmlformats.org/drawingml/2006/main" sz="8700" i="1">
                      <a:solidFill>
                        <a:srgbClr val="000000"/>
                      </a:solidFill>
                      <a:latin typeface="Cambria Math" panose="02040503050406030204" pitchFamily="18" charset="0"/>
                    </a:rPr>
                    <m:t>F</m:t>
                  </m:r>
                  <m:sSub>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0</m:t>
                  </m:r>
                </m:oMath>
              </m:oMathPara>
            </a14:m>
            <a:endParaRPr sz="8700"/>
          </a:p>
        </p:txBody>
      </p:sp>
      <p:sp>
        <p:nvSpPr>
          <p:cNvPr id="2680" name="Does this look familiar?"/>
          <p:cNvSpPr txBox="1"/>
          <p:nvPr/>
        </p:nvSpPr>
        <p:spPr>
          <a:xfrm>
            <a:off x="2037945" y="3939398"/>
            <a:ext cx="20360833" cy="937274"/>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Idea: Leverage epipolar constraint to estimate </a:t>
            </a:r>
            <a14:m>
              <m:oMath>
                <m:r>
                  <m:rPr>
                    <m:sty m:val="b"/>
                  </m:rPr>
                  <a:rPr xmlns:a="http://schemas.openxmlformats.org/drawingml/2006/main" sz="6100" i="1">
                    <a:solidFill>
                      <a:srgbClr val="0365C0"/>
                    </a:solidFill>
                    <a:latin typeface="Cambria Math" panose="02040503050406030204" pitchFamily="18" charset="0"/>
                  </a:rPr>
                  <m:t>F</m:t>
                </m:r>
              </m:oMath>
            </a14:m>
            <a:r>
              <a:t> from correspondences!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6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680" grpId="1"/>
    </p:bldLst>
  </p:timing>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2" name="putting it together"/>
          <p:cNvSpPr txBox="1"/>
          <p:nvPr>
            <p:ph type="title"/>
          </p:nvPr>
        </p:nvSpPr>
        <p:spPr>
          <a:xfrm>
            <a:off x="1812298" y="-588704"/>
            <a:ext cx="20812128" cy="3036095"/>
          </a:xfrm>
          <a:prstGeom prst="rect">
            <a:avLst/>
          </a:prstGeom>
        </p:spPr>
        <p:txBody>
          <a:bodyPr/>
          <a:lstStyle/>
          <a:p>
            <a:pPr/>
            <a:r>
              <a:t>The Eight-Point Algorithm</a:t>
            </a:r>
          </a:p>
        </p:txBody>
      </p:sp>
      <p:sp>
        <p:nvSpPr>
          <p:cNvPr id="2683" name="Equation"/>
          <p:cNvSpPr txBox="1"/>
          <p:nvPr/>
        </p:nvSpPr>
        <p:spPr>
          <a:xfrm>
            <a:off x="9911774" y="2175835"/>
            <a:ext cx="4560453" cy="126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T</m:t>
                      </m:r>
                    </m:sup>
                  </m:sSubSup>
                  <m:r>
                    <m:rPr>
                      <m:sty m:val="b"/>
                    </m:rPr>
                    <a:rPr xmlns:a="http://schemas.openxmlformats.org/drawingml/2006/main" sz="8700" i="1">
                      <a:solidFill>
                        <a:srgbClr val="000000"/>
                      </a:solidFill>
                      <a:latin typeface="Cambria Math" panose="02040503050406030204" pitchFamily="18" charset="0"/>
                    </a:rPr>
                    <m:t>F</m:t>
                  </m:r>
                  <m:sSub>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0</m:t>
                  </m:r>
                </m:oMath>
              </m:oMathPara>
            </a14:m>
            <a:endParaRPr sz="8700"/>
          </a:p>
        </p:txBody>
      </p:sp>
      <p:sp>
        <p:nvSpPr>
          <p:cNvPr id="2684" name="Equation"/>
          <p:cNvSpPr txBox="1"/>
          <p:nvPr/>
        </p:nvSpPr>
        <p:spPr>
          <a:xfrm>
            <a:off x="5666665" y="2279370"/>
            <a:ext cx="13823494" cy="10303623"/>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d>
                    <m:dPr>
                      <m:ctrlPr>
                        <a:rPr xmlns:a="http://schemas.openxmlformats.org/drawingml/2006/main" sz="6400" i="1">
                          <a:solidFill>
                            <a:srgbClr val="000000"/>
                          </a:solidFill>
                          <a:latin typeface="Cambria Math" panose="02040503050406030204" pitchFamily="18" charset="0"/>
                        </a:rPr>
                      </m:ctrlPr>
                      <m:begChr m:val="["/>
                      <m:endChr m:val="]"/>
                    </m:dPr>
                    <m:e>
                      <m:eqArr>
                        <m:eqArrPr>
                          <m:ctrlPr>
                            <a:rPr xmlns:a="http://schemas.openxmlformats.org/drawingml/2006/main" sz="6400" i="1">
                              <a:solidFill>
                                <a:srgbClr val="000000"/>
                              </a:solidFill>
                              <a:latin typeface="Cambria Math" panose="02040503050406030204" pitchFamily="18" charset="0"/>
                            </a:rPr>
                          </m:ctrlPr>
                        </m:eqArrPr>
                        <m:e>
                          <m:sSub>
                            <m:e>
                              <m:argPr>
                                <m:scrLvl m:val="0"/>
                              </m:argPr>
                              <m:r>
                                <a:rPr xmlns:a="http://schemas.openxmlformats.org/drawingml/2006/main" sz="6400" i="1">
                                  <a:solidFill>
                                    <a:srgbClr val="000000"/>
                                  </a:solidFill>
                                  <a:latin typeface="Cambria Math" panose="02040503050406030204" pitchFamily="18" charset="0"/>
                                </a:rPr>
                                <m:t>x</m:t>
                              </m:r>
                            </m:e>
                            <m:sub>
                              <m:argPr>
                                <m:scrLvl m:val="0"/>
                              </m:argPr>
                              <m:r>
                                <a:rPr xmlns:a="http://schemas.openxmlformats.org/drawingml/2006/main" sz="6400" i="1">
                                  <a:solidFill>
                                    <a:srgbClr val="000000"/>
                                  </a:solidFill>
                                  <a:latin typeface="Cambria Math" panose="02040503050406030204" pitchFamily="18" charset="0"/>
                                </a:rPr>
                                <m:t>1</m:t>
                              </m:r>
                            </m:sub>
                          </m:sSub>
                          <m:sSub>
                            <m:e>
                              <m:argPr>
                                <m:scrLvl m:val="0"/>
                              </m:argPr>
                              <m:r>
                                <a:rPr xmlns:a="http://schemas.openxmlformats.org/drawingml/2006/main" sz="6400" i="1">
                                  <a:solidFill>
                                    <a:srgbClr val="000000"/>
                                  </a:solidFill>
                                  <a:latin typeface="Cambria Math" panose="02040503050406030204" pitchFamily="18" charset="0"/>
                                </a:rPr>
                                <m:t>x</m:t>
                              </m:r>
                            </m:e>
                            <m:sub>
                              <m:argPr>
                                <m:scrLvl m:val="0"/>
                              </m:argPr>
                              <m:r>
                                <a:rPr xmlns:a="http://schemas.openxmlformats.org/drawingml/2006/main" sz="6400" i="1">
                                  <a:solidFill>
                                    <a:srgbClr val="000000"/>
                                  </a:solidFill>
                                  <a:latin typeface="Cambria Math" panose="02040503050406030204" pitchFamily="18" charset="0"/>
                                </a:rPr>
                                <m:t>2</m:t>
                              </m:r>
                            </m:sub>
                          </m:sSub>
                          <m:r>
                            <a:rPr xmlns:a="http://schemas.openxmlformats.org/drawingml/2006/main" sz="6400" i="1">
                              <a:solidFill>
                                <a:srgbClr val="000000"/>
                              </a:solidFill>
                              <a:latin typeface="Cambria Math" panose="02040503050406030204" pitchFamily="18" charset="0"/>
                            </a:rPr>
                            <m:t>,</m:t>
                          </m:r>
                          <m:sSub>
                            <m:e>
                              <m:argPr>
                                <m:scrLvl m:val="0"/>
                              </m:argPr>
                              <m:r>
                                <a:rPr xmlns:a="http://schemas.openxmlformats.org/drawingml/2006/main" sz="6400" i="1">
                                  <a:solidFill>
                                    <a:srgbClr val="000000"/>
                                  </a:solidFill>
                                  <a:latin typeface="Cambria Math" panose="02040503050406030204" pitchFamily="18" charset="0"/>
                                </a:rPr>
                                <m:t>x</m:t>
                              </m:r>
                            </m:e>
                            <m:sub>
                              <m:argPr>
                                <m:scrLvl m:val="0"/>
                              </m:argPr>
                              <m:r>
                                <a:rPr xmlns:a="http://schemas.openxmlformats.org/drawingml/2006/main" sz="6400" i="1">
                                  <a:solidFill>
                                    <a:srgbClr val="000000"/>
                                  </a:solidFill>
                                  <a:latin typeface="Cambria Math" panose="02040503050406030204" pitchFamily="18" charset="0"/>
                                </a:rPr>
                                <m:t>1</m:t>
                              </m:r>
                            </m:sub>
                          </m:sSub>
                          <m:sSub>
                            <m:e>
                              <m:argPr>
                                <m:scrLvl m:val="0"/>
                              </m:argPr>
                              <m:r>
                                <a:rPr xmlns:a="http://schemas.openxmlformats.org/drawingml/2006/main" sz="6400" i="1">
                                  <a:solidFill>
                                    <a:srgbClr val="000000"/>
                                  </a:solidFill>
                                  <a:latin typeface="Cambria Math" panose="02040503050406030204" pitchFamily="18" charset="0"/>
                                </a:rPr>
                                <m:t>y</m:t>
                              </m:r>
                            </m:e>
                            <m:sub>
                              <m:argPr>
                                <m:scrLvl m:val="0"/>
                              </m:argPr>
                              <m:r>
                                <a:rPr xmlns:a="http://schemas.openxmlformats.org/drawingml/2006/main" sz="6400" i="1">
                                  <a:solidFill>
                                    <a:srgbClr val="000000"/>
                                  </a:solidFill>
                                  <a:latin typeface="Cambria Math" panose="02040503050406030204" pitchFamily="18" charset="0"/>
                                </a:rPr>
                                <m:t>2</m:t>
                              </m:r>
                            </m:sub>
                          </m:sSub>
                          <m:r>
                            <a:rPr xmlns:a="http://schemas.openxmlformats.org/drawingml/2006/main" sz="6400" i="1">
                              <a:solidFill>
                                <a:srgbClr val="000000"/>
                              </a:solidFill>
                              <a:latin typeface="Cambria Math" panose="02040503050406030204" pitchFamily="18" charset="0"/>
                            </a:rPr>
                            <m:t>,</m:t>
                          </m:r>
                          <m:sSub>
                            <m:e>
                              <m:argPr>
                                <m:scrLvl m:val="0"/>
                              </m:argPr>
                              <m:r>
                                <a:rPr xmlns:a="http://schemas.openxmlformats.org/drawingml/2006/main" sz="6400" i="1">
                                  <a:solidFill>
                                    <a:srgbClr val="000000"/>
                                  </a:solidFill>
                                  <a:latin typeface="Cambria Math" panose="02040503050406030204" pitchFamily="18" charset="0"/>
                                </a:rPr>
                                <m:t>x</m:t>
                              </m:r>
                            </m:e>
                            <m:sub>
                              <m:argPr>
                                <m:scrLvl m:val="0"/>
                              </m:argPr>
                              <m:r>
                                <a:rPr xmlns:a="http://schemas.openxmlformats.org/drawingml/2006/main" sz="6400" i="1">
                                  <a:solidFill>
                                    <a:srgbClr val="000000"/>
                                  </a:solidFill>
                                  <a:latin typeface="Cambria Math" panose="02040503050406030204" pitchFamily="18" charset="0"/>
                                </a:rPr>
                                <m:t>1</m:t>
                              </m:r>
                            </m:sub>
                          </m:sSub>
                          <m:r>
                            <a:rPr xmlns:a="http://schemas.openxmlformats.org/drawingml/2006/main" sz="6400" i="1">
                              <a:solidFill>
                                <a:srgbClr val="000000"/>
                              </a:solidFill>
                              <a:latin typeface="Cambria Math" panose="02040503050406030204" pitchFamily="18" charset="0"/>
                            </a:rPr>
                            <m:t>,</m:t>
                          </m:r>
                          <m:r>
                            <a:rPr xmlns:a="http://schemas.openxmlformats.org/drawingml/2006/main" sz="6400" i="1">
                              <a:solidFill>
                                <a:srgbClr val="000000"/>
                              </a:solidFill>
                              <a:latin typeface="Cambria Math" panose="02040503050406030204" pitchFamily="18" charset="0"/>
                            </a:rPr>
                            <m:t>y</m:t>
                          </m:r>
                          <m:sSub>
                            <m:e>
                              <m:argPr>
                                <m:scrLvl m:val="0"/>
                              </m:argPr>
                              <m:r>
                                <a:rPr xmlns:a="http://schemas.openxmlformats.org/drawingml/2006/main" sz="6400" i="1">
                                  <a:solidFill>
                                    <a:srgbClr val="000000"/>
                                  </a:solidFill>
                                  <a:latin typeface="Cambria Math" panose="02040503050406030204" pitchFamily="18" charset="0"/>
                                </a:rPr>
                                <m:t>x</m:t>
                              </m:r>
                            </m:e>
                            <m:sub>
                              <m:argPr>
                                <m:scrLvl m:val="0"/>
                              </m:argPr>
                              <m:r>
                                <a:rPr xmlns:a="http://schemas.openxmlformats.org/drawingml/2006/main" sz="6400" i="1">
                                  <a:solidFill>
                                    <a:srgbClr val="000000"/>
                                  </a:solidFill>
                                  <a:latin typeface="Cambria Math" panose="02040503050406030204" pitchFamily="18" charset="0"/>
                                </a:rPr>
                                <m:t>2</m:t>
                              </m:r>
                            </m:sub>
                          </m:sSub>
                          <m:r>
                            <a:rPr xmlns:a="http://schemas.openxmlformats.org/drawingml/2006/main" sz="6400" i="1">
                              <a:solidFill>
                                <a:srgbClr val="000000"/>
                              </a:solidFill>
                              <a:latin typeface="Cambria Math" panose="02040503050406030204" pitchFamily="18" charset="0"/>
                            </a:rPr>
                            <m:t>,</m:t>
                          </m:r>
                          <m:r>
                            <a:rPr xmlns:a="http://schemas.openxmlformats.org/drawingml/2006/main" sz="6400" i="1">
                              <a:solidFill>
                                <a:srgbClr val="000000"/>
                              </a:solidFill>
                              <a:latin typeface="Cambria Math" panose="02040503050406030204" pitchFamily="18" charset="0"/>
                            </a:rPr>
                            <m:t>y</m:t>
                          </m:r>
                          <m:sSub>
                            <m:e>
                              <m:argPr>
                                <m:scrLvl m:val="0"/>
                              </m:argPr>
                              <m:r>
                                <a:rPr xmlns:a="http://schemas.openxmlformats.org/drawingml/2006/main" sz="6400" i="1">
                                  <a:solidFill>
                                    <a:srgbClr val="000000"/>
                                  </a:solidFill>
                                  <a:latin typeface="Cambria Math" panose="02040503050406030204" pitchFamily="18" charset="0"/>
                                </a:rPr>
                                <m:t>y</m:t>
                              </m:r>
                            </m:e>
                            <m:sub>
                              <m:argPr>
                                <m:scrLvl m:val="0"/>
                              </m:argPr>
                              <m:r>
                                <a:rPr xmlns:a="http://schemas.openxmlformats.org/drawingml/2006/main" sz="6400" i="1">
                                  <a:solidFill>
                                    <a:srgbClr val="000000"/>
                                  </a:solidFill>
                                  <a:latin typeface="Cambria Math" panose="02040503050406030204" pitchFamily="18" charset="0"/>
                                </a:rPr>
                                <m:t>2</m:t>
                              </m:r>
                            </m:sub>
                          </m:sSub>
                          <m:r>
                            <a:rPr xmlns:a="http://schemas.openxmlformats.org/drawingml/2006/main" sz="6400" i="1">
                              <a:solidFill>
                                <a:srgbClr val="000000"/>
                              </a:solidFill>
                              <a:latin typeface="Cambria Math" panose="02040503050406030204" pitchFamily="18" charset="0"/>
                            </a:rPr>
                            <m:t>,</m:t>
                          </m:r>
                          <m:r>
                            <a:rPr xmlns:a="http://schemas.openxmlformats.org/drawingml/2006/main" sz="6400" i="1">
                              <a:solidFill>
                                <a:srgbClr val="000000"/>
                              </a:solidFill>
                              <a:latin typeface="Cambria Math" panose="02040503050406030204" pitchFamily="18" charset="0"/>
                            </a:rPr>
                            <m:t>y</m:t>
                          </m:r>
                          <m:r>
                            <a:rPr xmlns:a="http://schemas.openxmlformats.org/drawingml/2006/main" sz="6400" i="1">
                              <a:solidFill>
                                <a:srgbClr val="000000"/>
                              </a:solidFill>
                              <a:latin typeface="Cambria Math" panose="02040503050406030204" pitchFamily="18" charset="0"/>
                            </a:rPr>
                            <m:t>,</m:t>
                          </m:r>
                          <m:sSub>
                            <m:e>
                              <m:argPr>
                                <m:scrLvl m:val="0"/>
                              </m:argPr>
                              <m:r>
                                <a:rPr xmlns:a="http://schemas.openxmlformats.org/drawingml/2006/main" sz="6400" i="1">
                                  <a:solidFill>
                                    <a:srgbClr val="000000"/>
                                  </a:solidFill>
                                  <a:latin typeface="Cambria Math" panose="02040503050406030204" pitchFamily="18" charset="0"/>
                                </a:rPr>
                                <m:t>x</m:t>
                              </m:r>
                            </m:e>
                            <m:sub>
                              <m:argPr>
                                <m:scrLvl m:val="0"/>
                              </m:argPr>
                              <m:r>
                                <a:rPr xmlns:a="http://schemas.openxmlformats.org/drawingml/2006/main" sz="6400" i="1">
                                  <a:solidFill>
                                    <a:srgbClr val="000000"/>
                                  </a:solidFill>
                                  <a:latin typeface="Cambria Math" panose="02040503050406030204" pitchFamily="18" charset="0"/>
                                </a:rPr>
                                <m:t>2</m:t>
                              </m:r>
                            </m:sub>
                          </m:sSub>
                          <m:r>
                            <a:rPr xmlns:a="http://schemas.openxmlformats.org/drawingml/2006/main" sz="6400" i="1">
                              <a:solidFill>
                                <a:srgbClr val="000000"/>
                              </a:solidFill>
                              <a:latin typeface="Cambria Math" panose="02040503050406030204" pitchFamily="18" charset="0"/>
                            </a:rPr>
                            <m:t>,</m:t>
                          </m:r>
                          <m:sSub>
                            <m:e>
                              <m:argPr>
                                <m:scrLvl m:val="0"/>
                              </m:argPr>
                              <m:r>
                                <a:rPr xmlns:a="http://schemas.openxmlformats.org/drawingml/2006/main" sz="6400" i="1">
                                  <a:solidFill>
                                    <a:srgbClr val="000000"/>
                                  </a:solidFill>
                                  <a:latin typeface="Cambria Math" panose="02040503050406030204" pitchFamily="18" charset="0"/>
                                </a:rPr>
                                <m:t>y</m:t>
                              </m:r>
                            </m:e>
                            <m:sub>
                              <m:argPr>
                                <m:scrLvl m:val="0"/>
                              </m:argPr>
                              <m:r>
                                <a:rPr xmlns:a="http://schemas.openxmlformats.org/drawingml/2006/main" sz="6400" i="1">
                                  <a:solidFill>
                                    <a:srgbClr val="000000"/>
                                  </a:solidFill>
                                  <a:latin typeface="Cambria Math" panose="02040503050406030204" pitchFamily="18" charset="0"/>
                                </a:rPr>
                                <m:t>2</m:t>
                              </m:r>
                            </m:sub>
                          </m:sSub>
                          <m:r>
                            <a:rPr xmlns:a="http://schemas.openxmlformats.org/drawingml/2006/main" sz="6400" i="1">
                              <a:solidFill>
                                <a:srgbClr val="000000"/>
                              </a:solidFill>
                              <a:latin typeface="Cambria Math" panose="02040503050406030204" pitchFamily="18" charset="0"/>
                            </a:rPr>
                            <m:t>,1</m:t>
                          </m:r>
                        </m:e>
                      </m:eqArr>
                    </m:e>
                  </m:d>
                  <m:d>
                    <m:dPr>
                      <m:ctrlPr>
                        <a:rPr xmlns:a="http://schemas.openxmlformats.org/drawingml/2006/main" sz="6400" i="1">
                          <a:solidFill>
                            <a:srgbClr val="000000"/>
                          </a:solidFill>
                          <a:latin typeface="Cambria Math" panose="02040503050406030204" pitchFamily="18" charset="0"/>
                        </a:rPr>
                      </m:ctrlPr>
                      <m:begChr m:val="["/>
                      <m:endChr m:val="]"/>
                    </m:dPr>
                    <m:e>
                      <m:eqArr>
                        <m:eqArrPr>
                          <m:ctrlPr>
                            <a:rPr xmlns:a="http://schemas.openxmlformats.org/drawingml/2006/main" sz="6400" i="1">
                              <a:solidFill>
                                <a:srgbClr val="000000"/>
                              </a:solidFill>
                              <a:latin typeface="Cambria Math" panose="02040503050406030204" pitchFamily="18" charset="0"/>
                            </a:rPr>
                          </m:ctrlPr>
                        </m:eqArrPr>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11</m:t>
                              </m:r>
                            </m:sub>
                          </m:sSub>
                        </m:e>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12</m:t>
                              </m:r>
                            </m:sub>
                          </m:sSub>
                        </m:e>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13</m:t>
                              </m:r>
                            </m:sub>
                          </m:sSub>
                        </m:e>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21</m:t>
                              </m:r>
                            </m:sub>
                          </m:sSub>
                        </m:e>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22</m:t>
                              </m:r>
                            </m:sub>
                          </m:sSub>
                        </m:e>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23</m:t>
                              </m:r>
                            </m:sub>
                          </m:sSub>
                        </m:e>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31</m:t>
                              </m:r>
                            </m:sub>
                          </m:sSub>
                        </m:e>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32</m:t>
                              </m:r>
                            </m:sub>
                          </m:sSub>
                        </m:e>
                        <m:e>
                          <m:sSub>
                            <m:e>
                              <m:argPr>
                                <m:scrLvl m:val="0"/>
                              </m:argPr>
                              <m:r>
                                <a:rPr xmlns:a="http://schemas.openxmlformats.org/drawingml/2006/main" sz="6400" i="1">
                                  <a:solidFill>
                                    <a:srgbClr val="000000"/>
                                  </a:solidFill>
                                  <a:latin typeface="Cambria Math" panose="02040503050406030204" pitchFamily="18" charset="0"/>
                                </a:rPr>
                                <m:t>F</m:t>
                              </m:r>
                            </m:e>
                            <m:sub>
                              <m:argPr>
                                <m:scrLvl m:val="0"/>
                              </m:argPr>
                              <m:r>
                                <a:rPr xmlns:a="http://schemas.openxmlformats.org/drawingml/2006/main" sz="6400" i="1">
                                  <a:solidFill>
                                    <a:srgbClr val="000000"/>
                                  </a:solidFill>
                                  <a:latin typeface="Cambria Math" panose="02040503050406030204" pitchFamily="18" charset="0"/>
                                </a:rPr>
                                <m:t>33</m:t>
                              </m:r>
                            </m:sub>
                          </m:sSub>
                        </m:e>
                      </m:eqArr>
                    </m:e>
                  </m:d>
                  <m:r>
                    <a:rPr xmlns:a="http://schemas.openxmlformats.org/drawingml/2006/main" sz="6400" i="1">
                      <a:solidFill>
                        <a:srgbClr val="000000"/>
                      </a:solidFill>
                      <a:latin typeface="Cambria Math" panose="02040503050406030204" pitchFamily="18" charset="0"/>
                    </a:rPr>
                    <m:t>=</m:t>
                  </m:r>
                  <m:r>
                    <a:rPr xmlns:a="http://schemas.openxmlformats.org/drawingml/2006/main" sz="6400" i="1">
                      <a:solidFill>
                        <a:srgbClr val="000000"/>
                      </a:solidFill>
                      <a:latin typeface="Cambria Math" panose="02040503050406030204" pitchFamily="18" charset="0"/>
                    </a:rPr>
                    <m:t>0</m:t>
                  </m:r>
                </m:oMath>
              </m:oMathPara>
            </a14:m>
            <a:endParaRPr sz="6400"/>
          </a:p>
        </p:txBody>
      </p:sp>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86" name="putting it together"/>
          <p:cNvSpPr txBox="1"/>
          <p:nvPr>
            <p:ph type="title"/>
          </p:nvPr>
        </p:nvSpPr>
        <p:spPr>
          <a:xfrm>
            <a:off x="1812298" y="-588704"/>
            <a:ext cx="20812128" cy="3036095"/>
          </a:xfrm>
          <a:prstGeom prst="rect">
            <a:avLst/>
          </a:prstGeom>
        </p:spPr>
        <p:txBody>
          <a:bodyPr/>
          <a:lstStyle/>
          <a:p>
            <a:pPr/>
            <a:r>
              <a:t>The Eight-Point Algorithm</a:t>
            </a:r>
          </a:p>
        </p:txBody>
      </p:sp>
      <p:sp>
        <p:nvSpPr>
          <p:cNvPr id="2687" name="Equation"/>
          <p:cNvSpPr txBox="1"/>
          <p:nvPr/>
        </p:nvSpPr>
        <p:spPr>
          <a:xfrm>
            <a:off x="9911774" y="2175835"/>
            <a:ext cx="4560453" cy="126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T</m:t>
                      </m:r>
                    </m:sup>
                  </m:sSubSup>
                  <m:r>
                    <m:rPr>
                      <m:sty m:val="b"/>
                    </m:rPr>
                    <a:rPr xmlns:a="http://schemas.openxmlformats.org/drawingml/2006/main" sz="8700" i="1">
                      <a:solidFill>
                        <a:srgbClr val="000000"/>
                      </a:solidFill>
                      <a:latin typeface="Cambria Math" panose="02040503050406030204" pitchFamily="18" charset="0"/>
                    </a:rPr>
                    <m:t>F</m:t>
                  </m:r>
                  <m:sSub>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0</m:t>
                  </m:r>
                </m:oMath>
              </m:oMathPara>
            </a14:m>
            <a:endParaRPr sz="8700"/>
          </a:p>
        </p:txBody>
      </p:sp>
      <p:sp>
        <p:nvSpPr>
          <p:cNvPr id="2688" name="Equation"/>
          <p:cNvSpPr txBox="1"/>
          <p:nvPr/>
        </p:nvSpPr>
        <p:spPr>
          <a:xfrm>
            <a:off x="5463465" y="4777438"/>
            <a:ext cx="3079058" cy="71730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000" i="1">
                      <a:solidFill>
                        <a:srgbClr val="000000"/>
                      </a:solidFill>
                      <a:latin typeface="Cambria Math" panose="02040503050406030204" pitchFamily="18" charset="0"/>
                    </a:rPr>
                    <m:t>W</m:t>
                  </m:r>
                  <m:r>
                    <m:rPr>
                      <m:sty m:val="b"/>
                    </m:rPr>
                    <a:rPr xmlns:a="http://schemas.openxmlformats.org/drawingml/2006/main" sz="8000" i="1">
                      <a:solidFill>
                        <a:srgbClr val="000000"/>
                      </a:solidFill>
                      <a:latin typeface="Cambria Math" panose="02040503050406030204" pitchFamily="18" charset="0"/>
                    </a:rPr>
                    <m:t>f</m:t>
                  </m:r>
                  <m:r>
                    <a:rPr xmlns:a="http://schemas.openxmlformats.org/drawingml/2006/main" sz="8000" i="1">
                      <a:solidFill>
                        <a:srgbClr val="000000"/>
                      </a:solidFill>
                      <a:latin typeface="Cambria Math" panose="02040503050406030204" pitchFamily="18" charset="0"/>
                    </a:rPr>
                    <m:t>=</m:t>
                  </m:r>
                  <m:r>
                    <a:rPr xmlns:a="http://schemas.openxmlformats.org/drawingml/2006/main" sz="8000" i="1">
                      <a:solidFill>
                        <a:srgbClr val="000000"/>
                      </a:solidFill>
                      <a:latin typeface="Cambria Math" panose="02040503050406030204" pitchFamily="18" charset="0"/>
                    </a:rPr>
                    <m:t>0</m:t>
                  </m:r>
                </m:oMath>
              </m:oMathPara>
            </a14:m>
            <a:endParaRPr sz="8000"/>
          </a:p>
        </p:txBody>
      </p:sp>
      <p:sp>
        <p:nvSpPr>
          <p:cNvPr id="2689" name="Given a point in one image,…"/>
          <p:cNvSpPr txBox="1"/>
          <p:nvPr/>
        </p:nvSpPr>
        <p:spPr>
          <a:xfrm>
            <a:off x="8696911" y="4263855"/>
            <a:ext cx="13305849" cy="1744466"/>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with </a:t>
            </a:r>
            <a14:m>
              <m:oMath>
                <m:r>
                  <m:rPr>
                    <m:sty m:val="b"/>
                  </m:rPr>
                  <a:rPr xmlns:a="http://schemas.openxmlformats.org/drawingml/2006/main" sz="6100" i="1">
                    <a:solidFill>
                      <a:srgbClr val="000000"/>
                    </a:solidFill>
                    <a:latin typeface="Cambria Math" panose="02040503050406030204" pitchFamily="18" charset="0"/>
                  </a:rPr>
                  <m:t>W</m:t>
                </m:r>
                <m:r>
                  <a:rPr xmlns:a="http://schemas.openxmlformats.org/drawingml/2006/main" sz="6100" i="1">
                    <a:solidFill>
                      <a:srgbClr val="000000"/>
                    </a:solidFill>
                    <a:latin typeface="Cambria Math" panose="02040503050406030204" pitchFamily="18" charset="0"/>
                  </a:rPr>
                  <m:t>∈</m:t>
                </m:r>
                <m:sSup>
                  <m:e>
                    <m:r>
                      <m:rPr>
                        <m:sty m:val="p"/>
                        <m:scr m:val="double-struck"/>
                      </m:rPr>
                      <a:rPr xmlns:a="http://schemas.openxmlformats.org/drawingml/2006/main" sz="6100" i="1">
                        <a:solidFill>
                          <a:srgbClr val="000000"/>
                        </a:solidFill>
                        <a:latin typeface="Cambria Math" panose="02040503050406030204" pitchFamily="18" charset="0"/>
                      </a:rPr>
                      <m:t>R</m:t>
                    </m:r>
                  </m:e>
                  <m:sup>
                    <m:r>
                      <a:rPr xmlns:a="http://schemas.openxmlformats.org/drawingml/2006/main" sz="6100" i="1">
                        <a:solidFill>
                          <a:srgbClr val="000000"/>
                        </a:solidFill>
                        <a:latin typeface="Cambria Math" panose="02040503050406030204" pitchFamily="18" charset="0"/>
                      </a:rPr>
                      <m:t>8</m:t>
                    </m:r>
                    <m:r>
                      <a:rPr xmlns:a="http://schemas.openxmlformats.org/drawingml/2006/main" sz="6100" i="1">
                        <a:solidFill>
                          <a:srgbClr val="000000"/>
                        </a:solidFill>
                        <a:latin typeface="Cambria Math" panose="02040503050406030204" pitchFamily="18" charset="0"/>
                      </a:rPr>
                      <m:t>×</m:t>
                    </m:r>
                    <m:r>
                      <a:rPr xmlns:a="http://schemas.openxmlformats.org/drawingml/2006/main" sz="6100" i="1">
                        <a:solidFill>
                          <a:srgbClr val="000000"/>
                        </a:solidFill>
                        <a:latin typeface="Cambria Math" panose="02040503050406030204" pitchFamily="18" charset="0"/>
                      </a:rPr>
                      <m:t>9</m:t>
                    </m:r>
                  </m:sup>
                </m:sSup>
              </m:oMath>
            </a14:m>
            <a:r>
              <a:t>, i.e., 8 correspondences stacked on top of each other</a:t>
            </a:r>
          </a:p>
        </p:txBody>
      </p:sp>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1" name="putting it together"/>
          <p:cNvSpPr txBox="1"/>
          <p:nvPr>
            <p:ph type="title"/>
          </p:nvPr>
        </p:nvSpPr>
        <p:spPr>
          <a:xfrm>
            <a:off x="1812298" y="-588704"/>
            <a:ext cx="20812128" cy="3036095"/>
          </a:xfrm>
          <a:prstGeom prst="rect">
            <a:avLst/>
          </a:prstGeom>
        </p:spPr>
        <p:txBody>
          <a:bodyPr/>
          <a:lstStyle/>
          <a:p>
            <a:pPr/>
            <a:r>
              <a:t>The Eight-Point Algorithm</a:t>
            </a:r>
          </a:p>
        </p:txBody>
      </p:sp>
      <p:sp>
        <p:nvSpPr>
          <p:cNvPr id="2692" name="Equation"/>
          <p:cNvSpPr txBox="1"/>
          <p:nvPr/>
        </p:nvSpPr>
        <p:spPr>
          <a:xfrm>
            <a:off x="9911774" y="2175835"/>
            <a:ext cx="4560453" cy="126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T</m:t>
                      </m:r>
                    </m:sup>
                  </m:sSubSup>
                  <m:r>
                    <m:rPr>
                      <m:sty m:val="b"/>
                    </m:rPr>
                    <a:rPr xmlns:a="http://schemas.openxmlformats.org/drawingml/2006/main" sz="8700" i="1">
                      <a:solidFill>
                        <a:srgbClr val="000000"/>
                      </a:solidFill>
                      <a:latin typeface="Cambria Math" panose="02040503050406030204" pitchFamily="18" charset="0"/>
                    </a:rPr>
                    <m:t>F</m:t>
                  </m:r>
                  <m:sSub>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0</m:t>
                  </m:r>
                </m:oMath>
              </m:oMathPara>
            </a14:m>
            <a:endParaRPr sz="8700"/>
          </a:p>
        </p:txBody>
      </p:sp>
      <p:sp>
        <p:nvSpPr>
          <p:cNvPr id="2693" name="Equation"/>
          <p:cNvSpPr txBox="1"/>
          <p:nvPr/>
        </p:nvSpPr>
        <p:spPr>
          <a:xfrm>
            <a:off x="5463465" y="4777438"/>
            <a:ext cx="3079058" cy="71730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000" i="1">
                      <a:solidFill>
                        <a:srgbClr val="000000"/>
                      </a:solidFill>
                      <a:latin typeface="Cambria Math" panose="02040503050406030204" pitchFamily="18" charset="0"/>
                    </a:rPr>
                    <m:t>W</m:t>
                  </m:r>
                  <m:r>
                    <m:rPr>
                      <m:sty m:val="b"/>
                    </m:rPr>
                    <a:rPr xmlns:a="http://schemas.openxmlformats.org/drawingml/2006/main" sz="8000" i="1">
                      <a:solidFill>
                        <a:srgbClr val="000000"/>
                      </a:solidFill>
                      <a:latin typeface="Cambria Math" panose="02040503050406030204" pitchFamily="18" charset="0"/>
                    </a:rPr>
                    <m:t>f</m:t>
                  </m:r>
                  <m:r>
                    <a:rPr xmlns:a="http://schemas.openxmlformats.org/drawingml/2006/main" sz="8000" i="1">
                      <a:solidFill>
                        <a:srgbClr val="000000"/>
                      </a:solidFill>
                      <a:latin typeface="Cambria Math" panose="02040503050406030204" pitchFamily="18" charset="0"/>
                    </a:rPr>
                    <m:t>=</m:t>
                  </m:r>
                  <m:r>
                    <a:rPr xmlns:a="http://schemas.openxmlformats.org/drawingml/2006/main" sz="8000" i="1">
                      <a:solidFill>
                        <a:srgbClr val="000000"/>
                      </a:solidFill>
                      <a:latin typeface="Cambria Math" panose="02040503050406030204" pitchFamily="18" charset="0"/>
                    </a:rPr>
                    <m:t>0</m:t>
                  </m:r>
                </m:oMath>
              </m:oMathPara>
            </a14:m>
            <a:endParaRPr sz="8000"/>
          </a:p>
        </p:txBody>
      </p:sp>
      <p:sp>
        <p:nvSpPr>
          <p:cNvPr id="2694" name="Given a point in one image,…"/>
          <p:cNvSpPr txBox="1"/>
          <p:nvPr/>
        </p:nvSpPr>
        <p:spPr>
          <a:xfrm>
            <a:off x="8696911" y="4263855"/>
            <a:ext cx="13305849" cy="1744466"/>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with </a:t>
            </a:r>
            <a14:m>
              <m:oMath>
                <m:r>
                  <m:rPr>
                    <m:sty m:val="b"/>
                  </m:rPr>
                  <a:rPr xmlns:a="http://schemas.openxmlformats.org/drawingml/2006/main" sz="6100" i="1">
                    <a:solidFill>
                      <a:srgbClr val="000000"/>
                    </a:solidFill>
                    <a:latin typeface="Cambria Math" panose="02040503050406030204" pitchFamily="18" charset="0"/>
                  </a:rPr>
                  <m:t>W</m:t>
                </m:r>
                <m:r>
                  <a:rPr xmlns:a="http://schemas.openxmlformats.org/drawingml/2006/main" sz="6100" i="1">
                    <a:solidFill>
                      <a:srgbClr val="000000"/>
                    </a:solidFill>
                    <a:latin typeface="Cambria Math" panose="02040503050406030204" pitchFamily="18" charset="0"/>
                  </a:rPr>
                  <m:t>∈</m:t>
                </m:r>
                <m:sSup>
                  <m:e>
                    <m:r>
                      <m:rPr>
                        <m:sty m:val="p"/>
                        <m:scr m:val="double-struck"/>
                      </m:rPr>
                      <a:rPr xmlns:a="http://schemas.openxmlformats.org/drawingml/2006/main" sz="6100" i="1">
                        <a:solidFill>
                          <a:srgbClr val="000000"/>
                        </a:solidFill>
                        <a:latin typeface="Cambria Math" panose="02040503050406030204" pitchFamily="18" charset="0"/>
                      </a:rPr>
                      <m:t>R</m:t>
                    </m:r>
                  </m:e>
                  <m:sup>
                    <m:r>
                      <a:rPr xmlns:a="http://schemas.openxmlformats.org/drawingml/2006/main" sz="6100" i="1">
                        <a:solidFill>
                          <a:srgbClr val="000000"/>
                        </a:solidFill>
                        <a:latin typeface="Cambria Math" panose="02040503050406030204" pitchFamily="18" charset="0"/>
                      </a:rPr>
                      <m:t>8</m:t>
                    </m:r>
                    <m:r>
                      <a:rPr xmlns:a="http://schemas.openxmlformats.org/drawingml/2006/main" sz="6100" i="1">
                        <a:solidFill>
                          <a:srgbClr val="000000"/>
                        </a:solidFill>
                        <a:latin typeface="Cambria Math" panose="02040503050406030204" pitchFamily="18" charset="0"/>
                      </a:rPr>
                      <m:t>×</m:t>
                    </m:r>
                    <m:r>
                      <a:rPr xmlns:a="http://schemas.openxmlformats.org/drawingml/2006/main" sz="6100" i="1">
                        <a:solidFill>
                          <a:srgbClr val="000000"/>
                        </a:solidFill>
                        <a:latin typeface="Cambria Math" panose="02040503050406030204" pitchFamily="18" charset="0"/>
                      </a:rPr>
                      <m:t>9</m:t>
                    </m:r>
                  </m:sup>
                </m:sSup>
              </m:oMath>
            </a14:m>
            <a:r>
              <a:t>, i.e., 8 correspondences stacked on top of each other</a:t>
            </a:r>
          </a:p>
        </p:txBody>
      </p:sp>
      <p:sp>
        <p:nvSpPr>
          <p:cNvPr id="2695" name="Does this look familiar?"/>
          <p:cNvSpPr txBox="1"/>
          <p:nvPr/>
        </p:nvSpPr>
        <p:spPr>
          <a:xfrm>
            <a:off x="2592741" y="6162259"/>
            <a:ext cx="19251242" cy="2282751"/>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We can determine </a:t>
            </a:r>
            <a14:m>
              <m:oMath>
                <m:r>
                  <m:rPr>
                    <m:sty m:val="b"/>
                  </m:rPr>
                  <a:rPr xmlns:a="http://schemas.openxmlformats.org/drawingml/2006/main" sz="6100" i="1">
                    <a:solidFill>
                      <a:srgbClr val="0365C0"/>
                    </a:solidFill>
                    <a:latin typeface="Cambria Math" panose="02040503050406030204" pitchFamily="18" charset="0"/>
                  </a:rPr>
                  <m:t>f</m:t>
                </m:r>
              </m:oMath>
            </a14:m>
            <a:r>
              <a:t> up to scale via a “homogeneous least squares” </a:t>
            </a:r>
            <a:br/>
            <a:r>
              <a:t>solve ( </a:t>
            </a:r>
            <a14:m>
              <m:oMath>
                <m:r>
                  <m:rPr>
                    <m:sty m:val="p"/>
                  </m:rPr>
                  <a:rPr xmlns:a="http://schemas.openxmlformats.org/drawingml/2006/main" sz="6100" i="1">
                    <a:solidFill>
                      <a:srgbClr val="0365C0"/>
                    </a:solidFill>
                    <a:latin typeface="Cambria Math" panose="02040503050406030204" pitchFamily="18" charset="0"/>
                  </a:rPr>
                  <m:t>arg</m:t>
                </m:r>
                <m:limLow>
                  <m:e>
                    <m:r>
                      <a:rPr xmlns:a="http://schemas.openxmlformats.org/drawingml/2006/main" sz="6100" i="1">
                        <a:solidFill>
                          <a:srgbClr val="0365C0"/>
                        </a:solidFill>
                        <a:latin typeface="Cambria Math" panose="02040503050406030204" pitchFamily="18" charset="0"/>
                      </a:rPr>
                      <m:t>min</m:t>
                    </m:r>
                  </m:e>
                  <m:lim>
                    <m:r>
                      <a:rPr xmlns:a="http://schemas.openxmlformats.org/drawingml/2006/main" sz="6100" i="1">
                        <a:solidFill>
                          <a:srgbClr val="0365C0"/>
                        </a:solidFill>
                        <a:latin typeface="Cambria Math" panose="02040503050406030204" pitchFamily="18" charset="0"/>
                      </a:rPr>
                      <m:t>∥</m:t>
                    </m:r>
                    <m:r>
                      <m:rPr>
                        <m:sty m:val="b"/>
                      </m:rPr>
                      <a:rPr xmlns:a="http://schemas.openxmlformats.org/drawingml/2006/main" sz="6100" i="1">
                        <a:solidFill>
                          <a:srgbClr val="0365C0"/>
                        </a:solidFill>
                        <a:latin typeface="Cambria Math" panose="02040503050406030204" pitchFamily="18" charset="0"/>
                      </a:rPr>
                      <m:t>f</m:t>
                    </m:r>
                    <m:r>
                      <a:rPr xmlns:a="http://schemas.openxmlformats.org/drawingml/2006/main" sz="6100" i="1">
                        <a:solidFill>
                          <a:srgbClr val="0365C0"/>
                        </a:solidFill>
                        <a:latin typeface="Cambria Math" panose="02040503050406030204" pitchFamily="18" charset="0"/>
                      </a:rPr>
                      <m:t>∥</m:t>
                    </m:r>
                    <m:r>
                      <a:rPr xmlns:a="http://schemas.openxmlformats.org/drawingml/2006/main" sz="6100" i="1">
                        <a:solidFill>
                          <a:srgbClr val="0365C0"/>
                        </a:solidFill>
                        <a:latin typeface="Cambria Math" panose="02040503050406030204" pitchFamily="18" charset="0"/>
                      </a:rPr>
                      <m:t>=</m:t>
                    </m:r>
                    <m:r>
                      <a:rPr xmlns:a="http://schemas.openxmlformats.org/drawingml/2006/main" sz="6100" i="1">
                        <a:solidFill>
                          <a:srgbClr val="0365C0"/>
                        </a:solidFill>
                        <a:latin typeface="Cambria Math" panose="02040503050406030204" pitchFamily="18" charset="0"/>
                      </a:rPr>
                      <m:t>1</m:t>
                    </m:r>
                  </m:lim>
                </m:limLow>
                <m:r>
                  <a:rPr xmlns:a="http://schemas.openxmlformats.org/drawingml/2006/main" sz="6100" i="1">
                    <a:solidFill>
                      <a:srgbClr val="0365C0"/>
                    </a:solidFill>
                    <a:latin typeface="Cambria Math" panose="02040503050406030204" pitchFamily="18" charset="0"/>
                  </a:rPr>
                  <m:t>∥</m:t>
                </m:r>
                <m:r>
                  <m:rPr>
                    <m:sty m:val="b"/>
                  </m:rPr>
                  <a:rPr xmlns:a="http://schemas.openxmlformats.org/drawingml/2006/main" sz="6100" i="1">
                    <a:solidFill>
                      <a:srgbClr val="0365C0"/>
                    </a:solidFill>
                    <a:latin typeface="Cambria Math" panose="02040503050406030204" pitchFamily="18" charset="0"/>
                  </a:rPr>
                  <m:t>W</m:t>
                </m:r>
                <m:r>
                  <m:rPr>
                    <m:sty m:val="b"/>
                  </m:rPr>
                  <a:rPr xmlns:a="http://schemas.openxmlformats.org/drawingml/2006/main" sz="6100" i="1">
                    <a:solidFill>
                      <a:srgbClr val="0365C0"/>
                    </a:solidFill>
                    <a:latin typeface="Cambria Math" panose="02040503050406030204" pitchFamily="18" charset="0"/>
                  </a:rPr>
                  <m:t>f</m:t>
                </m:r>
                <m:sSubSup>
                  <m:e>
                    <m:r>
                      <a:rPr xmlns:a="http://schemas.openxmlformats.org/drawingml/2006/main" sz="6100" i="1">
                        <a:solidFill>
                          <a:srgbClr val="0365C0"/>
                        </a:solidFill>
                        <a:latin typeface="Cambria Math" panose="02040503050406030204" pitchFamily="18" charset="0"/>
                      </a:rPr>
                      <m:t>∥</m:t>
                    </m:r>
                  </m:e>
                  <m:sub>
                    <m:r>
                      <a:rPr xmlns:a="http://schemas.openxmlformats.org/drawingml/2006/main" sz="6100" i="1">
                        <a:solidFill>
                          <a:srgbClr val="0365C0"/>
                        </a:solidFill>
                        <a:latin typeface="Cambria Math" panose="02040503050406030204" pitchFamily="18" charset="0"/>
                      </a:rPr>
                      <m:t>2</m:t>
                    </m:r>
                  </m:sub>
                  <m:sup>
                    <m:r>
                      <a:rPr xmlns:a="http://schemas.openxmlformats.org/drawingml/2006/main" sz="6100" i="1">
                        <a:solidFill>
                          <a:srgbClr val="0365C0"/>
                        </a:solidFill>
                        <a:latin typeface="Cambria Math" panose="02040503050406030204" pitchFamily="18" charset="0"/>
                      </a:rPr>
                      <m:t>2</m:t>
                    </m:r>
                  </m:sup>
                </m:sSubSup>
              </m:oMath>
            </a14:m>
            <a:r>
              <a:t> )</a:t>
            </a: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97" name="putting it together"/>
          <p:cNvSpPr txBox="1"/>
          <p:nvPr>
            <p:ph type="title"/>
          </p:nvPr>
        </p:nvSpPr>
        <p:spPr>
          <a:xfrm>
            <a:off x="1812298" y="-588704"/>
            <a:ext cx="20812128" cy="3036095"/>
          </a:xfrm>
          <a:prstGeom prst="rect">
            <a:avLst/>
          </a:prstGeom>
        </p:spPr>
        <p:txBody>
          <a:bodyPr/>
          <a:lstStyle/>
          <a:p>
            <a:pPr/>
            <a:r>
              <a:t>The Eight-Point Algorithm</a:t>
            </a:r>
          </a:p>
        </p:txBody>
      </p:sp>
      <p:sp>
        <p:nvSpPr>
          <p:cNvPr id="2698" name="Equation"/>
          <p:cNvSpPr txBox="1"/>
          <p:nvPr/>
        </p:nvSpPr>
        <p:spPr>
          <a:xfrm>
            <a:off x="9911774" y="2175835"/>
            <a:ext cx="4560453" cy="126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T</m:t>
                      </m:r>
                    </m:sup>
                  </m:sSubSup>
                  <m:r>
                    <m:rPr>
                      <m:sty m:val="b"/>
                    </m:rPr>
                    <a:rPr xmlns:a="http://schemas.openxmlformats.org/drawingml/2006/main" sz="8700" i="1">
                      <a:solidFill>
                        <a:srgbClr val="000000"/>
                      </a:solidFill>
                      <a:latin typeface="Cambria Math" panose="02040503050406030204" pitchFamily="18" charset="0"/>
                    </a:rPr>
                    <m:t>F</m:t>
                  </m:r>
                  <m:sSub>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0</m:t>
                  </m:r>
                </m:oMath>
              </m:oMathPara>
            </a14:m>
            <a:endParaRPr sz="8700"/>
          </a:p>
        </p:txBody>
      </p:sp>
      <p:sp>
        <p:nvSpPr>
          <p:cNvPr id="2699" name="Equation"/>
          <p:cNvSpPr txBox="1"/>
          <p:nvPr/>
        </p:nvSpPr>
        <p:spPr>
          <a:xfrm>
            <a:off x="5463465" y="4663379"/>
            <a:ext cx="3079058" cy="71730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000" i="1">
                      <a:solidFill>
                        <a:srgbClr val="000000"/>
                      </a:solidFill>
                      <a:latin typeface="Cambria Math" panose="02040503050406030204" pitchFamily="18" charset="0"/>
                    </a:rPr>
                    <m:t>W</m:t>
                  </m:r>
                  <m:r>
                    <m:rPr>
                      <m:sty m:val="b"/>
                    </m:rPr>
                    <a:rPr xmlns:a="http://schemas.openxmlformats.org/drawingml/2006/main" sz="8000" i="1">
                      <a:solidFill>
                        <a:srgbClr val="000000"/>
                      </a:solidFill>
                      <a:latin typeface="Cambria Math" panose="02040503050406030204" pitchFamily="18" charset="0"/>
                    </a:rPr>
                    <m:t>f</m:t>
                  </m:r>
                  <m:r>
                    <a:rPr xmlns:a="http://schemas.openxmlformats.org/drawingml/2006/main" sz="8000" i="1">
                      <a:solidFill>
                        <a:srgbClr val="000000"/>
                      </a:solidFill>
                      <a:latin typeface="Cambria Math" panose="02040503050406030204" pitchFamily="18" charset="0"/>
                    </a:rPr>
                    <m:t>=</m:t>
                  </m:r>
                  <m:r>
                    <a:rPr xmlns:a="http://schemas.openxmlformats.org/drawingml/2006/main" sz="8000" i="1">
                      <a:solidFill>
                        <a:srgbClr val="000000"/>
                      </a:solidFill>
                      <a:latin typeface="Cambria Math" panose="02040503050406030204" pitchFamily="18" charset="0"/>
                    </a:rPr>
                    <m:t>0</m:t>
                  </m:r>
                </m:oMath>
              </m:oMathPara>
            </a14:m>
            <a:endParaRPr sz="8000"/>
          </a:p>
        </p:txBody>
      </p:sp>
      <p:sp>
        <p:nvSpPr>
          <p:cNvPr id="2700" name="Given a point in one image,…"/>
          <p:cNvSpPr txBox="1"/>
          <p:nvPr/>
        </p:nvSpPr>
        <p:spPr>
          <a:xfrm>
            <a:off x="8696911" y="4149795"/>
            <a:ext cx="13305849" cy="174446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with </a:t>
            </a:r>
            <a14:m>
              <m:oMath>
                <m:r>
                  <m:rPr>
                    <m:sty m:val="b"/>
                  </m:rPr>
                  <a:rPr xmlns:a="http://schemas.openxmlformats.org/drawingml/2006/main" sz="6100" i="1">
                    <a:solidFill>
                      <a:srgbClr val="000000"/>
                    </a:solidFill>
                    <a:latin typeface="Cambria Math" panose="02040503050406030204" pitchFamily="18" charset="0"/>
                  </a:rPr>
                  <m:t>W</m:t>
                </m:r>
                <m:r>
                  <a:rPr xmlns:a="http://schemas.openxmlformats.org/drawingml/2006/main" sz="6100" i="1">
                    <a:solidFill>
                      <a:srgbClr val="000000"/>
                    </a:solidFill>
                    <a:latin typeface="Cambria Math" panose="02040503050406030204" pitchFamily="18" charset="0"/>
                  </a:rPr>
                  <m:t>∈</m:t>
                </m:r>
                <m:sSup>
                  <m:e>
                    <m:r>
                      <m:rPr>
                        <m:sty m:val="p"/>
                        <m:scr m:val="double-struck"/>
                      </m:rPr>
                      <a:rPr xmlns:a="http://schemas.openxmlformats.org/drawingml/2006/main" sz="6100" i="1">
                        <a:solidFill>
                          <a:srgbClr val="000000"/>
                        </a:solidFill>
                        <a:latin typeface="Cambria Math" panose="02040503050406030204" pitchFamily="18" charset="0"/>
                      </a:rPr>
                      <m:t>R</m:t>
                    </m:r>
                  </m:e>
                  <m:sup>
                    <m:r>
                      <a:rPr xmlns:a="http://schemas.openxmlformats.org/drawingml/2006/main" sz="6100" i="1">
                        <a:solidFill>
                          <a:srgbClr val="000000"/>
                        </a:solidFill>
                        <a:latin typeface="Cambria Math" panose="02040503050406030204" pitchFamily="18" charset="0"/>
                      </a:rPr>
                      <m:t>8</m:t>
                    </m:r>
                    <m:r>
                      <a:rPr xmlns:a="http://schemas.openxmlformats.org/drawingml/2006/main" sz="6100" i="1">
                        <a:solidFill>
                          <a:srgbClr val="000000"/>
                        </a:solidFill>
                        <a:latin typeface="Cambria Math" panose="02040503050406030204" pitchFamily="18" charset="0"/>
                      </a:rPr>
                      <m:t>×</m:t>
                    </m:r>
                    <m:r>
                      <a:rPr xmlns:a="http://schemas.openxmlformats.org/drawingml/2006/main" sz="6100" i="1">
                        <a:solidFill>
                          <a:srgbClr val="000000"/>
                        </a:solidFill>
                        <a:latin typeface="Cambria Math" panose="02040503050406030204" pitchFamily="18" charset="0"/>
                      </a:rPr>
                      <m:t>9</m:t>
                    </m:r>
                  </m:sup>
                </m:sSup>
              </m:oMath>
            </a14:m>
            <a:r>
              <a:t>, i.e., 8 correspondences stacked on top of each other</a:t>
            </a:r>
          </a:p>
        </p:txBody>
      </p:sp>
      <p:sp>
        <p:nvSpPr>
          <p:cNvPr id="2701" name="Does this look familiar?"/>
          <p:cNvSpPr txBox="1"/>
          <p:nvPr/>
        </p:nvSpPr>
        <p:spPr>
          <a:xfrm>
            <a:off x="2592741" y="6162259"/>
            <a:ext cx="19251242" cy="2282751"/>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We can determine </a:t>
            </a:r>
            <a14:m>
              <m:oMath>
                <m:r>
                  <m:rPr>
                    <m:sty m:val="b"/>
                  </m:rPr>
                  <a:rPr xmlns:a="http://schemas.openxmlformats.org/drawingml/2006/main" sz="6100" i="1">
                    <a:solidFill>
                      <a:srgbClr val="0365C0"/>
                    </a:solidFill>
                    <a:latin typeface="Cambria Math" panose="02040503050406030204" pitchFamily="18" charset="0"/>
                  </a:rPr>
                  <m:t>f</m:t>
                </m:r>
              </m:oMath>
            </a14:m>
            <a:r>
              <a:t> up to scale via a “homogeneous least squares” </a:t>
            </a:r>
            <a:br/>
            <a:r>
              <a:t>solve ( </a:t>
            </a:r>
            <a14:m>
              <m:oMath>
                <m:r>
                  <m:rPr>
                    <m:sty m:val="p"/>
                  </m:rPr>
                  <a:rPr xmlns:a="http://schemas.openxmlformats.org/drawingml/2006/main" sz="6100" i="1">
                    <a:solidFill>
                      <a:srgbClr val="0365C0"/>
                    </a:solidFill>
                    <a:latin typeface="Cambria Math" panose="02040503050406030204" pitchFamily="18" charset="0"/>
                  </a:rPr>
                  <m:t>arg</m:t>
                </m:r>
                <m:limLow>
                  <m:e>
                    <m:r>
                      <a:rPr xmlns:a="http://schemas.openxmlformats.org/drawingml/2006/main" sz="6100" i="1">
                        <a:solidFill>
                          <a:srgbClr val="0365C0"/>
                        </a:solidFill>
                        <a:latin typeface="Cambria Math" panose="02040503050406030204" pitchFamily="18" charset="0"/>
                      </a:rPr>
                      <m:t>min</m:t>
                    </m:r>
                  </m:e>
                  <m:lim>
                    <m:r>
                      <a:rPr xmlns:a="http://schemas.openxmlformats.org/drawingml/2006/main" sz="6100" i="1">
                        <a:solidFill>
                          <a:srgbClr val="0365C0"/>
                        </a:solidFill>
                        <a:latin typeface="Cambria Math" panose="02040503050406030204" pitchFamily="18" charset="0"/>
                      </a:rPr>
                      <m:t>∥</m:t>
                    </m:r>
                    <m:r>
                      <m:rPr>
                        <m:sty m:val="b"/>
                      </m:rPr>
                      <a:rPr xmlns:a="http://schemas.openxmlformats.org/drawingml/2006/main" sz="6100" i="1">
                        <a:solidFill>
                          <a:srgbClr val="0365C0"/>
                        </a:solidFill>
                        <a:latin typeface="Cambria Math" panose="02040503050406030204" pitchFamily="18" charset="0"/>
                      </a:rPr>
                      <m:t>f</m:t>
                    </m:r>
                    <m:r>
                      <a:rPr xmlns:a="http://schemas.openxmlformats.org/drawingml/2006/main" sz="6100" i="1">
                        <a:solidFill>
                          <a:srgbClr val="0365C0"/>
                        </a:solidFill>
                        <a:latin typeface="Cambria Math" panose="02040503050406030204" pitchFamily="18" charset="0"/>
                      </a:rPr>
                      <m:t>∥</m:t>
                    </m:r>
                    <m:r>
                      <a:rPr xmlns:a="http://schemas.openxmlformats.org/drawingml/2006/main" sz="6100" i="1">
                        <a:solidFill>
                          <a:srgbClr val="0365C0"/>
                        </a:solidFill>
                        <a:latin typeface="Cambria Math" panose="02040503050406030204" pitchFamily="18" charset="0"/>
                      </a:rPr>
                      <m:t>=</m:t>
                    </m:r>
                    <m:r>
                      <a:rPr xmlns:a="http://schemas.openxmlformats.org/drawingml/2006/main" sz="6100" i="1">
                        <a:solidFill>
                          <a:srgbClr val="0365C0"/>
                        </a:solidFill>
                        <a:latin typeface="Cambria Math" panose="02040503050406030204" pitchFamily="18" charset="0"/>
                      </a:rPr>
                      <m:t>1</m:t>
                    </m:r>
                  </m:lim>
                </m:limLow>
                <m:r>
                  <a:rPr xmlns:a="http://schemas.openxmlformats.org/drawingml/2006/main" sz="6100" i="1">
                    <a:solidFill>
                      <a:srgbClr val="0365C0"/>
                    </a:solidFill>
                    <a:latin typeface="Cambria Math" panose="02040503050406030204" pitchFamily="18" charset="0"/>
                  </a:rPr>
                  <m:t>∥</m:t>
                </m:r>
                <m:r>
                  <m:rPr>
                    <m:sty m:val="b"/>
                  </m:rPr>
                  <a:rPr xmlns:a="http://schemas.openxmlformats.org/drawingml/2006/main" sz="6100" i="1">
                    <a:solidFill>
                      <a:srgbClr val="0365C0"/>
                    </a:solidFill>
                    <a:latin typeface="Cambria Math" panose="02040503050406030204" pitchFamily="18" charset="0"/>
                  </a:rPr>
                  <m:t>W</m:t>
                </m:r>
                <m:r>
                  <m:rPr>
                    <m:sty m:val="b"/>
                  </m:rPr>
                  <a:rPr xmlns:a="http://schemas.openxmlformats.org/drawingml/2006/main" sz="6100" i="1">
                    <a:solidFill>
                      <a:srgbClr val="0365C0"/>
                    </a:solidFill>
                    <a:latin typeface="Cambria Math" panose="02040503050406030204" pitchFamily="18" charset="0"/>
                  </a:rPr>
                  <m:t>f</m:t>
                </m:r>
                <m:sSubSup>
                  <m:e>
                    <m:r>
                      <a:rPr xmlns:a="http://schemas.openxmlformats.org/drawingml/2006/main" sz="6100" i="1">
                        <a:solidFill>
                          <a:srgbClr val="0365C0"/>
                        </a:solidFill>
                        <a:latin typeface="Cambria Math" panose="02040503050406030204" pitchFamily="18" charset="0"/>
                      </a:rPr>
                      <m:t>∥</m:t>
                    </m:r>
                  </m:e>
                  <m:sub>
                    <m:r>
                      <a:rPr xmlns:a="http://schemas.openxmlformats.org/drawingml/2006/main" sz="6100" i="1">
                        <a:solidFill>
                          <a:srgbClr val="0365C0"/>
                        </a:solidFill>
                        <a:latin typeface="Cambria Math" panose="02040503050406030204" pitchFamily="18" charset="0"/>
                      </a:rPr>
                      <m:t>2</m:t>
                    </m:r>
                  </m:sub>
                  <m:sup>
                    <m:r>
                      <a:rPr xmlns:a="http://schemas.openxmlformats.org/drawingml/2006/main" sz="6100" i="1">
                        <a:solidFill>
                          <a:srgbClr val="0365C0"/>
                        </a:solidFill>
                        <a:latin typeface="Cambria Math" panose="02040503050406030204" pitchFamily="18" charset="0"/>
                      </a:rPr>
                      <m:t>2</m:t>
                    </m:r>
                  </m:sup>
                </m:sSubSup>
              </m:oMath>
            </a14:m>
            <a:r>
              <a:t> )</a:t>
            </a:r>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3" name="putting it together"/>
          <p:cNvSpPr txBox="1"/>
          <p:nvPr>
            <p:ph type="title"/>
          </p:nvPr>
        </p:nvSpPr>
        <p:spPr>
          <a:xfrm>
            <a:off x="1812298" y="-588704"/>
            <a:ext cx="20812128" cy="3036095"/>
          </a:xfrm>
          <a:prstGeom prst="rect">
            <a:avLst/>
          </a:prstGeom>
        </p:spPr>
        <p:txBody>
          <a:bodyPr/>
          <a:lstStyle/>
          <a:p>
            <a:pPr/>
            <a:r>
              <a:t>The Eight-Point Algorithm</a:t>
            </a:r>
          </a:p>
        </p:txBody>
      </p:sp>
      <p:sp>
        <p:nvSpPr>
          <p:cNvPr id="2704" name="Equation"/>
          <p:cNvSpPr txBox="1"/>
          <p:nvPr/>
        </p:nvSpPr>
        <p:spPr>
          <a:xfrm>
            <a:off x="9911774" y="2175835"/>
            <a:ext cx="4560453" cy="1261344"/>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sSubSup>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T</m:t>
                      </m:r>
                    </m:sup>
                  </m:sSubSup>
                  <m:r>
                    <m:rPr>
                      <m:sty m:val="b"/>
                    </m:rPr>
                    <a:rPr xmlns:a="http://schemas.openxmlformats.org/drawingml/2006/main" sz="8700" i="1">
                      <a:solidFill>
                        <a:srgbClr val="000000"/>
                      </a:solidFill>
                      <a:latin typeface="Cambria Math" panose="02040503050406030204" pitchFamily="18" charset="0"/>
                    </a:rPr>
                    <m:t>F</m:t>
                  </m:r>
                  <m:sSub>
                    <m:e>
                      <m:limUpp>
                        <m:e>
                          <m:r>
                            <m:rPr>
                              <m:sty m:val="b"/>
                            </m:rPr>
                            <a:rPr xmlns:a="http://schemas.openxmlformats.org/drawingml/2006/main" sz="8700" i="1">
                              <a:solidFill>
                                <a:srgbClr val="000000"/>
                              </a:solidFill>
                              <a:latin typeface="Cambria Math" panose="02040503050406030204" pitchFamily="18" charset="0"/>
                            </a:rPr>
                            <m:t>x</m:t>
                          </m:r>
                        </m:e>
                        <m:lim>
                          <m:r>
                            <a:rPr xmlns:a="http://schemas.openxmlformats.org/drawingml/2006/main" sz="8700" i="1">
                              <a:solidFill>
                                <a:srgbClr val="000000"/>
                              </a:solidFill>
                              <a:latin typeface="Cambria Math" panose="02040503050406030204" pitchFamily="18" charset="0"/>
                            </a:rPr>
                            <m:t>˜</m:t>
                          </m:r>
                        </m:lim>
                      </m:limUpp>
                    </m:e>
                    <m:sub>
                      <m:r>
                        <a:rPr xmlns:a="http://schemas.openxmlformats.org/drawingml/2006/main" sz="8700" i="1">
                          <a:solidFill>
                            <a:srgbClr val="000000"/>
                          </a:solidFill>
                          <a:latin typeface="Cambria Math" panose="02040503050406030204" pitchFamily="18" charset="0"/>
                        </a:rPr>
                        <m:t>1</m:t>
                      </m:r>
                    </m:sub>
                  </m:sSub>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0</m:t>
                  </m:r>
                </m:oMath>
              </m:oMathPara>
            </a14:m>
            <a:endParaRPr sz="8700"/>
          </a:p>
        </p:txBody>
      </p:sp>
      <p:sp>
        <p:nvSpPr>
          <p:cNvPr id="2705" name="Equation"/>
          <p:cNvSpPr txBox="1"/>
          <p:nvPr/>
        </p:nvSpPr>
        <p:spPr>
          <a:xfrm>
            <a:off x="5463465" y="4663379"/>
            <a:ext cx="3079058" cy="717300"/>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000" i="1">
                      <a:solidFill>
                        <a:srgbClr val="000000"/>
                      </a:solidFill>
                      <a:latin typeface="Cambria Math" panose="02040503050406030204" pitchFamily="18" charset="0"/>
                    </a:rPr>
                    <m:t>W</m:t>
                  </m:r>
                  <m:r>
                    <m:rPr>
                      <m:sty m:val="b"/>
                    </m:rPr>
                    <a:rPr xmlns:a="http://schemas.openxmlformats.org/drawingml/2006/main" sz="8000" i="1">
                      <a:solidFill>
                        <a:srgbClr val="000000"/>
                      </a:solidFill>
                      <a:latin typeface="Cambria Math" panose="02040503050406030204" pitchFamily="18" charset="0"/>
                    </a:rPr>
                    <m:t>f</m:t>
                  </m:r>
                  <m:r>
                    <a:rPr xmlns:a="http://schemas.openxmlformats.org/drawingml/2006/main" sz="8000" i="1">
                      <a:solidFill>
                        <a:srgbClr val="000000"/>
                      </a:solidFill>
                      <a:latin typeface="Cambria Math" panose="02040503050406030204" pitchFamily="18" charset="0"/>
                    </a:rPr>
                    <m:t>=</m:t>
                  </m:r>
                  <m:r>
                    <a:rPr xmlns:a="http://schemas.openxmlformats.org/drawingml/2006/main" sz="8000" i="1">
                      <a:solidFill>
                        <a:srgbClr val="000000"/>
                      </a:solidFill>
                      <a:latin typeface="Cambria Math" panose="02040503050406030204" pitchFamily="18" charset="0"/>
                    </a:rPr>
                    <m:t>0</m:t>
                  </m:r>
                </m:oMath>
              </m:oMathPara>
            </a14:m>
            <a:endParaRPr sz="8000"/>
          </a:p>
        </p:txBody>
      </p:sp>
      <p:sp>
        <p:nvSpPr>
          <p:cNvPr id="2706" name="Given a point in one image,…"/>
          <p:cNvSpPr txBox="1"/>
          <p:nvPr/>
        </p:nvSpPr>
        <p:spPr>
          <a:xfrm>
            <a:off x="8696911" y="4149795"/>
            <a:ext cx="13305849" cy="1744467"/>
          </a:xfrm>
          <a:prstGeom prst="rect">
            <a:avLst/>
          </a:prstGeom>
          <a:ln w="12700">
            <a:miter lim="400000"/>
          </a:ln>
          <a:extLst>
            <a:ext uri="{C572A759-6A51-4108-AA02-DFA0A04FC94B}">
              <ma14:wrappingTextBoxFlag xmlns:ma14="http://schemas.microsoft.com/office/mac/drawingml/2011/main" val="1"/>
            </a:ext>
          </a:extLst>
        </p:spPr>
        <p:txBody>
          <a:bodyPr lIns="71438" tIns="71438" rIns="71438" bIns="71438" anchor="ctr">
            <a:spAutoFit/>
          </a:bodyPr>
          <a:lstStyle/>
          <a:p>
            <a:pPr algn="ctr" defTabSz="821501">
              <a:spcBef>
                <a:spcPts val="0"/>
              </a:spcBef>
              <a:defRPr sz="5000">
                <a:latin typeface="Helvetica Light"/>
                <a:ea typeface="Helvetica Light"/>
                <a:cs typeface="Helvetica Light"/>
                <a:sym typeface="Helvetica Light"/>
              </a:defRPr>
            </a:pPr>
            <a:r>
              <a:t>with </a:t>
            </a:r>
            <a14:m>
              <m:oMath>
                <m:r>
                  <m:rPr>
                    <m:sty m:val="b"/>
                  </m:rPr>
                  <a:rPr xmlns:a="http://schemas.openxmlformats.org/drawingml/2006/main" sz="6100" i="1">
                    <a:solidFill>
                      <a:srgbClr val="000000"/>
                    </a:solidFill>
                    <a:latin typeface="Cambria Math" panose="02040503050406030204" pitchFamily="18" charset="0"/>
                  </a:rPr>
                  <m:t>W</m:t>
                </m:r>
                <m:r>
                  <a:rPr xmlns:a="http://schemas.openxmlformats.org/drawingml/2006/main" sz="6100" i="1">
                    <a:solidFill>
                      <a:srgbClr val="000000"/>
                    </a:solidFill>
                    <a:latin typeface="Cambria Math" panose="02040503050406030204" pitchFamily="18" charset="0"/>
                  </a:rPr>
                  <m:t>∈</m:t>
                </m:r>
                <m:sSup>
                  <m:e>
                    <m:r>
                      <m:rPr>
                        <m:sty m:val="p"/>
                        <m:scr m:val="double-struck"/>
                      </m:rPr>
                      <a:rPr xmlns:a="http://schemas.openxmlformats.org/drawingml/2006/main" sz="6100" i="1">
                        <a:solidFill>
                          <a:srgbClr val="000000"/>
                        </a:solidFill>
                        <a:latin typeface="Cambria Math" panose="02040503050406030204" pitchFamily="18" charset="0"/>
                      </a:rPr>
                      <m:t>R</m:t>
                    </m:r>
                  </m:e>
                  <m:sup>
                    <m:r>
                      <a:rPr xmlns:a="http://schemas.openxmlformats.org/drawingml/2006/main" sz="6100" i="1">
                        <a:solidFill>
                          <a:srgbClr val="000000"/>
                        </a:solidFill>
                        <a:latin typeface="Cambria Math" panose="02040503050406030204" pitchFamily="18" charset="0"/>
                      </a:rPr>
                      <m:t>8</m:t>
                    </m:r>
                    <m:r>
                      <a:rPr xmlns:a="http://schemas.openxmlformats.org/drawingml/2006/main" sz="6100" i="1">
                        <a:solidFill>
                          <a:srgbClr val="000000"/>
                        </a:solidFill>
                        <a:latin typeface="Cambria Math" panose="02040503050406030204" pitchFamily="18" charset="0"/>
                      </a:rPr>
                      <m:t>×</m:t>
                    </m:r>
                    <m:r>
                      <a:rPr xmlns:a="http://schemas.openxmlformats.org/drawingml/2006/main" sz="6100" i="1">
                        <a:solidFill>
                          <a:srgbClr val="000000"/>
                        </a:solidFill>
                        <a:latin typeface="Cambria Math" panose="02040503050406030204" pitchFamily="18" charset="0"/>
                      </a:rPr>
                      <m:t>9</m:t>
                    </m:r>
                  </m:sup>
                </m:sSup>
              </m:oMath>
            </a14:m>
            <a:r>
              <a:t>, i.e., 8 correspondences stacked on top of each other</a:t>
            </a:r>
          </a:p>
        </p:txBody>
      </p:sp>
      <p:sp>
        <p:nvSpPr>
          <p:cNvPr id="2707" name="Equation"/>
          <p:cNvSpPr txBox="1"/>
          <p:nvPr/>
        </p:nvSpPr>
        <p:spPr>
          <a:xfrm>
            <a:off x="7886935" y="9160263"/>
            <a:ext cx="8726855" cy="1279387"/>
          </a:xfrm>
          <a:prstGeom prst="rect">
            <a:avLst/>
          </a:prstGeom>
          <a:ln w="12700">
            <a:miter lim="400000"/>
          </a:ln>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8700" i="1">
                      <a:solidFill>
                        <a:srgbClr val="000000"/>
                      </a:solidFill>
                      <a:latin typeface="Cambria Math" panose="02040503050406030204" pitchFamily="18" charset="0"/>
                    </a:rPr>
                    <m:t>F</m:t>
                  </m:r>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2</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T</m:t>
                      </m:r>
                    </m:sup>
                  </m:sSubSup>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R</m:t>
                  </m:r>
                  <m:r>
                    <a:rPr xmlns:a="http://schemas.openxmlformats.org/drawingml/2006/main" sz="8700" i="1">
                      <a:solidFill>
                        <a:srgbClr val="000000"/>
                      </a:solidFill>
                      <a:latin typeface="Cambria Math" panose="02040503050406030204" pitchFamily="18" charset="0"/>
                    </a:rPr>
                    <m:t>[</m:t>
                  </m:r>
                  <m:r>
                    <m:rPr>
                      <m:sty m:val="b"/>
                    </m:rPr>
                    <a:rPr xmlns:a="http://schemas.openxmlformats.org/drawingml/2006/main" sz="8700" i="1">
                      <a:solidFill>
                        <a:srgbClr val="000000"/>
                      </a:solidFill>
                      <a:latin typeface="Cambria Math" panose="02040503050406030204" pitchFamily="18" charset="0"/>
                    </a:rPr>
                    <m:t>t</m:t>
                  </m:r>
                  <m:sSub>
                    <m:e>
                      <m:r>
                        <a:rPr xmlns:a="http://schemas.openxmlformats.org/drawingml/2006/main" sz="8700" i="1">
                          <a:solidFill>
                            <a:srgbClr val="000000"/>
                          </a:solidFill>
                          <a:latin typeface="Cambria Math" panose="02040503050406030204" pitchFamily="18" charset="0"/>
                        </a:rPr>
                        <m:t>]</m:t>
                      </m:r>
                    </m:e>
                    <m:sub>
                      <m:r>
                        <a:rPr xmlns:a="http://schemas.openxmlformats.org/drawingml/2006/main" sz="8700" i="1">
                          <a:solidFill>
                            <a:srgbClr val="000000"/>
                          </a:solidFill>
                          <a:latin typeface="Cambria Math" panose="02040503050406030204" pitchFamily="18" charset="0"/>
                        </a:rPr>
                        <m:t>×</m:t>
                      </m:r>
                    </m:sub>
                  </m:sSub>
                  <m:r>
                    <a:rPr xmlns:a="http://schemas.openxmlformats.org/drawingml/2006/main" sz="8700" i="1">
                      <a:solidFill>
                        <a:srgbClr val="000000"/>
                      </a:solidFill>
                      <a:latin typeface="Cambria Math" panose="02040503050406030204" pitchFamily="18" charset="0"/>
                    </a:rPr>
                    <m:t>)</m:t>
                  </m:r>
                  <m:sSubSup>
                    <m:e>
                      <m:r>
                        <m:rPr>
                          <m:sty m:val="b"/>
                        </m:rPr>
                        <a:rPr xmlns:a="http://schemas.openxmlformats.org/drawingml/2006/main" sz="8700" i="1">
                          <a:solidFill>
                            <a:srgbClr val="000000"/>
                          </a:solidFill>
                          <a:latin typeface="Cambria Math" panose="02040503050406030204" pitchFamily="18" charset="0"/>
                        </a:rPr>
                        <m:t>K</m:t>
                      </m:r>
                    </m:e>
                    <m:sub>
                      <m:r>
                        <a:rPr xmlns:a="http://schemas.openxmlformats.org/drawingml/2006/main" sz="8700" i="1">
                          <a:solidFill>
                            <a:srgbClr val="000000"/>
                          </a:solidFill>
                          <a:latin typeface="Cambria Math" panose="02040503050406030204" pitchFamily="18" charset="0"/>
                        </a:rPr>
                        <m:t>1</m:t>
                      </m:r>
                    </m:sub>
                    <m:sup>
                      <m:r>
                        <a:rPr xmlns:a="http://schemas.openxmlformats.org/drawingml/2006/main" sz="8700" i="1">
                          <a:solidFill>
                            <a:srgbClr val="000000"/>
                          </a:solidFill>
                          <a:latin typeface="Cambria Math" panose="02040503050406030204" pitchFamily="18" charset="0"/>
                        </a:rPr>
                        <m:t>-</m:t>
                      </m:r>
                      <m:r>
                        <a:rPr xmlns:a="http://schemas.openxmlformats.org/drawingml/2006/main" sz="8700" i="1">
                          <a:solidFill>
                            <a:srgbClr val="000000"/>
                          </a:solidFill>
                          <a:latin typeface="Cambria Math" panose="02040503050406030204" pitchFamily="18" charset="0"/>
                        </a:rPr>
                        <m:t>1</m:t>
                      </m:r>
                    </m:sup>
                  </m:sSubSup>
                </m:oMath>
              </m:oMathPara>
            </a14:m>
            <a:endParaRPr sz="8700"/>
          </a:p>
        </p:txBody>
      </p:sp>
      <p:sp>
        <p:nvSpPr>
          <p:cNvPr id="2708" name="Does this look familiar?"/>
          <p:cNvSpPr txBox="1"/>
          <p:nvPr/>
        </p:nvSpPr>
        <p:spPr>
          <a:xfrm>
            <a:off x="2050038" y="11138703"/>
            <a:ext cx="20336648" cy="1753265"/>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If  </a:t>
            </a:r>
            <a14:m>
              <m:oMath>
                <m:sSub>
                  <m:e>
                    <m:r>
                      <m:rPr>
                        <m:sty m:val="b"/>
                      </m:rPr>
                      <a:rPr xmlns:a="http://schemas.openxmlformats.org/drawingml/2006/main" sz="6100" i="1">
                        <a:solidFill>
                          <a:srgbClr val="0365C0"/>
                        </a:solidFill>
                        <a:latin typeface="Cambria Math" panose="02040503050406030204" pitchFamily="18" charset="0"/>
                      </a:rPr>
                      <m:t>K</m:t>
                    </m:r>
                  </m:e>
                  <m:sub>
                    <m:r>
                      <a:rPr xmlns:a="http://schemas.openxmlformats.org/drawingml/2006/main" sz="6100" i="1">
                        <a:solidFill>
                          <a:srgbClr val="0365C0"/>
                        </a:solidFill>
                        <a:latin typeface="Cambria Math" panose="02040503050406030204" pitchFamily="18" charset="0"/>
                      </a:rPr>
                      <m:t>i</m:t>
                    </m:r>
                  </m:sub>
                </m:sSub>
              </m:oMath>
            </a14:m>
            <a:r>
              <a:t> are known, we can then back out </a:t>
            </a:r>
            <a14:m>
              <m:oMath>
                <m:r>
                  <m:rPr>
                    <m:sty m:val="b"/>
                  </m:rPr>
                  <a:rPr xmlns:a="http://schemas.openxmlformats.org/drawingml/2006/main" sz="6100" i="1">
                    <a:solidFill>
                      <a:srgbClr val="0365C0"/>
                    </a:solidFill>
                    <a:latin typeface="Cambria Math" panose="02040503050406030204" pitchFamily="18" charset="0"/>
                  </a:rPr>
                  <m:t>R</m:t>
                </m:r>
              </m:oMath>
            </a14:m>
            <a:r>
              <a:t> and </a:t>
            </a:r>
            <a14:m>
              <m:oMath>
                <m:r>
                  <m:rPr>
                    <m:sty m:val="b"/>
                  </m:rPr>
                  <a:rPr xmlns:a="http://schemas.openxmlformats.org/drawingml/2006/main" sz="6100" i="1">
                    <a:solidFill>
                      <a:srgbClr val="0365C0"/>
                    </a:solidFill>
                    <a:latin typeface="Cambria Math" panose="02040503050406030204" pitchFamily="18" charset="0"/>
                  </a:rPr>
                  <m:t>t</m:t>
                </m:r>
              </m:oMath>
            </a14:m>
            <a:r>
              <a:t>.</a:t>
            </a:r>
            <a:br/>
            <a:r>
              <a:t>If not, can exploit that </a:t>
            </a:r>
            <a14:m>
              <m:oMath>
                <m:r>
                  <m:rPr>
                    <m:sty m:val="b"/>
                  </m:rPr>
                  <a:rPr xmlns:a="http://schemas.openxmlformats.org/drawingml/2006/main" sz="6100" i="1">
                    <a:solidFill>
                      <a:srgbClr val="0365C0"/>
                    </a:solidFill>
                    <a:latin typeface="Cambria Math" panose="02040503050406030204" pitchFamily="18" charset="0"/>
                  </a:rPr>
                  <m:t>F</m:t>
                </m:r>
              </m:oMath>
            </a14:m>
            <a:r>
              <a:t> has rank 2 via SVD &amp; throwing out smallest EV.</a:t>
            </a:r>
          </a:p>
        </p:txBody>
      </p:sp>
      <p:sp>
        <p:nvSpPr>
          <p:cNvPr id="2709" name="Does this look familiar?"/>
          <p:cNvSpPr txBox="1"/>
          <p:nvPr/>
        </p:nvSpPr>
        <p:spPr>
          <a:xfrm>
            <a:off x="2592741" y="6162259"/>
            <a:ext cx="19251242" cy="2282751"/>
          </a:xfrm>
          <a:prstGeom prst="rect">
            <a:avLst/>
          </a:prstGeom>
          <a:ln w="12700">
            <a:miter lim="400000"/>
          </a:ln>
          <a:extLst>
            <a:ext uri="{C572A759-6A51-4108-AA02-DFA0A04FC94B}">
              <ma14:wrappingTextBoxFlag xmlns:ma14="http://schemas.microsoft.com/office/mac/drawingml/2011/main" val="1"/>
            </a:ext>
          </a:extLst>
        </p:spPr>
        <p:txBody>
          <a:bodyPr wrap="none" lIns="71438" tIns="71438" rIns="71438" bIns="71438" anchor="ctr">
            <a:spAutoFit/>
          </a:bodyPr>
          <a:lstStyle/>
          <a:p>
            <a:pPr algn="ctr" defTabSz="821501">
              <a:spcBef>
                <a:spcPts val="0"/>
              </a:spcBef>
              <a:defRPr i="1" sz="5000">
                <a:solidFill>
                  <a:srgbClr val="0365C0"/>
                </a:solidFill>
                <a:latin typeface="Helvetica"/>
                <a:ea typeface="Helvetica"/>
                <a:cs typeface="Helvetica"/>
                <a:sym typeface="Helvetica"/>
              </a:defRPr>
            </a:pPr>
            <a:r>
              <a:t>We can determine </a:t>
            </a:r>
            <a14:m>
              <m:oMath>
                <m:r>
                  <m:rPr>
                    <m:sty m:val="b"/>
                  </m:rPr>
                  <a:rPr xmlns:a="http://schemas.openxmlformats.org/drawingml/2006/main" sz="6100" i="1">
                    <a:solidFill>
                      <a:srgbClr val="0365C0"/>
                    </a:solidFill>
                    <a:latin typeface="Cambria Math" panose="02040503050406030204" pitchFamily="18" charset="0"/>
                  </a:rPr>
                  <m:t>f</m:t>
                </m:r>
              </m:oMath>
            </a14:m>
            <a:r>
              <a:t> up to scale via a “homogeneous least squares” </a:t>
            </a:r>
            <a:br/>
            <a:r>
              <a:t>solve ( </a:t>
            </a:r>
            <a14:m>
              <m:oMath>
                <m:r>
                  <m:rPr>
                    <m:sty m:val="p"/>
                  </m:rPr>
                  <a:rPr xmlns:a="http://schemas.openxmlformats.org/drawingml/2006/main" sz="6100" i="1">
                    <a:solidFill>
                      <a:srgbClr val="0365C0"/>
                    </a:solidFill>
                    <a:latin typeface="Cambria Math" panose="02040503050406030204" pitchFamily="18" charset="0"/>
                  </a:rPr>
                  <m:t>arg</m:t>
                </m:r>
                <m:limLow>
                  <m:e>
                    <m:r>
                      <a:rPr xmlns:a="http://schemas.openxmlformats.org/drawingml/2006/main" sz="6100" i="1">
                        <a:solidFill>
                          <a:srgbClr val="0365C0"/>
                        </a:solidFill>
                        <a:latin typeface="Cambria Math" panose="02040503050406030204" pitchFamily="18" charset="0"/>
                      </a:rPr>
                      <m:t>min</m:t>
                    </m:r>
                  </m:e>
                  <m:lim>
                    <m:r>
                      <a:rPr xmlns:a="http://schemas.openxmlformats.org/drawingml/2006/main" sz="6100" i="1">
                        <a:solidFill>
                          <a:srgbClr val="0365C0"/>
                        </a:solidFill>
                        <a:latin typeface="Cambria Math" panose="02040503050406030204" pitchFamily="18" charset="0"/>
                      </a:rPr>
                      <m:t>∥</m:t>
                    </m:r>
                    <m:r>
                      <m:rPr>
                        <m:sty m:val="b"/>
                      </m:rPr>
                      <a:rPr xmlns:a="http://schemas.openxmlformats.org/drawingml/2006/main" sz="6100" i="1">
                        <a:solidFill>
                          <a:srgbClr val="0365C0"/>
                        </a:solidFill>
                        <a:latin typeface="Cambria Math" panose="02040503050406030204" pitchFamily="18" charset="0"/>
                      </a:rPr>
                      <m:t>f</m:t>
                    </m:r>
                    <m:r>
                      <a:rPr xmlns:a="http://schemas.openxmlformats.org/drawingml/2006/main" sz="6100" i="1">
                        <a:solidFill>
                          <a:srgbClr val="0365C0"/>
                        </a:solidFill>
                        <a:latin typeface="Cambria Math" panose="02040503050406030204" pitchFamily="18" charset="0"/>
                      </a:rPr>
                      <m:t>∥</m:t>
                    </m:r>
                    <m:r>
                      <a:rPr xmlns:a="http://schemas.openxmlformats.org/drawingml/2006/main" sz="6100" i="1">
                        <a:solidFill>
                          <a:srgbClr val="0365C0"/>
                        </a:solidFill>
                        <a:latin typeface="Cambria Math" panose="02040503050406030204" pitchFamily="18" charset="0"/>
                      </a:rPr>
                      <m:t>=</m:t>
                    </m:r>
                    <m:r>
                      <a:rPr xmlns:a="http://schemas.openxmlformats.org/drawingml/2006/main" sz="6100" i="1">
                        <a:solidFill>
                          <a:srgbClr val="0365C0"/>
                        </a:solidFill>
                        <a:latin typeface="Cambria Math" panose="02040503050406030204" pitchFamily="18" charset="0"/>
                      </a:rPr>
                      <m:t>1</m:t>
                    </m:r>
                  </m:lim>
                </m:limLow>
                <m:r>
                  <a:rPr xmlns:a="http://schemas.openxmlformats.org/drawingml/2006/main" sz="6100" i="1">
                    <a:solidFill>
                      <a:srgbClr val="0365C0"/>
                    </a:solidFill>
                    <a:latin typeface="Cambria Math" panose="02040503050406030204" pitchFamily="18" charset="0"/>
                  </a:rPr>
                  <m:t>∥</m:t>
                </m:r>
                <m:r>
                  <m:rPr>
                    <m:sty m:val="b"/>
                  </m:rPr>
                  <a:rPr xmlns:a="http://schemas.openxmlformats.org/drawingml/2006/main" sz="6100" i="1">
                    <a:solidFill>
                      <a:srgbClr val="0365C0"/>
                    </a:solidFill>
                    <a:latin typeface="Cambria Math" panose="02040503050406030204" pitchFamily="18" charset="0"/>
                  </a:rPr>
                  <m:t>W</m:t>
                </m:r>
                <m:r>
                  <m:rPr>
                    <m:sty m:val="b"/>
                  </m:rPr>
                  <a:rPr xmlns:a="http://schemas.openxmlformats.org/drawingml/2006/main" sz="6100" i="1">
                    <a:solidFill>
                      <a:srgbClr val="0365C0"/>
                    </a:solidFill>
                    <a:latin typeface="Cambria Math" panose="02040503050406030204" pitchFamily="18" charset="0"/>
                  </a:rPr>
                  <m:t>f</m:t>
                </m:r>
                <m:sSubSup>
                  <m:e>
                    <m:r>
                      <a:rPr xmlns:a="http://schemas.openxmlformats.org/drawingml/2006/main" sz="6100" i="1">
                        <a:solidFill>
                          <a:srgbClr val="0365C0"/>
                        </a:solidFill>
                        <a:latin typeface="Cambria Math" panose="02040503050406030204" pitchFamily="18" charset="0"/>
                      </a:rPr>
                      <m:t>∥</m:t>
                    </m:r>
                  </m:e>
                  <m:sub>
                    <m:r>
                      <a:rPr xmlns:a="http://schemas.openxmlformats.org/drawingml/2006/main" sz="6100" i="1">
                        <a:solidFill>
                          <a:srgbClr val="0365C0"/>
                        </a:solidFill>
                        <a:latin typeface="Cambria Math" panose="02040503050406030204" pitchFamily="18" charset="0"/>
                      </a:rPr>
                      <m:t>2</m:t>
                    </m:r>
                  </m:sub>
                  <m:sup>
                    <m:r>
                      <a:rPr xmlns:a="http://schemas.openxmlformats.org/drawingml/2006/main" sz="6100" i="1">
                        <a:solidFill>
                          <a:srgbClr val="0365C0"/>
                        </a:solidFill>
                        <a:latin typeface="Cambria Math" panose="02040503050406030204" pitchFamily="18" charset="0"/>
                      </a:rPr>
                      <m:t>2</m:t>
                    </m:r>
                  </m:sup>
                </m:sSubSup>
              </m:oMath>
            </a14:m>
            <a:r>
              <a:t> )</a:t>
            </a:r>
          </a:p>
        </p:txBody>
      </p:sp>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11" name="Discussions"/>
          <p:cNvSpPr txBox="1"/>
          <p:nvPr>
            <p:ph type="title"/>
          </p:nvPr>
        </p:nvSpPr>
        <p:spPr>
          <a:prstGeom prst="rect">
            <a:avLst/>
          </a:prstGeom>
        </p:spPr>
        <p:txBody>
          <a:bodyPr/>
          <a:lstStyle/>
          <a:p>
            <a:pPr/>
            <a:r>
              <a:t>Discussions</a:t>
            </a:r>
          </a:p>
        </p:txBody>
      </p:sp>
      <p:sp>
        <p:nvSpPr>
          <p:cNvPr id="2712" name="Remaining ambiguities (e.g. up to projective transform of space)…"/>
          <p:cNvSpPr txBox="1"/>
          <p:nvPr>
            <p:ph type="body" idx="1"/>
          </p:nvPr>
        </p:nvSpPr>
        <p:spPr>
          <a:prstGeom prst="rect">
            <a:avLst/>
          </a:prstGeom>
        </p:spPr>
        <p:txBody>
          <a:bodyPr/>
          <a:lstStyle/>
          <a:p>
            <a:pPr/>
            <a:r>
              <a:t>Remaining ambiguities (e.g. up to projective transform of space)</a:t>
            </a:r>
          </a:p>
          <a:p>
            <a:pPr/>
            <a:r>
              <a:t>How to get Ks from F? </a:t>
            </a:r>
          </a:p>
          <a:p>
            <a:pPr lvl="1"/>
            <a:r>
              <a:t>Ideally calibrate separately</a:t>
            </a:r>
          </a:p>
          <a:p>
            <a:pPr lvl="1"/>
            <a:r>
              <a:t>Otherwise ddd contraints: </a:t>
            </a:r>
          </a:p>
          <a:p>
            <a:pPr lvl="2"/>
            <a:r>
              <a:t>Kruppa equation (more views, orthogonality</a:t>
            </a:r>
          </a:p>
          <a:p>
            <a:pPr lvl="2"/>
            <a:r>
              <a:t>Non-linear bundle adjustment </a:t>
            </a: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14" name="Recap"/>
          <p:cNvSpPr txBox="1"/>
          <p:nvPr>
            <p:ph type="title"/>
          </p:nvPr>
        </p:nvSpPr>
        <p:spPr>
          <a:prstGeom prst="rect">
            <a:avLst/>
          </a:prstGeom>
        </p:spPr>
        <p:txBody>
          <a:bodyPr/>
          <a:lstStyle/>
          <a:p>
            <a:pPr/>
            <a:r>
              <a:t>Recap</a:t>
            </a:r>
          </a:p>
        </p:txBody>
      </p:sp>
      <p:sp>
        <p:nvSpPr>
          <p:cNvPr id="2715" name="Epipolar geometry captured by fundamental matrix…"/>
          <p:cNvSpPr txBox="1"/>
          <p:nvPr>
            <p:ph type="body" idx="1"/>
          </p:nvPr>
        </p:nvSpPr>
        <p:spPr>
          <a:prstGeom prst="rect">
            <a:avLst/>
          </a:prstGeom>
        </p:spPr>
        <p:txBody>
          <a:bodyPr/>
          <a:lstStyle/>
          <a:p>
            <a:pPr defTabSz="1719072">
              <a:spcBef>
                <a:spcPts val="1800"/>
              </a:spcBef>
              <a:defRPr sz="5264"/>
            </a:pPr>
            <a:r>
              <a:t>Epipolar geometry captured by fundamental matrix </a:t>
            </a:r>
            <a14:m>
              <m:oMath>
                <m:sSubSup>
                  <m:e>
                    <m:limUpp>
                      <m:e>
                        <m:r>
                          <m:rPr>
                            <m:sty m:val="b"/>
                          </m:rPr>
                          <a:rPr xmlns:a="http://schemas.openxmlformats.org/drawingml/2006/main" sz="6400" i="1">
                            <a:solidFill>
                              <a:srgbClr val="000000"/>
                            </a:solidFill>
                            <a:latin typeface="Cambria Math" panose="02040503050406030204" pitchFamily="18" charset="0"/>
                          </a:rPr>
                          <m:t>x</m:t>
                        </m:r>
                      </m:e>
                      <m:lim>
                        <m:r>
                          <a:rPr xmlns:a="http://schemas.openxmlformats.org/drawingml/2006/main" sz="6400" i="1">
                            <a:solidFill>
                              <a:srgbClr val="000000"/>
                            </a:solidFill>
                            <a:latin typeface="Cambria Math" panose="02040503050406030204" pitchFamily="18" charset="0"/>
                          </a:rPr>
                          <m:t>˜</m:t>
                        </m:r>
                      </m:lim>
                    </m:limUpp>
                  </m:e>
                  <m:sub>
                    <m:r>
                      <a:rPr xmlns:a="http://schemas.openxmlformats.org/drawingml/2006/main" sz="6400" i="1">
                        <a:solidFill>
                          <a:srgbClr val="000000"/>
                        </a:solidFill>
                        <a:latin typeface="Cambria Math" panose="02040503050406030204" pitchFamily="18" charset="0"/>
                      </a:rPr>
                      <m:t>2</m:t>
                    </m:r>
                  </m:sub>
                  <m:sup>
                    <m:r>
                      <a:rPr xmlns:a="http://schemas.openxmlformats.org/drawingml/2006/main" sz="6400" i="1">
                        <a:solidFill>
                          <a:srgbClr val="000000"/>
                        </a:solidFill>
                        <a:latin typeface="Cambria Math" panose="02040503050406030204" pitchFamily="18" charset="0"/>
                      </a:rPr>
                      <m:t>T</m:t>
                    </m:r>
                  </m:sup>
                </m:sSubSup>
                <m:r>
                  <m:rPr>
                    <m:sty m:val="b"/>
                  </m:rPr>
                  <a:rPr xmlns:a="http://schemas.openxmlformats.org/drawingml/2006/main" sz="6400" i="1">
                    <a:solidFill>
                      <a:srgbClr val="000000"/>
                    </a:solidFill>
                    <a:latin typeface="Cambria Math" panose="02040503050406030204" pitchFamily="18" charset="0"/>
                  </a:rPr>
                  <m:t>F</m:t>
                </m:r>
                <m:sSub>
                  <m:e>
                    <m:limUpp>
                      <m:e>
                        <m:r>
                          <m:rPr>
                            <m:sty m:val="b"/>
                          </m:rPr>
                          <a:rPr xmlns:a="http://schemas.openxmlformats.org/drawingml/2006/main" sz="6400" i="1">
                            <a:solidFill>
                              <a:srgbClr val="000000"/>
                            </a:solidFill>
                            <a:latin typeface="Cambria Math" panose="02040503050406030204" pitchFamily="18" charset="0"/>
                          </a:rPr>
                          <m:t>x</m:t>
                        </m:r>
                      </m:e>
                      <m:lim>
                        <m:r>
                          <a:rPr xmlns:a="http://schemas.openxmlformats.org/drawingml/2006/main" sz="6400" i="1">
                            <a:solidFill>
                              <a:srgbClr val="000000"/>
                            </a:solidFill>
                            <a:latin typeface="Cambria Math" panose="02040503050406030204" pitchFamily="18" charset="0"/>
                          </a:rPr>
                          <m:t>˜</m:t>
                        </m:r>
                      </m:lim>
                    </m:limUpp>
                  </m:e>
                  <m:sub>
                    <m:r>
                      <a:rPr xmlns:a="http://schemas.openxmlformats.org/drawingml/2006/main" sz="6400" i="1">
                        <a:solidFill>
                          <a:srgbClr val="000000"/>
                        </a:solidFill>
                        <a:latin typeface="Cambria Math" panose="02040503050406030204" pitchFamily="18" charset="0"/>
                      </a:rPr>
                      <m:t>1</m:t>
                    </m:r>
                  </m:sub>
                </m:sSub>
                <m:r>
                  <a:rPr xmlns:a="http://schemas.openxmlformats.org/drawingml/2006/main" sz="6400" i="1">
                    <a:solidFill>
                      <a:srgbClr val="000000"/>
                    </a:solidFill>
                    <a:latin typeface="Cambria Math" panose="02040503050406030204" pitchFamily="18" charset="0"/>
                  </a:rPr>
                  <m:t>=</m:t>
                </m:r>
                <m:r>
                  <a:rPr xmlns:a="http://schemas.openxmlformats.org/drawingml/2006/main" sz="6400" i="1">
                    <a:solidFill>
                      <a:srgbClr val="000000"/>
                    </a:solidFill>
                    <a:latin typeface="Cambria Math" panose="02040503050406030204" pitchFamily="18" charset="0"/>
                  </a:rPr>
                  <m:t>0</m:t>
                </m:r>
              </m:oMath>
            </a14:m>
          </a:p>
          <a:p>
            <a:pPr defTabSz="1719072">
              <a:spcBef>
                <a:spcPts val="1800"/>
              </a:spcBef>
              <a:defRPr sz="5264"/>
            </a:pPr>
            <a:r>
              <a:t>Can be obtained using given correspondences and linear regression </a:t>
            </a:r>
            <a14:m>
              <m:oMath>
                <m:r>
                  <m:rPr>
                    <m:sty m:val="p"/>
                  </m:rPr>
                  <a:rPr xmlns:a="http://schemas.openxmlformats.org/drawingml/2006/main" sz="6400" i="1">
                    <a:solidFill>
                      <a:srgbClr val="000000"/>
                    </a:solidFill>
                    <a:latin typeface="Cambria Math" panose="02040503050406030204" pitchFamily="18" charset="0"/>
                  </a:rPr>
                  <m:t>arg</m:t>
                </m:r>
                <m:limLow>
                  <m:e>
                    <m:r>
                      <a:rPr xmlns:a="http://schemas.openxmlformats.org/drawingml/2006/main" sz="6400" i="1">
                        <a:solidFill>
                          <a:srgbClr val="000000"/>
                        </a:solidFill>
                        <a:latin typeface="Cambria Math" panose="02040503050406030204" pitchFamily="18" charset="0"/>
                      </a:rPr>
                      <m:t>min</m:t>
                    </m:r>
                  </m:e>
                  <m:lim>
                    <m:r>
                      <a:rPr xmlns:a="http://schemas.openxmlformats.org/drawingml/2006/main" sz="6400" i="1">
                        <a:solidFill>
                          <a:srgbClr val="000000"/>
                        </a:solidFill>
                        <a:latin typeface="Cambria Math" panose="02040503050406030204" pitchFamily="18" charset="0"/>
                      </a:rPr>
                      <m:t>∥</m:t>
                    </m:r>
                    <m:r>
                      <m:rPr>
                        <m:sty m:val="b"/>
                      </m:rPr>
                      <a:rPr xmlns:a="http://schemas.openxmlformats.org/drawingml/2006/main" sz="6400" i="1">
                        <a:solidFill>
                          <a:srgbClr val="000000"/>
                        </a:solidFill>
                        <a:latin typeface="Cambria Math" panose="02040503050406030204" pitchFamily="18" charset="0"/>
                      </a:rPr>
                      <m:t>f</m:t>
                    </m:r>
                    <m:r>
                      <a:rPr xmlns:a="http://schemas.openxmlformats.org/drawingml/2006/main" sz="6400" i="1">
                        <a:solidFill>
                          <a:srgbClr val="000000"/>
                        </a:solidFill>
                        <a:latin typeface="Cambria Math" panose="02040503050406030204" pitchFamily="18" charset="0"/>
                      </a:rPr>
                      <m:t>∥</m:t>
                    </m:r>
                    <m:r>
                      <a:rPr xmlns:a="http://schemas.openxmlformats.org/drawingml/2006/main" sz="6400" i="1">
                        <a:solidFill>
                          <a:srgbClr val="000000"/>
                        </a:solidFill>
                        <a:latin typeface="Cambria Math" panose="02040503050406030204" pitchFamily="18" charset="0"/>
                      </a:rPr>
                      <m:t>=</m:t>
                    </m:r>
                    <m:r>
                      <a:rPr xmlns:a="http://schemas.openxmlformats.org/drawingml/2006/main" sz="6400" i="1">
                        <a:solidFill>
                          <a:srgbClr val="000000"/>
                        </a:solidFill>
                        <a:latin typeface="Cambria Math" panose="02040503050406030204" pitchFamily="18" charset="0"/>
                      </a:rPr>
                      <m:t>1</m:t>
                    </m:r>
                  </m:lim>
                </m:limLow>
                <m:r>
                  <a:rPr xmlns:a="http://schemas.openxmlformats.org/drawingml/2006/main" sz="6400" i="1">
                    <a:solidFill>
                      <a:srgbClr val="000000"/>
                    </a:solidFill>
                    <a:latin typeface="Cambria Math" panose="02040503050406030204" pitchFamily="18" charset="0"/>
                  </a:rPr>
                  <m:t>∥</m:t>
                </m:r>
                <m:r>
                  <m:rPr>
                    <m:sty m:val="b"/>
                  </m:rPr>
                  <a:rPr xmlns:a="http://schemas.openxmlformats.org/drawingml/2006/main" sz="6400" i="1">
                    <a:solidFill>
                      <a:srgbClr val="000000"/>
                    </a:solidFill>
                    <a:latin typeface="Cambria Math" panose="02040503050406030204" pitchFamily="18" charset="0"/>
                  </a:rPr>
                  <m:t>W</m:t>
                </m:r>
                <m:r>
                  <m:rPr>
                    <m:sty m:val="b"/>
                  </m:rPr>
                  <a:rPr xmlns:a="http://schemas.openxmlformats.org/drawingml/2006/main" sz="6400" i="1">
                    <a:solidFill>
                      <a:srgbClr val="000000"/>
                    </a:solidFill>
                    <a:latin typeface="Cambria Math" panose="02040503050406030204" pitchFamily="18" charset="0"/>
                  </a:rPr>
                  <m:t>f</m:t>
                </m:r>
                <m:sSubSup>
                  <m:e>
                    <m:r>
                      <a:rPr xmlns:a="http://schemas.openxmlformats.org/drawingml/2006/main" sz="6400" i="1">
                        <a:solidFill>
                          <a:srgbClr val="000000"/>
                        </a:solidFill>
                        <a:latin typeface="Cambria Math" panose="02040503050406030204" pitchFamily="18" charset="0"/>
                      </a:rPr>
                      <m:t>∥</m:t>
                    </m:r>
                  </m:e>
                  <m:sub>
                    <m:r>
                      <a:rPr xmlns:a="http://schemas.openxmlformats.org/drawingml/2006/main" sz="6400" i="1">
                        <a:solidFill>
                          <a:srgbClr val="000000"/>
                        </a:solidFill>
                        <a:latin typeface="Cambria Math" panose="02040503050406030204" pitchFamily="18" charset="0"/>
                      </a:rPr>
                      <m:t>2</m:t>
                    </m:r>
                  </m:sub>
                  <m:sup>
                    <m:r>
                      <a:rPr xmlns:a="http://schemas.openxmlformats.org/drawingml/2006/main" sz="6400" i="1">
                        <a:solidFill>
                          <a:srgbClr val="000000"/>
                        </a:solidFill>
                        <a:latin typeface="Cambria Math" panose="02040503050406030204" pitchFamily="18" charset="0"/>
                      </a:rPr>
                      <m:t>2</m:t>
                    </m:r>
                  </m:sup>
                </m:sSubSup>
              </m:oMath>
            </a14:m>
            <a:r>
              <a:t> (each correspondence gives one equation)</a:t>
            </a:r>
          </a:p>
          <a:p>
            <a:pPr defTabSz="1719072">
              <a:spcBef>
                <a:spcPts val="1800"/>
              </a:spcBef>
              <a:defRPr sz="5264"/>
            </a:pPr>
          </a:p>
          <a:p>
            <a:pPr defTabSz="1719072">
              <a:spcBef>
                <a:spcPts val="1800"/>
              </a:spcBef>
              <a:defRPr sz="5264"/>
            </a:pPr>
            <a:r>
              <a:t>If intrinsic matrix known, done. </a:t>
            </a:r>
          </a:p>
          <a:p>
            <a:pPr defTabSz="1719072">
              <a:spcBef>
                <a:spcPts val="1800"/>
              </a:spcBef>
              <a:defRPr sz="5264"/>
            </a:pPr>
            <a:r>
              <a:t>Otherwise factorize based on properties and assumptions about the intrinsic vs extrinsics. </a:t>
            </a:r>
          </a:p>
          <a:p>
            <a:pPr defTabSz="1719072">
              <a:spcBef>
                <a:spcPts val="1800"/>
              </a:spcBef>
              <a:defRPr sz="5264"/>
            </a:pPr>
            <a:r>
              <a:t>Better if K is known because we can unwarp and the linear assumption holds better</a:t>
            </a: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17" name="From M to intrinsic/extrinsic"/>
          <p:cNvSpPr txBox="1"/>
          <p:nvPr>
            <p:ph type="title"/>
          </p:nvPr>
        </p:nvSpPr>
        <p:spPr>
          <a:prstGeom prst="rect">
            <a:avLst/>
          </a:prstGeom>
        </p:spPr>
        <p:txBody>
          <a:bodyPr/>
          <a:lstStyle/>
          <a:p>
            <a:pPr/>
            <a:r>
              <a:t>From M to intrinsic/extrinsic</a:t>
            </a:r>
          </a:p>
        </p:txBody>
      </p:sp>
      <p:sp>
        <p:nvSpPr>
          <p:cNvPr id="2718"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0" name="Robustness"/>
          <p:cNvSpPr txBox="1"/>
          <p:nvPr>
            <p:ph type="title"/>
          </p:nvPr>
        </p:nvSpPr>
        <p:spPr>
          <a:prstGeom prst="rect">
            <a:avLst/>
          </a:prstGeom>
        </p:spPr>
        <p:txBody>
          <a:bodyPr/>
          <a:lstStyle/>
          <a:p>
            <a:pPr/>
            <a:r>
              <a:t>Robustness</a:t>
            </a:r>
          </a:p>
        </p:txBody>
      </p:sp>
      <p:sp>
        <p:nvSpPr>
          <p:cNvPr id="2721" name="Challenge : not all our correspondences may be correct…"/>
          <p:cNvSpPr txBox="1"/>
          <p:nvPr>
            <p:ph type="body" idx="1"/>
          </p:nvPr>
        </p:nvSpPr>
        <p:spPr>
          <a:prstGeom prst="rect">
            <a:avLst/>
          </a:prstGeom>
        </p:spPr>
        <p:txBody>
          <a:bodyPr/>
          <a:lstStyle/>
          <a:p>
            <a:pPr/>
            <a:r>
              <a:t>Challenge : not all our correspondences may be correct</a:t>
            </a:r>
          </a:p>
          <a:p>
            <a:pPr lvl="1"/>
            <a:r>
              <a:t>Even worse, it’s not noise, it can be arbitrarily far</a:t>
            </a:r>
          </a:p>
          <a:p>
            <a:pPr/>
            <a:r>
              <a:t>Least squares helps but can still be arbitrarily bad</a:t>
            </a:r>
          </a:p>
          <a:p>
            <a:pPr lvl="1"/>
            <a:r>
              <a:t>One single bad correspondence can have an arbitrary impact</a:t>
            </a: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3" name="RANSAC"/>
          <p:cNvSpPr txBox="1"/>
          <p:nvPr>
            <p:ph type="title"/>
          </p:nvPr>
        </p:nvSpPr>
        <p:spPr>
          <a:prstGeom prst="rect">
            <a:avLst/>
          </a:prstGeom>
        </p:spPr>
        <p:txBody>
          <a:bodyPr/>
          <a:lstStyle/>
          <a:p>
            <a:pPr/>
            <a:r>
              <a:t>RANSAC</a:t>
            </a:r>
          </a:p>
        </p:txBody>
      </p:sp>
      <p:sp>
        <p:nvSpPr>
          <p:cNvPr id="2724" name="Challenge : not all our correspondences may be correct…"/>
          <p:cNvSpPr txBox="1"/>
          <p:nvPr>
            <p:ph type="body" idx="1"/>
          </p:nvPr>
        </p:nvSpPr>
        <p:spPr>
          <a:xfrm>
            <a:off x="500859" y="3463163"/>
            <a:ext cx="23382282" cy="9536803"/>
          </a:xfrm>
          <a:prstGeom prst="rect">
            <a:avLst/>
          </a:prstGeom>
        </p:spPr>
        <p:txBody>
          <a:bodyPr/>
          <a:lstStyle/>
          <a:p>
            <a:pPr/>
            <a:r>
              <a:t>Challenge : not all our correspondences may be correct</a:t>
            </a:r>
          </a:p>
          <a:p>
            <a:pPr/>
            <a:r>
              <a:t>Least squares helps but can still be arbitrarily bad</a:t>
            </a:r>
          </a:p>
          <a:p>
            <a:pPr/>
          </a:p>
          <a:p>
            <a:pPr/>
            <a:r>
              <a:t>Solution: </a:t>
            </a:r>
          </a:p>
          <a:p>
            <a:pPr lvl="1"/>
            <a:r>
              <a:t>Leverage the oversupply of correspondences (usually more than 8)</a:t>
            </a:r>
          </a:p>
          <a:p>
            <a:pPr lvl="1"/>
            <a:r>
              <a:t>Hope that there exists a subset that are all correct enough</a:t>
            </a:r>
          </a:p>
          <a:p>
            <a:pPr lvl="1"/>
            <a:r>
              <a:t>Randomly try subsets until we find one that “agrees” with the maximum number of other correspondences </a:t>
            </a:r>
          </a:p>
          <a:p>
            <a:pPr lvl="1"/>
            <a:r>
              <a:t>Can be seen as using L0 instead of L2</a:t>
            </a:r>
          </a:p>
        </p:txBody>
      </p:sp>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26" name="Title 1"/>
          <p:cNvSpPr txBox="1"/>
          <p:nvPr>
            <p:ph type="title"/>
          </p:nvPr>
        </p:nvSpPr>
        <p:spPr>
          <a:prstGeom prst="rect">
            <a:avLst/>
          </a:prstGeom>
        </p:spPr>
        <p:txBody>
          <a:bodyPr/>
          <a:lstStyle/>
          <a:p>
            <a:pPr/>
            <a:r>
              <a:t>Robustness</a:t>
            </a:r>
          </a:p>
        </p:txBody>
      </p:sp>
      <p:sp>
        <p:nvSpPr>
          <p:cNvPr id="2727" name="Content Placeholder 2"/>
          <p:cNvSpPr txBox="1"/>
          <p:nvPr>
            <p:ph type="body" idx="1"/>
          </p:nvPr>
        </p:nvSpPr>
        <p:spPr>
          <a:xfrm>
            <a:off x="2133600" y="2743200"/>
            <a:ext cx="20116800" cy="10668000"/>
          </a:xfrm>
          <a:prstGeom prst="rect">
            <a:avLst/>
          </a:prstGeom>
        </p:spPr>
        <p:txBody>
          <a:bodyPr/>
          <a:lstStyle/>
          <a:p>
            <a:pPr/>
            <a:r>
              <a:t>Let’s consider the problem of linear regression</a:t>
            </a:r>
          </a:p>
          <a:p>
            <a:pPr/>
          </a:p>
          <a:p>
            <a:pPr/>
          </a:p>
          <a:p>
            <a:pPr/>
          </a:p>
          <a:p>
            <a:pPr/>
          </a:p>
          <a:p>
            <a:pPr/>
          </a:p>
          <a:p>
            <a:pPr/>
          </a:p>
          <a:p>
            <a:pPr/>
          </a:p>
          <a:p>
            <a:pPr/>
            <a:r>
              <a:t>How can we fix this?</a:t>
            </a:r>
          </a:p>
        </p:txBody>
      </p:sp>
      <p:pic>
        <p:nvPicPr>
          <p:cNvPr id="2728" name="Picture 2" descr="Picture 2"/>
          <p:cNvPicPr>
            <a:picLocks noChangeAspect="1"/>
          </p:cNvPicPr>
          <p:nvPr/>
        </p:nvPicPr>
        <p:blipFill>
          <a:blip r:embed="rId2">
            <a:extLst/>
          </a:blip>
          <a:stretch>
            <a:fillRect/>
          </a:stretch>
        </p:blipFill>
        <p:spPr>
          <a:xfrm>
            <a:off x="4572000" y="4267200"/>
            <a:ext cx="6705600" cy="6705600"/>
          </a:xfrm>
          <a:prstGeom prst="rect">
            <a:avLst/>
          </a:prstGeom>
          <a:ln w="12700">
            <a:solidFill>
              <a:srgbClr val="000000"/>
            </a:solidFill>
            <a:miter/>
          </a:ln>
          <a:effectLst>
            <a:outerShdw sx="100000" sy="100000" kx="0" ky="0" algn="b" rotWithShape="0" blurRad="203200" dist="152400" dir="2700000">
              <a:srgbClr val="000000">
                <a:alpha val="40000"/>
              </a:srgbClr>
            </a:outerShdw>
          </a:effectLst>
        </p:spPr>
      </p:pic>
      <p:sp>
        <p:nvSpPr>
          <p:cNvPr id="2729" name="Rectangle 4"/>
          <p:cNvSpPr txBox="1"/>
          <p:nvPr/>
        </p:nvSpPr>
        <p:spPr>
          <a:xfrm>
            <a:off x="4301148" y="11125200"/>
            <a:ext cx="7870647" cy="7289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Myriad Pro"/>
                <a:ea typeface="Myriad Pro"/>
                <a:cs typeface="Myriad Pro"/>
                <a:sym typeface="Myriad Pro"/>
              </a:defRPr>
            </a:lvl1pPr>
          </a:lstStyle>
          <a:p>
            <a:pPr/>
            <a:r>
              <a:t>Problem: Fit a line to these datapoints</a:t>
            </a:r>
          </a:p>
        </p:txBody>
      </p:sp>
      <p:pic>
        <p:nvPicPr>
          <p:cNvPr id="2730" name="Picture 2" descr="Picture 2"/>
          <p:cNvPicPr>
            <a:picLocks noChangeAspect="1"/>
          </p:cNvPicPr>
          <p:nvPr/>
        </p:nvPicPr>
        <p:blipFill>
          <a:blip r:embed="rId2">
            <a:extLst/>
          </a:blip>
          <a:stretch>
            <a:fillRect/>
          </a:stretch>
        </p:blipFill>
        <p:spPr>
          <a:xfrm>
            <a:off x="13106400" y="4267200"/>
            <a:ext cx="6705600" cy="6705600"/>
          </a:xfrm>
          <a:prstGeom prst="rect">
            <a:avLst/>
          </a:prstGeom>
          <a:ln w="12700">
            <a:solidFill>
              <a:srgbClr val="000000"/>
            </a:solidFill>
            <a:miter/>
          </a:ln>
          <a:effectLst>
            <a:outerShdw sx="100000" sy="100000" kx="0" ky="0" algn="b" rotWithShape="0" blurRad="203200" dist="152400" dir="2700000">
              <a:srgbClr val="000000">
                <a:alpha val="40000"/>
              </a:srgbClr>
            </a:outerShdw>
          </a:effectLst>
        </p:spPr>
      </p:pic>
      <p:sp>
        <p:nvSpPr>
          <p:cNvPr id="2731" name="Right Arrow 6"/>
          <p:cNvSpPr/>
          <p:nvPr/>
        </p:nvSpPr>
        <p:spPr>
          <a:xfrm>
            <a:off x="11734800" y="7162800"/>
            <a:ext cx="914400" cy="1066800"/>
          </a:xfrm>
          <a:prstGeom prst="rightArrow">
            <a:avLst>
              <a:gd name="adj1" fmla="val 50000"/>
              <a:gd name="adj2" fmla="val 50000"/>
            </a:avLst>
          </a:prstGeom>
          <a:solidFill>
            <a:srgbClr val="8EB4E3"/>
          </a:solidFill>
          <a:ln w="50800">
            <a:solidFill>
              <a:srgbClr val="000000"/>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32" name="Straight Connector 8"/>
          <p:cNvSpPr/>
          <p:nvPr/>
        </p:nvSpPr>
        <p:spPr>
          <a:xfrm flipV="1">
            <a:off x="13411199" y="6857999"/>
            <a:ext cx="6096001" cy="1066802"/>
          </a:xfrm>
          <a:prstGeom prst="line">
            <a:avLst/>
          </a:prstGeom>
          <a:ln w="76200">
            <a:solidFill>
              <a:srgbClr val="4A7EBB"/>
            </a:solidFill>
          </a:ln>
        </p:spPr>
        <p:txBody>
          <a:bodyPr tIns="91439" bIns="91439"/>
          <a:lstStyle/>
          <a:p>
            <a:pPr defTabSz="1828800">
              <a:spcBef>
                <a:spcPts val="0"/>
              </a:spcBef>
              <a:defRPr sz="3600">
                <a:latin typeface="Myriad Pro"/>
                <a:ea typeface="Myriad Pro"/>
                <a:cs typeface="Myriad Pro"/>
                <a:sym typeface="Myriad Pro"/>
              </a:defRPr>
            </a:pPr>
          </a:p>
        </p:txBody>
      </p:sp>
      <p:sp>
        <p:nvSpPr>
          <p:cNvPr id="2733" name="Rectangle 12"/>
          <p:cNvSpPr txBox="1"/>
          <p:nvPr/>
        </p:nvSpPr>
        <p:spPr>
          <a:xfrm>
            <a:off x="14969146" y="11125200"/>
            <a:ext cx="3550242" cy="7289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Myriad Pro"/>
                <a:ea typeface="Myriad Pro"/>
                <a:cs typeface="Myriad Pro"/>
                <a:sym typeface="Myriad Pro"/>
              </a:defRPr>
            </a:lvl1pPr>
          </a:lstStyle>
          <a:p>
            <a:pPr/>
            <a:r>
              <a:t>Least squares fit</a:t>
            </a:r>
          </a:p>
        </p:txBody>
      </p:sp>
      <p:sp>
        <p:nvSpPr>
          <p:cNvPr id="2734"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28"/>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72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Class="entr" nodeType="clickEffect" presetSubtype="0" presetID="1" grpId="3" fill="hold">
                                  <p:stCondLst>
                                    <p:cond delay="0"/>
                                  </p:stCondLst>
                                  <p:iterate type="el" backwards="0">
                                    <p:tmAbs val="0"/>
                                  </p:iterate>
                                  <p:childTnLst>
                                    <p:set>
                                      <p:cBhvr>
                                        <p:cTn id="13" fill="hold"/>
                                        <p:tgtEl>
                                          <p:spTgt spid="2730"/>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4" fill="hold">
                                  <p:stCondLst>
                                    <p:cond delay="0"/>
                                  </p:stCondLst>
                                  <p:iterate type="el" backwards="0">
                                    <p:tmAbs val="0"/>
                                  </p:iterate>
                                  <p:childTnLst>
                                    <p:set>
                                      <p:cBhvr>
                                        <p:cTn id="16" fill="hold"/>
                                        <p:tgtEl>
                                          <p:spTgt spid="2732"/>
                                        </p:tgtEl>
                                        <p:attrNameLst>
                                          <p:attrName>style.visibility</p:attrName>
                                        </p:attrNameLst>
                                      </p:cBhvr>
                                      <p:to>
                                        <p:strVal val="visible"/>
                                      </p:to>
                                    </p:set>
                                  </p:childTnLst>
                                </p:cTn>
                              </p:par>
                            </p:childTnLst>
                          </p:cTn>
                        </p:par>
                        <p:par>
                          <p:cTn id="17" fill="hold">
                            <p:stCondLst>
                              <p:cond delay="0"/>
                            </p:stCondLst>
                            <p:childTnLst>
                              <p:par>
                                <p:cTn id="18" presetClass="entr" nodeType="afterEffect" presetSubtype="0" presetID="1" grpId="5" fill="hold">
                                  <p:stCondLst>
                                    <p:cond delay="0"/>
                                  </p:stCondLst>
                                  <p:iterate type="el" backwards="0">
                                    <p:tmAbs val="0"/>
                                  </p:iterate>
                                  <p:childTnLst>
                                    <p:set>
                                      <p:cBhvr>
                                        <p:cTn id="19" fill="hold"/>
                                        <p:tgtEl>
                                          <p:spTgt spid="2731"/>
                                        </p:tgtEl>
                                        <p:attrNameLst>
                                          <p:attrName>style.visibility</p:attrName>
                                        </p:attrNameLst>
                                      </p:cBhvr>
                                      <p:to>
                                        <p:strVal val="visible"/>
                                      </p:to>
                                    </p:set>
                                  </p:childTnLst>
                                </p:cTn>
                              </p:par>
                            </p:childTnLst>
                          </p:cTn>
                        </p:par>
                        <p:par>
                          <p:cTn id="20" fill="hold">
                            <p:stCondLst>
                              <p:cond delay="0"/>
                            </p:stCondLst>
                            <p:childTnLst>
                              <p:par>
                                <p:cTn id="21" presetClass="entr" nodeType="afterEffect" presetSubtype="0" presetID="1" grpId="6" fill="hold">
                                  <p:stCondLst>
                                    <p:cond delay="0"/>
                                  </p:stCondLst>
                                  <p:iterate type="el" backwards="0">
                                    <p:tmAbs val="0"/>
                                  </p:iterate>
                                  <p:childTnLst>
                                    <p:set>
                                      <p:cBhvr>
                                        <p:cTn id="22" fill="hold"/>
                                        <p:tgtEl>
                                          <p:spTgt spid="27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7" fill="hold">
                                  <p:stCondLst>
                                    <p:cond delay="0"/>
                                  </p:stCondLst>
                                  <p:iterate type="el" backwards="0">
                                    <p:tmAbs val="0"/>
                                  </p:iterate>
                                  <p:childTnLst>
                                    <p:set>
                                      <p:cBhvr>
                                        <p:cTn id="26" fill="hold"/>
                                        <p:tgtEl>
                                          <p:spTgt spid="272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33" grpId="6"/>
      <p:bldP build="whole" bldLvl="1" animBg="1" rev="0" advAuto="0" spid="2730" grpId="3"/>
      <p:bldP build="whole" bldLvl="1" animBg="1" rev="0" advAuto="0" spid="2731" grpId="5"/>
      <p:bldP build="whole" bldLvl="1" animBg="1" rev="0" advAuto="0" spid="2728" grpId="1"/>
      <p:bldP build="whole" bldLvl="1" animBg="1" rev="0" advAuto="0" spid="2732" grpId="4"/>
      <p:bldP build="whole" bldLvl="1" animBg="1" rev="0" advAuto="0" spid="2729" grpId="2"/>
      <p:bldP build="whole" bldLvl="1" animBg="1" rev="0" advAuto="0" spid="2727" grpId="7"/>
    </p:bldLst>
  </p:timing>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36" name="Title 1"/>
          <p:cNvSpPr txBox="1"/>
          <p:nvPr>
            <p:ph type="title"/>
          </p:nvPr>
        </p:nvSpPr>
        <p:spPr>
          <a:prstGeom prst="rect">
            <a:avLst/>
          </a:prstGeom>
        </p:spPr>
        <p:txBody>
          <a:bodyPr/>
          <a:lstStyle/>
          <a:p>
            <a:pPr/>
            <a:r>
              <a:t>We need a better cost function…</a:t>
            </a:r>
          </a:p>
        </p:txBody>
      </p:sp>
      <p:sp>
        <p:nvSpPr>
          <p:cNvPr id="2737" name="Content Placeholder 2"/>
          <p:cNvSpPr txBox="1"/>
          <p:nvPr>
            <p:ph type="body" idx="1"/>
          </p:nvPr>
        </p:nvSpPr>
        <p:spPr>
          <a:xfrm>
            <a:off x="1219200" y="3200402"/>
            <a:ext cx="21945600" cy="9051926"/>
          </a:xfrm>
          <a:prstGeom prst="rect">
            <a:avLst/>
          </a:prstGeom>
        </p:spPr>
        <p:txBody>
          <a:bodyPr/>
          <a:lstStyle/>
          <a:p>
            <a:pPr/>
            <a:r>
              <a:t>Suggestions?</a:t>
            </a:r>
          </a:p>
        </p:txBody>
      </p:sp>
      <p:sp>
        <p:nvSpPr>
          <p:cNvPr id="2738"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0" name="Title 1"/>
          <p:cNvSpPr txBox="1"/>
          <p:nvPr>
            <p:ph type="title"/>
          </p:nvPr>
        </p:nvSpPr>
        <p:spPr>
          <a:prstGeom prst="rect">
            <a:avLst/>
          </a:prstGeom>
        </p:spPr>
        <p:txBody>
          <a:bodyPr/>
          <a:lstStyle/>
          <a:p>
            <a:pPr/>
            <a:r>
              <a:t>Idea</a:t>
            </a:r>
          </a:p>
        </p:txBody>
      </p:sp>
      <p:sp>
        <p:nvSpPr>
          <p:cNvPr id="2741" name="Content Placeholder 2"/>
          <p:cNvSpPr txBox="1"/>
          <p:nvPr>
            <p:ph type="body" idx="1"/>
          </p:nvPr>
        </p:nvSpPr>
        <p:spPr>
          <a:xfrm>
            <a:off x="1219200" y="3200402"/>
            <a:ext cx="21945600" cy="9051926"/>
          </a:xfrm>
          <a:prstGeom prst="rect">
            <a:avLst/>
          </a:prstGeom>
        </p:spPr>
        <p:txBody>
          <a:bodyPr/>
          <a:lstStyle/>
          <a:p>
            <a:pPr/>
            <a:r>
              <a:t>Given a hypothesized line</a:t>
            </a:r>
          </a:p>
          <a:p>
            <a:pPr/>
            <a:r>
              <a:t>Count the number of points that “agree” with the line</a:t>
            </a:r>
          </a:p>
          <a:p>
            <a:pPr lvl="1" marL="1028700" indent="-571500">
              <a:spcBef>
                <a:spcPts val="1300"/>
              </a:spcBef>
              <a:defRPr sz="5600"/>
            </a:pPr>
            <a:r>
              <a:t>“Agree” = within a small distance of the line</a:t>
            </a:r>
          </a:p>
          <a:p>
            <a:pPr lvl="1" marL="1028700" indent="-571500">
              <a:spcBef>
                <a:spcPts val="1300"/>
              </a:spcBef>
              <a:defRPr sz="5600"/>
            </a:pPr>
            <a:r>
              <a:t>I.e., the </a:t>
            </a:r>
            <a:r>
              <a:rPr b="1"/>
              <a:t>inliers </a:t>
            </a:r>
            <a:r>
              <a:t>to that line</a:t>
            </a:r>
          </a:p>
          <a:p>
            <a:pPr lvl="1" marL="571500" indent="-114300">
              <a:spcBef>
                <a:spcPts val="1300"/>
              </a:spcBef>
              <a:buSzTx/>
              <a:buNone/>
              <a:defRPr sz="5600"/>
            </a:pPr>
          </a:p>
          <a:p>
            <a:pPr/>
            <a:r>
              <a:t>For all possible lines, select the one with the largest number of inliers</a:t>
            </a:r>
          </a:p>
        </p:txBody>
      </p:sp>
      <p:sp>
        <p:nvSpPr>
          <p:cNvPr id="2742"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4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2741">
                                            <p:txEl>
                                              <p:pRg st="2" end="2"/>
                                            </p:txEl>
                                          </p:spTgt>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1" fill="hold">
                                  <p:stCondLst>
                                    <p:cond delay="0"/>
                                  </p:stCondLst>
                                  <p:iterate type="el" backwards="0">
                                    <p:tmAbs val="0"/>
                                  </p:iterate>
                                  <p:childTnLst>
                                    <p:set>
                                      <p:cBhvr>
                                        <p:cTn id="13" fill="hold"/>
                                        <p:tgtEl>
                                          <p:spTgt spid="2741">
                                            <p:txEl>
                                              <p:pRg st="3" end="3"/>
                                            </p:txEl>
                                          </p:spTgt>
                                        </p:tgtEl>
                                        <p:attrNameLst>
                                          <p:attrName>style.visibility</p:attrName>
                                        </p:attrNameLst>
                                      </p:cBhvr>
                                      <p:to>
                                        <p:strVal val="visible"/>
                                      </p:to>
                                    </p:set>
                                  </p:childTnLst>
                                </p:cTn>
                              </p:par>
                            </p:childTnLst>
                          </p:cTn>
                        </p:par>
                        <p:par>
                          <p:cTn id="14" fill="hold">
                            <p:stCondLst>
                              <p:cond delay="0"/>
                            </p:stCondLst>
                            <p:childTnLst>
                              <p:par>
                                <p:cTn id="15" presetClass="entr" nodeType="afterEffect" presetSubtype="0" presetID="1" grpId="1" fill="hold">
                                  <p:stCondLst>
                                    <p:cond delay="0"/>
                                  </p:stCondLst>
                                  <p:iterate type="el" backwards="0">
                                    <p:tmAbs val="0"/>
                                  </p:iterate>
                                  <p:childTnLst>
                                    <p:set>
                                      <p:cBhvr>
                                        <p:cTn id="16" fill="hold"/>
                                        <p:tgtEl>
                                          <p:spTgt spid="2741">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2741">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741" grpId="1"/>
    </p:bldLst>
  </p:timing>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4" name="Title 1"/>
          <p:cNvSpPr txBox="1"/>
          <p:nvPr>
            <p:ph type="title"/>
          </p:nvPr>
        </p:nvSpPr>
        <p:spPr>
          <a:prstGeom prst="rect">
            <a:avLst/>
          </a:prstGeom>
        </p:spPr>
        <p:txBody>
          <a:bodyPr/>
          <a:lstStyle/>
          <a:p>
            <a:pPr/>
            <a:r>
              <a:t>Counting inliers</a:t>
            </a:r>
          </a:p>
        </p:txBody>
      </p:sp>
      <p:sp>
        <p:nvSpPr>
          <p:cNvPr id="2745" name="Rectangle 6"/>
          <p:cNvSpPr/>
          <p:nvPr/>
        </p:nvSpPr>
        <p:spPr>
          <a:xfrm>
            <a:off x="7924800" y="3352800"/>
            <a:ext cx="8534400" cy="8534400"/>
          </a:xfrm>
          <a:prstGeom prst="rect">
            <a:avLst/>
          </a:prstGeom>
          <a:solidFill>
            <a:srgbClr val="FFFFFF"/>
          </a:solidFill>
          <a:ln w="50800">
            <a:solidFill>
              <a:srgbClr val="000000"/>
            </a:solidFill>
          </a:ln>
          <a:effectLst>
            <a:outerShdw sx="100000" sy="100000" kx="0" ky="0" algn="b" rotWithShape="0" blurRad="203200" dist="1524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46" name="Oval 7"/>
          <p:cNvSpPr/>
          <p:nvPr/>
        </p:nvSpPr>
        <p:spPr>
          <a:xfrm>
            <a:off x="9906000" y="8686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47" name="Oval 8"/>
          <p:cNvSpPr/>
          <p:nvPr/>
        </p:nvSpPr>
        <p:spPr>
          <a:xfrm>
            <a:off x="102108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48" name="Oval 9"/>
          <p:cNvSpPr/>
          <p:nvPr/>
        </p:nvSpPr>
        <p:spPr>
          <a:xfrm>
            <a:off x="9296400" y="914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49" name="Oval 10"/>
          <p:cNvSpPr/>
          <p:nvPr/>
        </p:nvSpPr>
        <p:spPr>
          <a:xfrm>
            <a:off x="97536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0" name="Oval 11"/>
          <p:cNvSpPr/>
          <p:nvPr/>
        </p:nvSpPr>
        <p:spPr>
          <a:xfrm>
            <a:off x="9144000" y="960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1" name="Oval 12"/>
          <p:cNvSpPr/>
          <p:nvPr/>
        </p:nvSpPr>
        <p:spPr>
          <a:xfrm>
            <a:off x="8839200" y="9906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2" name="Oval 13"/>
          <p:cNvSpPr/>
          <p:nvPr/>
        </p:nvSpPr>
        <p:spPr>
          <a:xfrm>
            <a:off x="8556172" y="10363200"/>
            <a:ext cx="152401"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3" name="Oval 14"/>
          <p:cNvSpPr/>
          <p:nvPr/>
        </p:nvSpPr>
        <p:spPr>
          <a:xfrm>
            <a:off x="8382000" y="1082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4" name="Oval 15"/>
          <p:cNvSpPr/>
          <p:nvPr/>
        </p:nvSpPr>
        <p:spPr>
          <a:xfrm>
            <a:off x="8839200" y="10210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5" name="Oval 16"/>
          <p:cNvSpPr/>
          <p:nvPr/>
        </p:nvSpPr>
        <p:spPr>
          <a:xfrm>
            <a:off x="9906000" y="8229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6" name="Oval 17"/>
          <p:cNvSpPr/>
          <p:nvPr/>
        </p:nvSpPr>
        <p:spPr>
          <a:xfrm>
            <a:off x="10515600" y="7772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7" name="Oval 18"/>
          <p:cNvSpPr/>
          <p:nvPr/>
        </p:nvSpPr>
        <p:spPr>
          <a:xfrm>
            <a:off x="10820400" y="7467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8" name="Oval 21"/>
          <p:cNvSpPr/>
          <p:nvPr/>
        </p:nvSpPr>
        <p:spPr>
          <a:xfrm>
            <a:off x="10820400" y="701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59" name="Oval 22"/>
          <p:cNvSpPr/>
          <p:nvPr/>
        </p:nvSpPr>
        <p:spPr>
          <a:xfrm>
            <a:off x="11125200" y="6553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0" name="Oval 23"/>
          <p:cNvSpPr/>
          <p:nvPr/>
        </p:nvSpPr>
        <p:spPr>
          <a:xfrm>
            <a:off x="11734800" y="6248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1" name="Oval 24"/>
          <p:cNvSpPr/>
          <p:nvPr/>
        </p:nvSpPr>
        <p:spPr>
          <a:xfrm>
            <a:off x="12039600" y="579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2" name="Oval 25"/>
          <p:cNvSpPr/>
          <p:nvPr/>
        </p:nvSpPr>
        <p:spPr>
          <a:xfrm>
            <a:off x="11887200" y="533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3" name="Oval 26"/>
          <p:cNvSpPr/>
          <p:nvPr/>
        </p:nvSpPr>
        <p:spPr>
          <a:xfrm>
            <a:off x="12496800" y="5029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4" name="Oval 27"/>
          <p:cNvSpPr/>
          <p:nvPr/>
        </p:nvSpPr>
        <p:spPr>
          <a:xfrm>
            <a:off x="12801600" y="4397828"/>
            <a:ext cx="152400" cy="152401"/>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5" name="Oval 28"/>
          <p:cNvSpPr/>
          <p:nvPr/>
        </p:nvSpPr>
        <p:spPr>
          <a:xfrm>
            <a:off x="13258800" y="3962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6" name="Oval 29"/>
          <p:cNvSpPr/>
          <p:nvPr/>
        </p:nvSpPr>
        <p:spPr>
          <a:xfrm>
            <a:off x="14020800" y="7620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7" name="Oval 31"/>
          <p:cNvSpPr/>
          <p:nvPr/>
        </p:nvSpPr>
        <p:spPr>
          <a:xfrm>
            <a:off x="12649200" y="8382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8" name="Oval 32"/>
          <p:cNvSpPr/>
          <p:nvPr/>
        </p:nvSpPr>
        <p:spPr>
          <a:xfrm>
            <a:off x="11582400" y="8839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69" name="Oval 33"/>
          <p:cNvSpPr/>
          <p:nvPr/>
        </p:nvSpPr>
        <p:spPr>
          <a:xfrm>
            <a:off x="12649200" y="9753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0" name="Oval 34"/>
          <p:cNvSpPr/>
          <p:nvPr/>
        </p:nvSpPr>
        <p:spPr>
          <a:xfrm>
            <a:off x="12801600" y="7315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1" name="Oval 35"/>
          <p:cNvSpPr/>
          <p:nvPr/>
        </p:nvSpPr>
        <p:spPr>
          <a:xfrm>
            <a:off x="13563600" y="6858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2" name="Oval 36"/>
          <p:cNvSpPr/>
          <p:nvPr/>
        </p:nvSpPr>
        <p:spPr>
          <a:xfrm>
            <a:off x="13258800" y="6096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3" name="Oval 37"/>
          <p:cNvSpPr/>
          <p:nvPr/>
        </p:nvSpPr>
        <p:spPr>
          <a:xfrm>
            <a:off x="12344400" y="6705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4" name="Oval 38"/>
          <p:cNvSpPr/>
          <p:nvPr/>
        </p:nvSpPr>
        <p:spPr>
          <a:xfrm>
            <a:off x="115824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5" name="Oval 39"/>
          <p:cNvSpPr/>
          <p:nvPr/>
        </p:nvSpPr>
        <p:spPr>
          <a:xfrm>
            <a:off x="124968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6" name="Oval 40"/>
          <p:cNvSpPr/>
          <p:nvPr/>
        </p:nvSpPr>
        <p:spPr>
          <a:xfrm>
            <a:off x="13411200" y="914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7" name="Oval 41"/>
          <p:cNvSpPr/>
          <p:nvPr/>
        </p:nvSpPr>
        <p:spPr>
          <a:xfrm>
            <a:off x="143256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8" name="Oval 42"/>
          <p:cNvSpPr/>
          <p:nvPr/>
        </p:nvSpPr>
        <p:spPr>
          <a:xfrm>
            <a:off x="15240000" y="8686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79" name="Oval 43"/>
          <p:cNvSpPr/>
          <p:nvPr/>
        </p:nvSpPr>
        <p:spPr>
          <a:xfrm>
            <a:off x="150876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0" name="Oval 44"/>
          <p:cNvSpPr/>
          <p:nvPr/>
        </p:nvSpPr>
        <p:spPr>
          <a:xfrm>
            <a:off x="143256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1" name="Oval 45"/>
          <p:cNvSpPr/>
          <p:nvPr/>
        </p:nvSpPr>
        <p:spPr>
          <a:xfrm>
            <a:off x="14630400" y="7467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2" name="Oval 46"/>
          <p:cNvSpPr/>
          <p:nvPr/>
        </p:nvSpPr>
        <p:spPr>
          <a:xfrm>
            <a:off x="15697200" y="960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3" name="Oval 47"/>
          <p:cNvSpPr/>
          <p:nvPr/>
        </p:nvSpPr>
        <p:spPr>
          <a:xfrm>
            <a:off x="10668000" y="5486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4" name="Oval 48"/>
          <p:cNvSpPr/>
          <p:nvPr/>
        </p:nvSpPr>
        <p:spPr>
          <a:xfrm>
            <a:off x="9906000" y="5486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5" name="Oval 49"/>
          <p:cNvSpPr/>
          <p:nvPr/>
        </p:nvSpPr>
        <p:spPr>
          <a:xfrm>
            <a:off x="9296400" y="5943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6" name="Oval 50"/>
          <p:cNvSpPr/>
          <p:nvPr/>
        </p:nvSpPr>
        <p:spPr>
          <a:xfrm>
            <a:off x="9753600" y="701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7" name="Oval 51"/>
          <p:cNvSpPr/>
          <p:nvPr/>
        </p:nvSpPr>
        <p:spPr>
          <a:xfrm>
            <a:off x="10058400" y="5029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8" name="Oval 52"/>
          <p:cNvSpPr/>
          <p:nvPr/>
        </p:nvSpPr>
        <p:spPr>
          <a:xfrm>
            <a:off x="11125200" y="4572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89" name="Oval 53"/>
          <p:cNvSpPr/>
          <p:nvPr/>
        </p:nvSpPr>
        <p:spPr>
          <a:xfrm>
            <a:off x="8382000" y="579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90" name="Oval 54"/>
          <p:cNvSpPr/>
          <p:nvPr/>
        </p:nvSpPr>
        <p:spPr>
          <a:xfrm>
            <a:off x="8991600" y="5486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91" name="Oval 55"/>
          <p:cNvSpPr/>
          <p:nvPr/>
        </p:nvSpPr>
        <p:spPr>
          <a:xfrm>
            <a:off x="9296400" y="4572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92"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4" name="Title 1"/>
          <p:cNvSpPr txBox="1"/>
          <p:nvPr>
            <p:ph type="title"/>
          </p:nvPr>
        </p:nvSpPr>
        <p:spPr>
          <a:prstGeom prst="rect">
            <a:avLst/>
          </a:prstGeom>
        </p:spPr>
        <p:txBody>
          <a:bodyPr/>
          <a:lstStyle/>
          <a:p>
            <a:pPr/>
            <a:r>
              <a:t>Counting inliers</a:t>
            </a:r>
          </a:p>
        </p:txBody>
      </p:sp>
      <p:sp>
        <p:nvSpPr>
          <p:cNvPr id="2795" name="Rectangle 6"/>
          <p:cNvSpPr/>
          <p:nvPr/>
        </p:nvSpPr>
        <p:spPr>
          <a:xfrm>
            <a:off x="7924800" y="3352800"/>
            <a:ext cx="8534400" cy="8534400"/>
          </a:xfrm>
          <a:prstGeom prst="rect">
            <a:avLst/>
          </a:prstGeom>
          <a:solidFill>
            <a:srgbClr val="FFFFFF"/>
          </a:solidFill>
          <a:ln w="50800">
            <a:solidFill>
              <a:srgbClr val="000000"/>
            </a:solidFill>
          </a:ln>
          <a:effectLst>
            <a:outerShdw sx="100000" sy="100000" kx="0" ky="0" algn="b" rotWithShape="0" blurRad="203200" dist="1524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96" name="Oval 7"/>
          <p:cNvSpPr/>
          <p:nvPr/>
        </p:nvSpPr>
        <p:spPr>
          <a:xfrm>
            <a:off x="9906000" y="8686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97" name="Oval 8"/>
          <p:cNvSpPr/>
          <p:nvPr/>
        </p:nvSpPr>
        <p:spPr>
          <a:xfrm>
            <a:off x="102108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98" name="Oval 9"/>
          <p:cNvSpPr/>
          <p:nvPr/>
        </p:nvSpPr>
        <p:spPr>
          <a:xfrm>
            <a:off x="9296400" y="914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799" name="Oval 10"/>
          <p:cNvSpPr/>
          <p:nvPr/>
        </p:nvSpPr>
        <p:spPr>
          <a:xfrm>
            <a:off x="97536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0" name="Oval 11"/>
          <p:cNvSpPr/>
          <p:nvPr/>
        </p:nvSpPr>
        <p:spPr>
          <a:xfrm>
            <a:off x="9144000" y="960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1" name="Oval 12"/>
          <p:cNvSpPr/>
          <p:nvPr/>
        </p:nvSpPr>
        <p:spPr>
          <a:xfrm>
            <a:off x="8839200" y="9906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2" name="Oval 13"/>
          <p:cNvSpPr/>
          <p:nvPr/>
        </p:nvSpPr>
        <p:spPr>
          <a:xfrm>
            <a:off x="8556172" y="10363200"/>
            <a:ext cx="152401"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3" name="Oval 14"/>
          <p:cNvSpPr/>
          <p:nvPr/>
        </p:nvSpPr>
        <p:spPr>
          <a:xfrm>
            <a:off x="8382000" y="1082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4" name="Oval 15"/>
          <p:cNvSpPr/>
          <p:nvPr/>
        </p:nvSpPr>
        <p:spPr>
          <a:xfrm>
            <a:off x="8839200" y="10210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5" name="Oval 16"/>
          <p:cNvSpPr/>
          <p:nvPr/>
        </p:nvSpPr>
        <p:spPr>
          <a:xfrm>
            <a:off x="9906000" y="8229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6" name="Oval 17"/>
          <p:cNvSpPr/>
          <p:nvPr/>
        </p:nvSpPr>
        <p:spPr>
          <a:xfrm>
            <a:off x="10515600" y="7772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7" name="Oval 18"/>
          <p:cNvSpPr/>
          <p:nvPr/>
        </p:nvSpPr>
        <p:spPr>
          <a:xfrm>
            <a:off x="10820400" y="7467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08" name="Straight Connector 20"/>
          <p:cNvSpPr/>
          <p:nvPr/>
        </p:nvSpPr>
        <p:spPr>
          <a:xfrm>
            <a:off x="7010400" y="4114798"/>
            <a:ext cx="9906001" cy="6096004"/>
          </a:xfrm>
          <a:prstGeom prst="line">
            <a:avLst/>
          </a:prstGeom>
          <a:ln w="114300">
            <a:solidFill>
              <a:srgbClr val="FF0000"/>
            </a:solidFill>
          </a:ln>
        </p:spPr>
        <p:txBody>
          <a:bodyPr tIns="91439" bIns="91439"/>
          <a:lstStyle/>
          <a:p>
            <a:pPr defTabSz="1828800">
              <a:spcBef>
                <a:spcPts val="0"/>
              </a:spcBef>
              <a:defRPr sz="3600">
                <a:latin typeface="Myriad Pro"/>
                <a:ea typeface="Myriad Pro"/>
                <a:cs typeface="Myriad Pro"/>
                <a:sym typeface="Myriad Pro"/>
              </a:defRPr>
            </a:pPr>
          </a:p>
        </p:txBody>
      </p:sp>
      <p:sp>
        <p:nvSpPr>
          <p:cNvPr id="2809" name="Oval 21"/>
          <p:cNvSpPr/>
          <p:nvPr/>
        </p:nvSpPr>
        <p:spPr>
          <a:xfrm>
            <a:off x="10820400" y="701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0" name="Oval 22"/>
          <p:cNvSpPr/>
          <p:nvPr/>
        </p:nvSpPr>
        <p:spPr>
          <a:xfrm>
            <a:off x="11125200" y="6553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1" name="Oval 23"/>
          <p:cNvSpPr/>
          <p:nvPr/>
        </p:nvSpPr>
        <p:spPr>
          <a:xfrm>
            <a:off x="11734800" y="6248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2" name="Oval 24"/>
          <p:cNvSpPr/>
          <p:nvPr/>
        </p:nvSpPr>
        <p:spPr>
          <a:xfrm>
            <a:off x="12039600" y="579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3" name="Oval 25"/>
          <p:cNvSpPr/>
          <p:nvPr/>
        </p:nvSpPr>
        <p:spPr>
          <a:xfrm>
            <a:off x="11887200" y="533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4" name="Oval 26"/>
          <p:cNvSpPr/>
          <p:nvPr/>
        </p:nvSpPr>
        <p:spPr>
          <a:xfrm>
            <a:off x="12496800" y="5029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5" name="Oval 27"/>
          <p:cNvSpPr/>
          <p:nvPr/>
        </p:nvSpPr>
        <p:spPr>
          <a:xfrm>
            <a:off x="12801600" y="4397828"/>
            <a:ext cx="152400" cy="152401"/>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6" name="Oval 28"/>
          <p:cNvSpPr/>
          <p:nvPr/>
        </p:nvSpPr>
        <p:spPr>
          <a:xfrm>
            <a:off x="13258800" y="3962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7" name="Oval 29"/>
          <p:cNvSpPr/>
          <p:nvPr/>
        </p:nvSpPr>
        <p:spPr>
          <a:xfrm>
            <a:off x="14020800" y="7620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8" name="Oval 31"/>
          <p:cNvSpPr/>
          <p:nvPr/>
        </p:nvSpPr>
        <p:spPr>
          <a:xfrm>
            <a:off x="12649200" y="8382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19" name="Oval 32"/>
          <p:cNvSpPr/>
          <p:nvPr/>
        </p:nvSpPr>
        <p:spPr>
          <a:xfrm>
            <a:off x="11582400" y="8839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0" name="Oval 33"/>
          <p:cNvSpPr/>
          <p:nvPr/>
        </p:nvSpPr>
        <p:spPr>
          <a:xfrm>
            <a:off x="12649200" y="9753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1" name="Oval 34"/>
          <p:cNvSpPr/>
          <p:nvPr/>
        </p:nvSpPr>
        <p:spPr>
          <a:xfrm>
            <a:off x="12801600" y="7315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2" name="Oval 35"/>
          <p:cNvSpPr/>
          <p:nvPr/>
        </p:nvSpPr>
        <p:spPr>
          <a:xfrm>
            <a:off x="13563600" y="6858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3" name="Oval 36"/>
          <p:cNvSpPr/>
          <p:nvPr/>
        </p:nvSpPr>
        <p:spPr>
          <a:xfrm>
            <a:off x="13258800" y="6096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4" name="Oval 37"/>
          <p:cNvSpPr/>
          <p:nvPr/>
        </p:nvSpPr>
        <p:spPr>
          <a:xfrm>
            <a:off x="12344400" y="6705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5" name="Oval 38"/>
          <p:cNvSpPr/>
          <p:nvPr/>
        </p:nvSpPr>
        <p:spPr>
          <a:xfrm>
            <a:off x="115824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6" name="Oval 39"/>
          <p:cNvSpPr/>
          <p:nvPr/>
        </p:nvSpPr>
        <p:spPr>
          <a:xfrm>
            <a:off x="124968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7" name="Oval 40"/>
          <p:cNvSpPr/>
          <p:nvPr/>
        </p:nvSpPr>
        <p:spPr>
          <a:xfrm>
            <a:off x="13411200" y="914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8" name="Oval 41"/>
          <p:cNvSpPr/>
          <p:nvPr/>
        </p:nvSpPr>
        <p:spPr>
          <a:xfrm>
            <a:off x="143256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29" name="Oval 42"/>
          <p:cNvSpPr/>
          <p:nvPr/>
        </p:nvSpPr>
        <p:spPr>
          <a:xfrm>
            <a:off x="15240000" y="8686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0" name="Oval 43"/>
          <p:cNvSpPr/>
          <p:nvPr/>
        </p:nvSpPr>
        <p:spPr>
          <a:xfrm>
            <a:off x="150876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1" name="Oval 44"/>
          <p:cNvSpPr/>
          <p:nvPr/>
        </p:nvSpPr>
        <p:spPr>
          <a:xfrm>
            <a:off x="143256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2" name="Oval 45"/>
          <p:cNvSpPr/>
          <p:nvPr/>
        </p:nvSpPr>
        <p:spPr>
          <a:xfrm>
            <a:off x="14630400" y="7467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3" name="Oval 46"/>
          <p:cNvSpPr/>
          <p:nvPr/>
        </p:nvSpPr>
        <p:spPr>
          <a:xfrm>
            <a:off x="15697200" y="960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4" name="Oval 47"/>
          <p:cNvSpPr/>
          <p:nvPr/>
        </p:nvSpPr>
        <p:spPr>
          <a:xfrm>
            <a:off x="10668000" y="5486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5" name="Oval 48"/>
          <p:cNvSpPr/>
          <p:nvPr/>
        </p:nvSpPr>
        <p:spPr>
          <a:xfrm>
            <a:off x="9906000" y="5486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6" name="Oval 49"/>
          <p:cNvSpPr/>
          <p:nvPr/>
        </p:nvSpPr>
        <p:spPr>
          <a:xfrm>
            <a:off x="9296400" y="5943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7" name="Oval 50"/>
          <p:cNvSpPr/>
          <p:nvPr/>
        </p:nvSpPr>
        <p:spPr>
          <a:xfrm>
            <a:off x="9753600" y="701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8" name="Oval 51"/>
          <p:cNvSpPr/>
          <p:nvPr/>
        </p:nvSpPr>
        <p:spPr>
          <a:xfrm>
            <a:off x="10058400" y="5029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39" name="Oval 52"/>
          <p:cNvSpPr/>
          <p:nvPr/>
        </p:nvSpPr>
        <p:spPr>
          <a:xfrm>
            <a:off x="11125200" y="4572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40" name="Oval 53"/>
          <p:cNvSpPr/>
          <p:nvPr/>
        </p:nvSpPr>
        <p:spPr>
          <a:xfrm>
            <a:off x="8382000" y="579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41" name="Oval 54"/>
          <p:cNvSpPr/>
          <p:nvPr/>
        </p:nvSpPr>
        <p:spPr>
          <a:xfrm>
            <a:off x="8991600" y="5486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42" name="Oval 55"/>
          <p:cNvSpPr/>
          <p:nvPr/>
        </p:nvSpPr>
        <p:spPr>
          <a:xfrm>
            <a:off x="9296400" y="4572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43" name="TextBox 58"/>
          <p:cNvSpPr txBox="1"/>
          <p:nvPr/>
        </p:nvSpPr>
        <p:spPr>
          <a:xfrm>
            <a:off x="10732827" y="12039600"/>
            <a:ext cx="3120600" cy="10337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b="1" sz="5600">
                <a:latin typeface="Myriad Pro"/>
                <a:ea typeface="Myriad Pro"/>
                <a:cs typeface="Myriad Pro"/>
                <a:sym typeface="Myriad Pro"/>
              </a:defRPr>
            </a:lvl1pPr>
          </a:lstStyle>
          <a:p>
            <a:pPr/>
            <a:r>
              <a:t>Inliers: 3</a:t>
            </a:r>
          </a:p>
        </p:txBody>
      </p:sp>
      <p:sp>
        <p:nvSpPr>
          <p:cNvPr id="2844"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mph" nodeType="clickEffect" presetSubtype="0" presetID="6" grpId="1" fill="hold">
                                  <p:stCondLst>
                                    <p:cond delay="0"/>
                                  </p:stCondLst>
                                  <p:childTnLst>
                                    <p:animScale>
                                      <p:cBhvr>
                                        <p:cTn id="6" dur="500" fill="hold"/>
                                        <p:tgtEl>
                                          <p:spTgt spid="2810"/>
                                        </p:tgtEl>
                                      </p:cBhvr>
                                      <p:by x="150000" y="150000"/>
                                    </p:animScale>
                                  </p:childTnLst>
                                </p:cTn>
                              </p:par>
                            </p:childTnLst>
                          </p:cTn>
                        </p:par>
                        <p:par>
                          <p:cTn id="7" fill="hold">
                            <p:stCondLst>
                              <p:cond delay="0"/>
                            </p:stCondLst>
                            <p:childTnLst>
                              <p:par>
                                <p:cTn id="8" presetClass="emph" nodeType="withEffect" presetSubtype="0" presetID="6" grpId="2" fill="hold">
                                  <p:stCondLst>
                                    <p:cond delay="0"/>
                                  </p:stCondLst>
                                  <p:childTnLst>
                                    <p:animScale>
                                      <p:cBhvr>
                                        <p:cTn id="9" dur="500" fill="hold"/>
                                        <p:tgtEl>
                                          <p:spTgt spid="2833"/>
                                        </p:tgtEl>
                                      </p:cBhvr>
                                      <p:by x="150000" y="150000"/>
                                    </p:animScale>
                                  </p:childTnLst>
                                </p:cTn>
                              </p:par>
                            </p:childTnLst>
                          </p:cTn>
                        </p:par>
                        <p:par>
                          <p:cTn id="10" fill="hold">
                            <p:stCondLst>
                              <p:cond delay="0"/>
                            </p:stCondLst>
                            <p:childTnLst>
                              <p:par>
                                <p:cTn id="11" presetClass="emph" nodeType="withEffect" presetSubtype="0" presetID="6" grpId="3" fill="hold">
                                  <p:stCondLst>
                                    <p:cond delay="0"/>
                                  </p:stCondLst>
                                  <p:childTnLst>
                                    <p:animScale>
                                      <p:cBhvr>
                                        <p:cTn id="12" dur="500" fill="hold"/>
                                        <p:tgtEl>
                                          <p:spTgt spid="2841"/>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4" fill="hold">
                                  <p:stCondLst>
                                    <p:cond delay="0"/>
                                  </p:stCondLst>
                                  <p:iterate type="el" backwards="0">
                                    <p:tmAbs val="0"/>
                                  </p:iterate>
                                  <p:childTnLst>
                                    <p:set>
                                      <p:cBhvr>
                                        <p:cTn id="16" fill="hold"/>
                                        <p:tgtEl>
                                          <p:spTgt spid="28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43" grpId="4"/>
      <p:bldP build="whole" bldLvl="1" animBg="1" rev="0" advAuto="0" spid="2810" grpId="1"/>
      <p:bldP build="whole" bldLvl="1" animBg="1" rev="0" advAuto="0" spid="2833" grpId="2"/>
      <p:bldP build="whole" bldLvl="1" animBg="1" rev="0" advAuto="0" spid="2841" grpId="3"/>
    </p:bldLst>
  </p:timing>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6" name="Title 1"/>
          <p:cNvSpPr txBox="1"/>
          <p:nvPr>
            <p:ph type="title"/>
          </p:nvPr>
        </p:nvSpPr>
        <p:spPr>
          <a:prstGeom prst="rect">
            <a:avLst/>
          </a:prstGeom>
        </p:spPr>
        <p:txBody>
          <a:bodyPr/>
          <a:lstStyle/>
          <a:p>
            <a:pPr/>
            <a:r>
              <a:t>Counting inliers</a:t>
            </a:r>
          </a:p>
        </p:txBody>
      </p:sp>
      <p:sp>
        <p:nvSpPr>
          <p:cNvPr id="2847" name="Rectangle 6"/>
          <p:cNvSpPr/>
          <p:nvPr/>
        </p:nvSpPr>
        <p:spPr>
          <a:xfrm>
            <a:off x="7924800" y="3352800"/>
            <a:ext cx="8534400" cy="8534400"/>
          </a:xfrm>
          <a:prstGeom prst="rect">
            <a:avLst/>
          </a:prstGeom>
          <a:solidFill>
            <a:srgbClr val="FFFFFF"/>
          </a:solidFill>
          <a:ln w="50800">
            <a:solidFill>
              <a:srgbClr val="000000"/>
            </a:solidFill>
          </a:ln>
          <a:effectLst>
            <a:outerShdw sx="100000" sy="100000" kx="0" ky="0" algn="b" rotWithShape="0" blurRad="203200" dist="1524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48" name="Straight Connector 20"/>
          <p:cNvSpPr/>
          <p:nvPr/>
        </p:nvSpPr>
        <p:spPr>
          <a:xfrm flipV="1">
            <a:off x="7467599" y="2802191"/>
            <a:ext cx="6553202" cy="9512713"/>
          </a:xfrm>
          <a:prstGeom prst="line">
            <a:avLst/>
          </a:prstGeom>
          <a:ln w="114300">
            <a:solidFill>
              <a:srgbClr val="00FF00"/>
            </a:solidFill>
          </a:ln>
        </p:spPr>
        <p:txBody>
          <a:bodyPr tIns="91439" bIns="91439"/>
          <a:lstStyle/>
          <a:p>
            <a:pPr defTabSz="1828800">
              <a:spcBef>
                <a:spcPts val="0"/>
              </a:spcBef>
              <a:defRPr sz="3600">
                <a:latin typeface="Myriad Pro"/>
                <a:ea typeface="Myriad Pro"/>
                <a:cs typeface="Myriad Pro"/>
                <a:sym typeface="Myriad Pro"/>
              </a:defRPr>
            </a:pPr>
          </a:p>
        </p:txBody>
      </p:sp>
      <p:sp>
        <p:nvSpPr>
          <p:cNvPr id="2849" name="Oval 7"/>
          <p:cNvSpPr/>
          <p:nvPr/>
        </p:nvSpPr>
        <p:spPr>
          <a:xfrm>
            <a:off x="9906000" y="8686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0" name="Oval 8"/>
          <p:cNvSpPr/>
          <p:nvPr/>
        </p:nvSpPr>
        <p:spPr>
          <a:xfrm>
            <a:off x="102108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1" name="Oval 9"/>
          <p:cNvSpPr/>
          <p:nvPr/>
        </p:nvSpPr>
        <p:spPr>
          <a:xfrm>
            <a:off x="9296400" y="914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2" name="Oval 10"/>
          <p:cNvSpPr/>
          <p:nvPr/>
        </p:nvSpPr>
        <p:spPr>
          <a:xfrm>
            <a:off x="97536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3" name="Oval 11"/>
          <p:cNvSpPr/>
          <p:nvPr/>
        </p:nvSpPr>
        <p:spPr>
          <a:xfrm>
            <a:off x="9144000" y="960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4" name="Oval 12"/>
          <p:cNvSpPr/>
          <p:nvPr/>
        </p:nvSpPr>
        <p:spPr>
          <a:xfrm>
            <a:off x="8839200" y="9906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5" name="Oval 13"/>
          <p:cNvSpPr/>
          <p:nvPr/>
        </p:nvSpPr>
        <p:spPr>
          <a:xfrm>
            <a:off x="8556172" y="10363200"/>
            <a:ext cx="152401"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6" name="Oval 14"/>
          <p:cNvSpPr/>
          <p:nvPr/>
        </p:nvSpPr>
        <p:spPr>
          <a:xfrm>
            <a:off x="8382000" y="1082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7" name="Oval 15"/>
          <p:cNvSpPr/>
          <p:nvPr/>
        </p:nvSpPr>
        <p:spPr>
          <a:xfrm>
            <a:off x="8839200" y="10210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8" name="Oval 16"/>
          <p:cNvSpPr/>
          <p:nvPr/>
        </p:nvSpPr>
        <p:spPr>
          <a:xfrm>
            <a:off x="9906000" y="8229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59" name="Oval 17"/>
          <p:cNvSpPr/>
          <p:nvPr/>
        </p:nvSpPr>
        <p:spPr>
          <a:xfrm>
            <a:off x="10515600" y="7772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0" name="Oval 18"/>
          <p:cNvSpPr/>
          <p:nvPr/>
        </p:nvSpPr>
        <p:spPr>
          <a:xfrm>
            <a:off x="10820400" y="7467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1" name="Oval 21"/>
          <p:cNvSpPr/>
          <p:nvPr/>
        </p:nvSpPr>
        <p:spPr>
          <a:xfrm>
            <a:off x="10820400" y="701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2" name="Oval 22"/>
          <p:cNvSpPr/>
          <p:nvPr/>
        </p:nvSpPr>
        <p:spPr>
          <a:xfrm>
            <a:off x="11125200" y="6553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3" name="Oval 23"/>
          <p:cNvSpPr/>
          <p:nvPr/>
        </p:nvSpPr>
        <p:spPr>
          <a:xfrm>
            <a:off x="11734800" y="6248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4" name="Oval 24"/>
          <p:cNvSpPr/>
          <p:nvPr/>
        </p:nvSpPr>
        <p:spPr>
          <a:xfrm>
            <a:off x="12039600" y="579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5" name="Oval 25"/>
          <p:cNvSpPr/>
          <p:nvPr/>
        </p:nvSpPr>
        <p:spPr>
          <a:xfrm>
            <a:off x="11887200" y="533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6" name="Oval 26"/>
          <p:cNvSpPr/>
          <p:nvPr/>
        </p:nvSpPr>
        <p:spPr>
          <a:xfrm>
            <a:off x="12496800" y="5029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7" name="Oval 27"/>
          <p:cNvSpPr/>
          <p:nvPr/>
        </p:nvSpPr>
        <p:spPr>
          <a:xfrm>
            <a:off x="12801600" y="4397828"/>
            <a:ext cx="152400" cy="152401"/>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8" name="Oval 28"/>
          <p:cNvSpPr/>
          <p:nvPr/>
        </p:nvSpPr>
        <p:spPr>
          <a:xfrm>
            <a:off x="13258800" y="3962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69" name="Oval 29"/>
          <p:cNvSpPr/>
          <p:nvPr/>
        </p:nvSpPr>
        <p:spPr>
          <a:xfrm>
            <a:off x="135636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0" name="Oval 31"/>
          <p:cNvSpPr/>
          <p:nvPr/>
        </p:nvSpPr>
        <p:spPr>
          <a:xfrm>
            <a:off x="12649200" y="8382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1" name="Oval 32"/>
          <p:cNvSpPr/>
          <p:nvPr/>
        </p:nvSpPr>
        <p:spPr>
          <a:xfrm>
            <a:off x="12344400" y="7467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2" name="Oval 33"/>
          <p:cNvSpPr/>
          <p:nvPr/>
        </p:nvSpPr>
        <p:spPr>
          <a:xfrm>
            <a:off x="12954000" y="7772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3" name="Oval 34"/>
          <p:cNvSpPr/>
          <p:nvPr/>
        </p:nvSpPr>
        <p:spPr>
          <a:xfrm>
            <a:off x="12801600" y="7315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4" name="Oval 35"/>
          <p:cNvSpPr/>
          <p:nvPr/>
        </p:nvSpPr>
        <p:spPr>
          <a:xfrm>
            <a:off x="13563600" y="6858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5" name="Oval 36"/>
          <p:cNvSpPr/>
          <p:nvPr/>
        </p:nvSpPr>
        <p:spPr>
          <a:xfrm>
            <a:off x="13258800" y="6096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6" name="Oval 37"/>
          <p:cNvSpPr/>
          <p:nvPr/>
        </p:nvSpPr>
        <p:spPr>
          <a:xfrm>
            <a:off x="12344400" y="6705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7" name="Oval 38"/>
          <p:cNvSpPr/>
          <p:nvPr/>
        </p:nvSpPr>
        <p:spPr>
          <a:xfrm>
            <a:off x="115824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8" name="Oval 39"/>
          <p:cNvSpPr/>
          <p:nvPr/>
        </p:nvSpPr>
        <p:spPr>
          <a:xfrm>
            <a:off x="124968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79" name="Oval 40"/>
          <p:cNvSpPr/>
          <p:nvPr/>
        </p:nvSpPr>
        <p:spPr>
          <a:xfrm>
            <a:off x="13411200" y="9144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0" name="Oval 41"/>
          <p:cNvSpPr/>
          <p:nvPr/>
        </p:nvSpPr>
        <p:spPr>
          <a:xfrm>
            <a:off x="14325600" y="8991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1" name="Oval 42"/>
          <p:cNvSpPr/>
          <p:nvPr/>
        </p:nvSpPr>
        <p:spPr>
          <a:xfrm>
            <a:off x="15240000" y="8686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2" name="Oval 43"/>
          <p:cNvSpPr/>
          <p:nvPr/>
        </p:nvSpPr>
        <p:spPr>
          <a:xfrm>
            <a:off x="150876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3" name="Oval 44"/>
          <p:cNvSpPr/>
          <p:nvPr/>
        </p:nvSpPr>
        <p:spPr>
          <a:xfrm>
            <a:off x="14325600" y="8077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4" name="Oval 45"/>
          <p:cNvSpPr/>
          <p:nvPr/>
        </p:nvSpPr>
        <p:spPr>
          <a:xfrm>
            <a:off x="14630400" y="7467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5" name="Oval 46"/>
          <p:cNvSpPr/>
          <p:nvPr/>
        </p:nvSpPr>
        <p:spPr>
          <a:xfrm>
            <a:off x="15697200" y="960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6" name="Oval 47"/>
          <p:cNvSpPr/>
          <p:nvPr/>
        </p:nvSpPr>
        <p:spPr>
          <a:xfrm>
            <a:off x="10668000" y="5486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7" name="Oval 48"/>
          <p:cNvSpPr/>
          <p:nvPr/>
        </p:nvSpPr>
        <p:spPr>
          <a:xfrm>
            <a:off x="10210800" y="6096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8" name="Oval 49"/>
          <p:cNvSpPr/>
          <p:nvPr/>
        </p:nvSpPr>
        <p:spPr>
          <a:xfrm>
            <a:off x="9296400" y="59436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89" name="Oval 50"/>
          <p:cNvSpPr/>
          <p:nvPr/>
        </p:nvSpPr>
        <p:spPr>
          <a:xfrm>
            <a:off x="9753600" y="7010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90" name="Oval 51"/>
          <p:cNvSpPr/>
          <p:nvPr/>
        </p:nvSpPr>
        <p:spPr>
          <a:xfrm>
            <a:off x="10058400" y="5029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91" name="Oval 52"/>
          <p:cNvSpPr/>
          <p:nvPr/>
        </p:nvSpPr>
        <p:spPr>
          <a:xfrm>
            <a:off x="9144000" y="48768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92" name="Oval 53"/>
          <p:cNvSpPr/>
          <p:nvPr/>
        </p:nvSpPr>
        <p:spPr>
          <a:xfrm>
            <a:off x="8382000" y="57912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93" name="Oval 54"/>
          <p:cNvSpPr/>
          <p:nvPr/>
        </p:nvSpPr>
        <p:spPr>
          <a:xfrm>
            <a:off x="8991600" y="54864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94" name="Oval 55"/>
          <p:cNvSpPr/>
          <p:nvPr/>
        </p:nvSpPr>
        <p:spPr>
          <a:xfrm>
            <a:off x="9296400" y="4572000"/>
            <a:ext cx="152400" cy="152400"/>
          </a:xfrm>
          <a:prstGeom prst="ellipse">
            <a:avLst/>
          </a:prstGeom>
          <a:solidFill>
            <a:srgbClr val="4F81BD"/>
          </a:solidFill>
          <a:ln w="50800">
            <a:solidFill>
              <a:srgbClr val="3A5E8A"/>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895" name="TextBox 59"/>
          <p:cNvSpPr txBox="1"/>
          <p:nvPr/>
        </p:nvSpPr>
        <p:spPr>
          <a:xfrm>
            <a:off x="10732827" y="12039600"/>
            <a:ext cx="3516135" cy="1033780"/>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b="1" sz="5600">
                <a:latin typeface="Myriad Pro"/>
                <a:ea typeface="Myriad Pro"/>
                <a:cs typeface="Myriad Pro"/>
                <a:sym typeface="Myriad Pro"/>
              </a:defRPr>
            </a:lvl1pPr>
          </a:lstStyle>
          <a:p>
            <a:pPr/>
            <a:r>
              <a:t>Inliers: 20</a:t>
            </a:r>
          </a:p>
        </p:txBody>
      </p:sp>
      <p:sp>
        <p:nvSpPr>
          <p:cNvPr id="2896"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mph" nodeType="clickEffect" presetSubtype="0" presetID="6" grpId="1" fill="hold">
                                  <p:stCondLst>
                                    <p:cond delay="0"/>
                                  </p:stCondLst>
                                  <p:childTnLst>
                                    <p:animScale>
                                      <p:cBhvr>
                                        <p:cTn id="6" dur="500" fill="hold"/>
                                        <p:tgtEl>
                                          <p:spTgt spid="2856"/>
                                        </p:tgtEl>
                                      </p:cBhvr>
                                      <p:by x="150000" y="150000"/>
                                    </p:animScale>
                                  </p:childTnLst>
                                </p:cTn>
                              </p:par>
                            </p:childTnLst>
                          </p:cTn>
                        </p:par>
                        <p:par>
                          <p:cTn id="7" fill="hold">
                            <p:stCondLst>
                              <p:cond delay="0"/>
                            </p:stCondLst>
                            <p:childTnLst>
                              <p:par>
                                <p:cTn id="8" presetClass="emph" nodeType="withEffect" presetSubtype="0" presetID="6" grpId="2" fill="hold">
                                  <p:stCondLst>
                                    <p:cond delay="0"/>
                                  </p:stCondLst>
                                  <p:childTnLst>
                                    <p:animScale>
                                      <p:cBhvr>
                                        <p:cTn id="9" dur="500" fill="hold"/>
                                        <p:tgtEl>
                                          <p:spTgt spid="2855"/>
                                        </p:tgtEl>
                                      </p:cBhvr>
                                      <p:by x="150000" y="150000"/>
                                    </p:animScale>
                                  </p:childTnLst>
                                </p:cTn>
                              </p:par>
                            </p:childTnLst>
                          </p:cTn>
                        </p:par>
                        <p:par>
                          <p:cTn id="10" fill="hold">
                            <p:stCondLst>
                              <p:cond delay="0"/>
                            </p:stCondLst>
                            <p:childTnLst>
                              <p:par>
                                <p:cTn id="11" presetClass="emph" nodeType="withEffect" presetSubtype="0" presetID="6" grpId="3" fill="hold">
                                  <p:stCondLst>
                                    <p:cond delay="0"/>
                                  </p:stCondLst>
                                  <p:childTnLst>
                                    <p:animScale>
                                      <p:cBhvr>
                                        <p:cTn id="12" dur="500" fill="hold"/>
                                        <p:tgtEl>
                                          <p:spTgt spid="2857"/>
                                        </p:tgtEl>
                                      </p:cBhvr>
                                      <p:by x="150000" y="150000"/>
                                    </p:animScale>
                                  </p:childTnLst>
                                </p:cTn>
                              </p:par>
                            </p:childTnLst>
                          </p:cTn>
                        </p:par>
                        <p:par>
                          <p:cTn id="13" fill="hold">
                            <p:stCondLst>
                              <p:cond delay="0"/>
                            </p:stCondLst>
                            <p:childTnLst>
                              <p:par>
                                <p:cTn id="14" presetClass="emph" nodeType="withEffect" presetSubtype="0" presetID="6" grpId="4" fill="hold">
                                  <p:stCondLst>
                                    <p:cond delay="0"/>
                                  </p:stCondLst>
                                  <p:childTnLst>
                                    <p:animScale>
                                      <p:cBhvr>
                                        <p:cTn id="15" dur="500" fill="hold"/>
                                        <p:tgtEl>
                                          <p:spTgt spid="2854"/>
                                        </p:tgtEl>
                                      </p:cBhvr>
                                      <p:by x="150000" y="150000"/>
                                    </p:animScale>
                                  </p:childTnLst>
                                </p:cTn>
                              </p:par>
                            </p:childTnLst>
                          </p:cTn>
                        </p:par>
                        <p:par>
                          <p:cTn id="16" fill="hold">
                            <p:stCondLst>
                              <p:cond delay="0"/>
                            </p:stCondLst>
                            <p:childTnLst>
                              <p:par>
                                <p:cTn id="17" presetClass="emph" nodeType="withEffect" presetSubtype="0" presetID="6" grpId="5" fill="hold">
                                  <p:stCondLst>
                                    <p:cond delay="0"/>
                                  </p:stCondLst>
                                  <p:childTnLst>
                                    <p:animScale>
                                      <p:cBhvr>
                                        <p:cTn id="18" dur="500" fill="hold"/>
                                        <p:tgtEl>
                                          <p:spTgt spid="2853"/>
                                        </p:tgtEl>
                                      </p:cBhvr>
                                      <p:by x="150000" y="150000"/>
                                    </p:animScale>
                                  </p:childTnLst>
                                </p:cTn>
                              </p:par>
                            </p:childTnLst>
                          </p:cTn>
                        </p:par>
                        <p:par>
                          <p:cTn id="19" fill="hold">
                            <p:stCondLst>
                              <p:cond delay="0"/>
                            </p:stCondLst>
                            <p:childTnLst>
                              <p:par>
                                <p:cTn id="20" presetClass="emph" nodeType="withEffect" presetSubtype="0" presetID="6" grpId="6" fill="hold">
                                  <p:stCondLst>
                                    <p:cond delay="0"/>
                                  </p:stCondLst>
                                  <p:childTnLst>
                                    <p:animScale>
                                      <p:cBhvr>
                                        <p:cTn id="21" dur="500" fill="hold"/>
                                        <p:tgtEl>
                                          <p:spTgt spid="2851"/>
                                        </p:tgtEl>
                                      </p:cBhvr>
                                      <p:by x="150000" y="150000"/>
                                    </p:animScale>
                                  </p:childTnLst>
                                </p:cTn>
                              </p:par>
                            </p:childTnLst>
                          </p:cTn>
                        </p:par>
                        <p:par>
                          <p:cTn id="22" fill="hold">
                            <p:stCondLst>
                              <p:cond delay="0"/>
                            </p:stCondLst>
                            <p:childTnLst>
                              <p:par>
                                <p:cTn id="23" presetClass="emph" nodeType="withEffect" presetSubtype="0" presetID="6" grpId="7" fill="hold">
                                  <p:stCondLst>
                                    <p:cond delay="0"/>
                                  </p:stCondLst>
                                  <p:childTnLst>
                                    <p:animScale>
                                      <p:cBhvr>
                                        <p:cTn id="24" dur="500" fill="hold"/>
                                        <p:tgtEl>
                                          <p:spTgt spid="2852"/>
                                        </p:tgtEl>
                                      </p:cBhvr>
                                      <p:by x="150000" y="150000"/>
                                    </p:animScale>
                                  </p:childTnLst>
                                </p:cTn>
                              </p:par>
                            </p:childTnLst>
                          </p:cTn>
                        </p:par>
                        <p:par>
                          <p:cTn id="25" fill="hold">
                            <p:stCondLst>
                              <p:cond delay="0"/>
                            </p:stCondLst>
                            <p:childTnLst>
                              <p:par>
                                <p:cTn id="26" presetClass="emph" nodeType="withEffect" presetSubtype="0" presetID="6" grpId="8" fill="hold">
                                  <p:stCondLst>
                                    <p:cond delay="0"/>
                                  </p:stCondLst>
                                  <p:childTnLst>
                                    <p:animScale>
                                      <p:cBhvr>
                                        <p:cTn id="27" dur="500" fill="hold"/>
                                        <p:tgtEl>
                                          <p:spTgt spid="2849"/>
                                        </p:tgtEl>
                                      </p:cBhvr>
                                      <p:by x="150000" y="150000"/>
                                    </p:animScale>
                                  </p:childTnLst>
                                </p:cTn>
                              </p:par>
                            </p:childTnLst>
                          </p:cTn>
                        </p:par>
                        <p:par>
                          <p:cTn id="28" fill="hold">
                            <p:stCondLst>
                              <p:cond delay="0"/>
                            </p:stCondLst>
                            <p:childTnLst>
                              <p:par>
                                <p:cTn id="29" presetClass="emph" nodeType="withEffect" presetSubtype="0" presetID="6" grpId="9" fill="hold">
                                  <p:stCondLst>
                                    <p:cond delay="0"/>
                                  </p:stCondLst>
                                  <p:childTnLst>
                                    <p:animScale>
                                      <p:cBhvr>
                                        <p:cTn id="30" dur="500" fill="hold"/>
                                        <p:tgtEl>
                                          <p:spTgt spid="2858"/>
                                        </p:tgtEl>
                                      </p:cBhvr>
                                      <p:by x="150000" y="150000"/>
                                    </p:animScale>
                                  </p:childTnLst>
                                </p:cTn>
                              </p:par>
                            </p:childTnLst>
                          </p:cTn>
                        </p:par>
                        <p:par>
                          <p:cTn id="31" fill="hold">
                            <p:stCondLst>
                              <p:cond delay="0"/>
                            </p:stCondLst>
                            <p:childTnLst>
                              <p:par>
                                <p:cTn id="32" presetClass="emph" nodeType="withEffect" presetSubtype="0" presetID="6" grpId="10" fill="hold">
                                  <p:stCondLst>
                                    <p:cond delay="0"/>
                                  </p:stCondLst>
                                  <p:childTnLst>
                                    <p:animScale>
                                      <p:cBhvr>
                                        <p:cTn id="33" dur="500" fill="hold"/>
                                        <p:tgtEl>
                                          <p:spTgt spid="2850"/>
                                        </p:tgtEl>
                                      </p:cBhvr>
                                      <p:by x="150000" y="150000"/>
                                    </p:animScale>
                                  </p:childTnLst>
                                </p:cTn>
                              </p:par>
                            </p:childTnLst>
                          </p:cTn>
                        </p:par>
                        <p:par>
                          <p:cTn id="34" fill="hold">
                            <p:stCondLst>
                              <p:cond delay="0"/>
                            </p:stCondLst>
                            <p:childTnLst>
                              <p:par>
                                <p:cTn id="35" presetClass="emph" nodeType="withEffect" presetSubtype="0" presetID="6" grpId="11" fill="hold">
                                  <p:stCondLst>
                                    <p:cond delay="0"/>
                                  </p:stCondLst>
                                  <p:childTnLst>
                                    <p:animScale>
                                      <p:cBhvr>
                                        <p:cTn id="36" dur="500" fill="hold"/>
                                        <p:tgtEl>
                                          <p:spTgt spid="2859"/>
                                        </p:tgtEl>
                                      </p:cBhvr>
                                      <p:by x="150000" y="150000"/>
                                    </p:animScale>
                                  </p:childTnLst>
                                </p:cTn>
                              </p:par>
                            </p:childTnLst>
                          </p:cTn>
                        </p:par>
                        <p:par>
                          <p:cTn id="37" fill="hold">
                            <p:stCondLst>
                              <p:cond delay="0"/>
                            </p:stCondLst>
                            <p:childTnLst>
                              <p:par>
                                <p:cTn id="38" presetClass="emph" nodeType="withEffect" presetSubtype="0" presetID="6" grpId="12" fill="hold">
                                  <p:stCondLst>
                                    <p:cond delay="0"/>
                                  </p:stCondLst>
                                  <p:childTnLst>
                                    <p:animScale>
                                      <p:cBhvr>
                                        <p:cTn id="39" dur="500" fill="hold"/>
                                        <p:tgtEl>
                                          <p:spTgt spid="2860"/>
                                        </p:tgtEl>
                                      </p:cBhvr>
                                      <p:by x="150000" y="150000"/>
                                    </p:animScale>
                                  </p:childTnLst>
                                </p:cTn>
                              </p:par>
                            </p:childTnLst>
                          </p:cTn>
                        </p:par>
                        <p:par>
                          <p:cTn id="40" fill="hold">
                            <p:stCondLst>
                              <p:cond delay="0"/>
                            </p:stCondLst>
                            <p:childTnLst>
                              <p:par>
                                <p:cTn id="41" presetClass="emph" nodeType="withEffect" presetSubtype="0" presetID="6" grpId="13" fill="hold">
                                  <p:stCondLst>
                                    <p:cond delay="0"/>
                                  </p:stCondLst>
                                  <p:childTnLst>
                                    <p:animScale>
                                      <p:cBhvr>
                                        <p:cTn id="42" dur="500" fill="hold"/>
                                        <p:tgtEl>
                                          <p:spTgt spid="2861"/>
                                        </p:tgtEl>
                                      </p:cBhvr>
                                      <p:by x="150000" y="150000"/>
                                    </p:animScale>
                                  </p:childTnLst>
                                </p:cTn>
                              </p:par>
                            </p:childTnLst>
                          </p:cTn>
                        </p:par>
                        <p:par>
                          <p:cTn id="43" fill="hold">
                            <p:stCondLst>
                              <p:cond delay="0"/>
                            </p:stCondLst>
                            <p:childTnLst>
                              <p:par>
                                <p:cTn id="44" presetClass="emph" nodeType="withEffect" presetSubtype="0" presetID="6" grpId="14" fill="hold">
                                  <p:stCondLst>
                                    <p:cond delay="0"/>
                                  </p:stCondLst>
                                  <p:childTnLst>
                                    <p:animScale>
                                      <p:cBhvr>
                                        <p:cTn id="45" dur="500" fill="hold"/>
                                        <p:tgtEl>
                                          <p:spTgt spid="2862"/>
                                        </p:tgtEl>
                                      </p:cBhvr>
                                      <p:by x="150000" y="150000"/>
                                    </p:animScale>
                                  </p:childTnLst>
                                </p:cTn>
                              </p:par>
                            </p:childTnLst>
                          </p:cTn>
                        </p:par>
                        <p:par>
                          <p:cTn id="46" fill="hold">
                            <p:stCondLst>
                              <p:cond delay="0"/>
                            </p:stCondLst>
                            <p:childTnLst>
                              <p:par>
                                <p:cTn id="47" presetClass="emph" nodeType="withEffect" presetSubtype="0" presetID="6" grpId="15" fill="hold">
                                  <p:stCondLst>
                                    <p:cond delay="0"/>
                                  </p:stCondLst>
                                  <p:childTnLst>
                                    <p:animScale>
                                      <p:cBhvr>
                                        <p:cTn id="48" dur="500" fill="hold"/>
                                        <p:tgtEl>
                                          <p:spTgt spid="2863"/>
                                        </p:tgtEl>
                                      </p:cBhvr>
                                      <p:by x="150000" y="150000"/>
                                    </p:animScale>
                                  </p:childTnLst>
                                </p:cTn>
                              </p:par>
                            </p:childTnLst>
                          </p:cTn>
                        </p:par>
                        <p:par>
                          <p:cTn id="49" fill="hold">
                            <p:stCondLst>
                              <p:cond delay="0"/>
                            </p:stCondLst>
                            <p:childTnLst>
                              <p:par>
                                <p:cTn id="50" presetClass="emph" nodeType="withEffect" presetSubtype="0" presetID="6" grpId="16" fill="hold">
                                  <p:stCondLst>
                                    <p:cond delay="0"/>
                                  </p:stCondLst>
                                  <p:childTnLst>
                                    <p:animScale>
                                      <p:cBhvr>
                                        <p:cTn id="51" dur="500" fill="hold"/>
                                        <p:tgtEl>
                                          <p:spTgt spid="2864"/>
                                        </p:tgtEl>
                                      </p:cBhvr>
                                      <p:by x="150000" y="150000"/>
                                    </p:animScale>
                                  </p:childTnLst>
                                </p:cTn>
                              </p:par>
                            </p:childTnLst>
                          </p:cTn>
                        </p:par>
                        <p:par>
                          <p:cTn id="52" fill="hold">
                            <p:stCondLst>
                              <p:cond delay="0"/>
                            </p:stCondLst>
                            <p:childTnLst>
                              <p:par>
                                <p:cTn id="53" presetClass="emph" nodeType="withEffect" presetSubtype="0" presetID="6" grpId="17" fill="hold">
                                  <p:stCondLst>
                                    <p:cond delay="0"/>
                                  </p:stCondLst>
                                  <p:childTnLst>
                                    <p:animScale>
                                      <p:cBhvr>
                                        <p:cTn id="54" dur="500" fill="hold"/>
                                        <p:tgtEl>
                                          <p:spTgt spid="2865"/>
                                        </p:tgtEl>
                                      </p:cBhvr>
                                      <p:by x="150000" y="150000"/>
                                    </p:animScale>
                                  </p:childTnLst>
                                </p:cTn>
                              </p:par>
                            </p:childTnLst>
                          </p:cTn>
                        </p:par>
                        <p:par>
                          <p:cTn id="55" fill="hold">
                            <p:stCondLst>
                              <p:cond delay="0"/>
                            </p:stCondLst>
                            <p:childTnLst>
                              <p:par>
                                <p:cTn id="56" presetClass="emph" nodeType="withEffect" presetSubtype="0" presetID="6" grpId="18" fill="hold">
                                  <p:stCondLst>
                                    <p:cond delay="0"/>
                                  </p:stCondLst>
                                  <p:childTnLst>
                                    <p:animScale>
                                      <p:cBhvr>
                                        <p:cTn id="57" dur="500" fill="hold"/>
                                        <p:tgtEl>
                                          <p:spTgt spid="2866"/>
                                        </p:tgtEl>
                                      </p:cBhvr>
                                      <p:by x="150000" y="150000"/>
                                    </p:animScale>
                                  </p:childTnLst>
                                </p:cTn>
                              </p:par>
                            </p:childTnLst>
                          </p:cTn>
                        </p:par>
                        <p:par>
                          <p:cTn id="58" fill="hold">
                            <p:stCondLst>
                              <p:cond delay="0"/>
                            </p:stCondLst>
                            <p:childTnLst>
                              <p:par>
                                <p:cTn id="59" presetClass="emph" nodeType="withEffect" presetSubtype="0" presetID="6" grpId="19" fill="hold">
                                  <p:stCondLst>
                                    <p:cond delay="0"/>
                                  </p:stCondLst>
                                  <p:childTnLst>
                                    <p:animScale>
                                      <p:cBhvr>
                                        <p:cTn id="60" dur="500" fill="hold"/>
                                        <p:tgtEl>
                                          <p:spTgt spid="2867"/>
                                        </p:tgtEl>
                                      </p:cBhvr>
                                      <p:by x="150000" y="150000"/>
                                    </p:animScale>
                                  </p:childTnLst>
                                </p:cTn>
                              </p:par>
                            </p:childTnLst>
                          </p:cTn>
                        </p:par>
                        <p:par>
                          <p:cTn id="61" fill="hold">
                            <p:stCondLst>
                              <p:cond delay="0"/>
                            </p:stCondLst>
                            <p:childTnLst>
                              <p:par>
                                <p:cTn id="62" presetClass="emph" nodeType="withEffect" presetSubtype="0" presetID="6" grpId="20" fill="hold">
                                  <p:stCondLst>
                                    <p:cond delay="0"/>
                                  </p:stCondLst>
                                  <p:childTnLst>
                                    <p:animScale>
                                      <p:cBhvr>
                                        <p:cTn id="63" dur="500" fill="hold"/>
                                        <p:tgtEl>
                                          <p:spTgt spid="2868"/>
                                        </p:tgtEl>
                                      </p:cBhvr>
                                      <p:by x="150000" y="150000"/>
                                    </p:animScale>
                                  </p:childTnLst>
                                </p:cTn>
                              </p:par>
                            </p:childTnLst>
                          </p:cTn>
                        </p:par>
                      </p:childTnLst>
                    </p:cTn>
                  </p:par>
                  <p:par>
                    <p:cTn id="64" fill="hold">
                      <p:stCondLst>
                        <p:cond delay="indefinite"/>
                      </p:stCondLst>
                      <p:childTnLst>
                        <p:par>
                          <p:cTn id="65" fill="hold">
                            <p:stCondLst>
                              <p:cond delay="0"/>
                            </p:stCondLst>
                            <p:childTnLst>
                              <p:par>
                                <p:cTn id="66" presetClass="entr" nodeType="clickEffect" presetSubtype="0" presetID="1" grpId="21" fill="hold">
                                  <p:stCondLst>
                                    <p:cond delay="0"/>
                                  </p:stCondLst>
                                  <p:iterate type="el" backwards="0">
                                    <p:tmAbs val="0"/>
                                  </p:iterate>
                                  <p:childTnLst>
                                    <p:set>
                                      <p:cBhvr>
                                        <p:cTn id="67" fill="hold"/>
                                        <p:tgtEl>
                                          <p:spTgt spid="28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68" grpId="20"/>
      <p:bldP build="whole" bldLvl="1" animBg="1" rev="0" advAuto="0" spid="2854" grpId="4"/>
      <p:bldP build="whole" bldLvl="1" animBg="1" rev="0" advAuto="0" spid="2859" grpId="11"/>
      <p:bldP build="whole" bldLvl="1" animBg="1" rev="0" advAuto="0" spid="2858" grpId="9"/>
      <p:bldP build="whole" bldLvl="1" animBg="1" rev="0" advAuto="0" spid="2860" grpId="12"/>
      <p:bldP build="whole" bldLvl="1" animBg="1" rev="0" advAuto="0" spid="2864" grpId="16"/>
      <p:bldP build="whole" bldLvl="1" animBg="1" rev="0" advAuto="0" spid="2856" grpId="1"/>
      <p:bldP build="whole" bldLvl="1" animBg="1" rev="0" advAuto="0" spid="2895" grpId="21"/>
      <p:bldP build="whole" bldLvl="1" animBg="1" rev="0" advAuto="0" spid="2853" grpId="5"/>
      <p:bldP build="whole" bldLvl="1" animBg="1" rev="0" advAuto="0" spid="2855" grpId="2"/>
      <p:bldP build="whole" bldLvl="1" animBg="1" rev="0" advAuto="0" spid="2863" grpId="15"/>
      <p:bldP build="whole" bldLvl="1" animBg="1" rev="0" advAuto="0" spid="2865" grpId="17"/>
      <p:bldP build="whole" bldLvl="1" animBg="1" rev="0" advAuto="0" spid="2866" grpId="18"/>
      <p:bldP build="whole" bldLvl="1" animBg="1" rev="0" advAuto="0" spid="2867" grpId="19"/>
      <p:bldP build="whole" bldLvl="1" animBg="1" rev="0" advAuto="0" spid="2850" grpId="10"/>
      <p:bldP build="whole" bldLvl="1" animBg="1" rev="0" advAuto="0" spid="2849" grpId="8"/>
      <p:bldP build="whole" bldLvl="1" animBg="1" rev="0" advAuto="0" spid="2861" grpId="13"/>
      <p:bldP build="whole" bldLvl="1" animBg="1" rev="0" advAuto="0" spid="2852" grpId="7"/>
      <p:bldP build="whole" bldLvl="1" animBg="1" rev="0" advAuto="0" spid="2851" grpId="6"/>
      <p:bldP build="whole" bldLvl="1" animBg="1" rev="0" advAuto="0" spid="2857" grpId="3"/>
      <p:bldP build="whole" bldLvl="1" animBg="1" rev="0" advAuto="0" spid="2862" grpId="14"/>
    </p:bldLst>
  </p:timing>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98" name="Title 1"/>
          <p:cNvSpPr txBox="1"/>
          <p:nvPr>
            <p:ph type="title"/>
          </p:nvPr>
        </p:nvSpPr>
        <p:spPr>
          <a:prstGeom prst="rect">
            <a:avLst/>
          </a:prstGeom>
        </p:spPr>
        <p:txBody>
          <a:bodyPr/>
          <a:lstStyle/>
          <a:p>
            <a:pPr/>
            <a:r>
              <a:t>How do we find the best line?</a:t>
            </a:r>
          </a:p>
        </p:txBody>
      </p:sp>
      <p:sp>
        <p:nvSpPr>
          <p:cNvPr id="2899" name="Content Placeholder 2"/>
          <p:cNvSpPr txBox="1"/>
          <p:nvPr>
            <p:ph type="body" idx="1"/>
          </p:nvPr>
        </p:nvSpPr>
        <p:spPr>
          <a:xfrm>
            <a:off x="1219200" y="3200402"/>
            <a:ext cx="21945600" cy="9051926"/>
          </a:xfrm>
          <a:prstGeom prst="rect">
            <a:avLst/>
          </a:prstGeom>
        </p:spPr>
        <p:txBody>
          <a:bodyPr/>
          <a:lstStyle/>
          <a:p>
            <a:pPr/>
          </a:p>
          <a:p>
            <a:pPr/>
            <a:r>
              <a:t>Unlike least-squares, no simple closed-form solution </a:t>
            </a:r>
          </a:p>
          <a:p>
            <a:pPr/>
          </a:p>
          <a:p>
            <a:pPr/>
            <a:r>
              <a:t>Hypothesize-and-test</a:t>
            </a:r>
          </a:p>
          <a:p>
            <a:pPr lvl="1" marL="1028700" indent="-571500">
              <a:spcBef>
                <a:spcPts val="1300"/>
              </a:spcBef>
              <a:defRPr sz="5600"/>
            </a:pPr>
            <a:r>
              <a:t>Try out many lines, keep the best one</a:t>
            </a:r>
          </a:p>
          <a:p>
            <a:pPr lvl="1" marL="1028700" indent="-571500">
              <a:spcBef>
                <a:spcPts val="1300"/>
              </a:spcBef>
              <a:defRPr sz="5600"/>
            </a:pPr>
            <a:r>
              <a:t>Which lines?</a:t>
            </a:r>
          </a:p>
        </p:txBody>
      </p:sp>
      <p:sp>
        <p:nvSpPr>
          <p:cNvPr id="2900"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9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2899">
                                            <p:txEl>
                                              <p:pRg st="4" end="4"/>
                                            </p:txEl>
                                          </p:spTgt>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1" fill="hold">
                                  <p:stCondLst>
                                    <p:cond delay="0"/>
                                  </p:stCondLst>
                                  <p:iterate type="el" backwards="0">
                                    <p:tmAbs val="0"/>
                                  </p:iterate>
                                  <p:childTnLst>
                                    <p:set>
                                      <p:cBhvr>
                                        <p:cTn id="13" fill="hold"/>
                                        <p:tgtEl>
                                          <p:spTgt spid="2899">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899" grpId="1"/>
    </p:bldLst>
  </p:timing>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2" name="Title 1"/>
          <p:cNvSpPr txBox="1"/>
          <p:nvPr>
            <p:ph type="title"/>
          </p:nvPr>
        </p:nvSpPr>
        <p:spPr>
          <a:prstGeom prst="rect">
            <a:avLst/>
          </a:prstGeom>
        </p:spPr>
        <p:txBody>
          <a:bodyPr/>
          <a:lstStyle/>
          <a:p>
            <a:pPr/>
            <a:r>
              <a:t>Translations</a:t>
            </a:r>
          </a:p>
        </p:txBody>
      </p:sp>
      <p:pic>
        <p:nvPicPr>
          <p:cNvPr id="2903" name="Picture 3" descr="Picture 3"/>
          <p:cNvPicPr>
            <a:picLocks noChangeAspect="1"/>
          </p:cNvPicPr>
          <p:nvPr/>
        </p:nvPicPr>
        <p:blipFill>
          <a:blip r:embed="rId2">
            <a:extLst/>
          </a:blip>
          <a:stretch>
            <a:fillRect/>
          </a:stretch>
        </p:blipFill>
        <p:spPr>
          <a:xfrm>
            <a:off x="5676900" y="3505200"/>
            <a:ext cx="13030200" cy="8686800"/>
          </a:xfrm>
          <a:prstGeom prst="rect">
            <a:avLst/>
          </a:prstGeom>
          <a:ln w="12700">
            <a:miter lim="400000"/>
          </a:ln>
        </p:spPr>
      </p:pic>
      <p:sp>
        <p:nvSpPr>
          <p:cNvPr id="2904" name="Line 4"/>
          <p:cNvSpPr/>
          <p:nvPr/>
        </p:nvSpPr>
        <p:spPr>
          <a:xfrm flipV="1">
            <a:off x="10820400" y="7315200"/>
            <a:ext cx="3200401" cy="152400"/>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05" name="Line 5"/>
          <p:cNvSpPr/>
          <p:nvPr/>
        </p:nvSpPr>
        <p:spPr>
          <a:xfrm flipV="1">
            <a:off x="11277600" y="5791200"/>
            <a:ext cx="3352800" cy="152400"/>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06" name="Line 6"/>
          <p:cNvSpPr/>
          <p:nvPr/>
        </p:nvSpPr>
        <p:spPr>
          <a:xfrm flipV="1">
            <a:off x="11277600" y="4114800"/>
            <a:ext cx="3352800" cy="152400"/>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07" name="Line 7"/>
          <p:cNvSpPr/>
          <p:nvPr/>
        </p:nvSpPr>
        <p:spPr>
          <a:xfrm flipV="1">
            <a:off x="10363200" y="4876800"/>
            <a:ext cx="3352800" cy="152400"/>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08" name="Line 8"/>
          <p:cNvSpPr/>
          <p:nvPr/>
        </p:nvSpPr>
        <p:spPr>
          <a:xfrm flipV="1">
            <a:off x="10363200" y="6705600"/>
            <a:ext cx="3352800" cy="152400"/>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09" name="Line 9"/>
          <p:cNvSpPr/>
          <p:nvPr/>
        </p:nvSpPr>
        <p:spPr>
          <a:xfrm>
            <a:off x="8991600" y="5791199"/>
            <a:ext cx="5943601" cy="152402"/>
          </a:xfrm>
          <a:prstGeom prst="line">
            <a:avLst/>
          </a:prstGeom>
          <a:ln w="101600">
            <a:solidFill>
              <a:srgbClr val="CC0000"/>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10" name="Line 10"/>
          <p:cNvSpPr/>
          <p:nvPr/>
        </p:nvSpPr>
        <p:spPr>
          <a:xfrm>
            <a:off x="8991599" y="3962400"/>
            <a:ext cx="7162801" cy="457200"/>
          </a:xfrm>
          <a:prstGeom prst="line">
            <a:avLst/>
          </a:prstGeom>
          <a:ln w="101600">
            <a:solidFill>
              <a:srgbClr val="CC0000"/>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11"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07"/>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908"/>
                                        </p:tgtEl>
                                        <p:attrNameLst>
                                          <p:attrName>style.visibility</p:attrName>
                                        </p:attrNameLst>
                                      </p:cBhvr>
                                      <p:to>
                                        <p:strVal val="visible"/>
                                      </p:to>
                                    </p:set>
                                  </p:childTnLst>
                                </p:cTn>
                              </p:par>
                            </p:childTnLst>
                          </p:cTn>
                        </p:par>
                        <p:par>
                          <p:cTn id="10" fill="hold">
                            <p:stCondLst>
                              <p:cond delay="0"/>
                            </p:stCondLst>
                            <p:childTnLst>
                              <p:par>
                                <p:cTn id="11" presetClass="entr" nodeType="afterEffect" presetSubtype="0" presetID="1" grpId="3" fill="hold">
                                  <p:stCondLst>
                                    <p:cond delay="0"/>
                                  </p:stCondLst>
                                  <p:iterate type="el" backwards="0">
                                    <p:tmAbs val="0"/>
                                  </p:iterate>
                                  <p:childTnLst>
                                    <p:set>
                                      <p:cBhvr>
                                        <p:cTn id="12" fill="hold"/>
                                        <p:tgtEl>
                                          <p:spTgt spid="2906"/>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4" fill="hold">
                                  <p:stCondLst>
                                    <p:cond delay="0"/>
                                  </p:stCondLst>
                                  <p:iterate type="el" backwards="0">
                                    <p:tmAbs val="0"/>
                                  </p:iterate>
                                  <p:childTnLst>
                                    <p:set>
                                      <p:cBhvr>
                                        <p:cTn id="15" fill="hold"/>
                                        <p:tgtEl>
                                          <p:spTgt spid="2904"/>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5" fill="hold">
                                  <p:stCondLst>
                                    <p:cond delay="0"/>
                                  </p:stCondLst>
                                  <p:iterate type="el" backwards="0">
                                    <p:tmAbs val="0"/>
                                  </p:iterate>
                                  <p:childTnLst>
                                    <p:set>
                                      <p:cBhvr>
                                        <p:cTn id="18" fill="hold"/>
                                        <p:tgtEl>
                                          <p:spTgt spid="290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6" fill="hold">
                                  <p:stCondLst>
                                    <p:cond delay="0"/>
                                  </p:stCondLst>
                                  <p:iterate type="el" backwards="0">
                                    <p:tmAbs val="0"/>
                                  </p:iterate>
                                  <p:childTnLst>
                                    <p:set>
                                      <p:cBhvr>
                                        <p:cTn id="22" fill="hold"/>
                                        <p:tgtEl>
                                          <p:spTgt spid="2909"/>
                                        </p:tgtEl>
                                        <p:attrNameLst>
                                          <p:attrName>style.visibility</p:attrName>
                                        </p:attrNameLst>
                                      </p:cBhvr>
                                      <p:to>
                                        <p:strVal val="visible"/>
                                      </p:to>
                                    </p:set>
                                  </p:childTnLst>
                                </p:cTn>
                              </p:par>
                            </p:childTnLst>
                          </p:cTn>
                        </p:par>
                        <p:par>
                          <p:cTn id="23" fill="hold">
                            <p:stCondLst>
                              <p:cond delay="0"/>
                            </p:stCondLst>
                            <p:childTnLst>
                              <p:par>
                                <p:cTn id="24" presetClass="entr" nodeType="afterEffect" presetSubtype="0" presetID="1" grpId="7" fill="hold">
                                  <p:stCondLst>
                                    <p:cond delay="0"/>
                                  </p:stCondLst>
                                  <p:iterate type="el" backwards="0">
                                    <p:tmAbs val="0"/>
                                  </p:iterate>
                                  <p:childTnLst>
                                    <p:set>
                                      <p:cBhvr>
                                        <p:cTn id="25" fill="hold"/>
                                        <p:tgtEl>
                                          <p:spTgt spid="29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10" grpId="7"/>
      <p:bldP build="whole" bldLvl="1" animBg="1" rev="0" advAuto="0" spid="2907" grpId="1"/>
      <p:bldP build="whole" bldLvl="1" animBg="1" rev="0" advAuto="0" spid="2905" grpId="5"/>
      <p:bldP build="whole" bldLvl="1" animBg="1" rev="0" advAuto="0" spid="2908" grpId="2"/>
      <p:bldP build="whole" bldLvl="1" animBg="1" rev="0" advAuto="0" spid="2906" grpId="3"/>
      <p:bldP build="whole" bldLvl="1" animBg="1" rev="0" advAuto="0" spid="2909" grpId="6"/>
      <p:bldP build="whole" bldLvl="1" animBg="1" rev="0" advAuto="0" spid="2904" grpId="4"/>
    </p:bldLst>
  </p:timing>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3" name="Rectangle 2"/>
          <p:cNvSpPr txBox="1"/>
          <p:nvPr>
            <p:ph type="title"/>
          </p:nvPr>
        </p:nvSpPr>
        <p:spPr>
          <a:prstGeom prst="rect">
            <a:avLst/>
          </a:prstGeom>
        </p:spPr>
        <p:txBody>
          <a:bodyPr/>
          <a:lstStyle/>
          <a:p>
            <a:pPr>
              <a:defRPr u="sng"/>
            </a:pPr>
            <a:r>
              <a:t>RA</a:t>
            </a:r>
            <a:r>
              <a:rPr u="none"/>
              <a:t>ndom </a:t>
            </a:r>
            <a:r>
              <a:t>SA</a:t>
            </a:r>
            <a:r>
              <a:rPr u="none"/>
              <a:t>mple </a:t>
            </a:r>
            <a:r>
              <a:t>C</a:t>
            </a:r>
            <a:r>
              <a:rPr u="none"/>
              <a:t>onsensus</a:t>
            </a:r>
          </a:p>
        </p:txBody>
      </p:sp>
      <p:pic>
        <p:nvPicPr>
          <p:cNvPr id="2914" name="Picture 3" descr="Picture 3"/>
          <p:cNvPicPr>
            <a:picLocks noChangeAspect="1"/>
          </p:cNvPicPr>
          <p:nvPr/>
        </p:nvPicPr>
        <p:blipFill>
          <a:blip r:embed="rId2">
            <a:extLst/>
          </a:blip>
          <a:stretch>
            <a:fillRect/>
          </a:stretch>
        </p:blipFill>
        <p:spPr>
          <a:xfrm>
            <a:off x="5676900" y="3505200"/>
            <a:ext cx="13030200" cy="8686800"/>
          </a:xfrm>
          <a:prstGeom prst="rect">
            <a:avLst/>
          </a:prstGeom>
          <a:ln w="12700">
            <a:miter lim="400000"/>
          </a:ln>
        </p:spPr>
      </p:pic>
      <p:sp>
        <p:nvSpPr>
          <p:cNvPr id="2915" name="Line 4"/>
          <p:cNvSpPr/>
          <p:nvPr/>
        </p:nvSpPr>
        <p:spPr>
          <a:xfrm flipV="1">
            <a:off x="10820400" y="7315200"/>
            <a:ext cx="3200401" cy="1524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16" name="Line 5"/>
          <p:cNvSpPr/>
          <p:nvPr/>
        </p:nvSpPr>
        <p:spPr>
          <a:xfrm flipV="1">
            <a:off x="11255827" y="5486391"/>
            <a:ext cx="3352801" cy="152401"/>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17" name="Line 6"/>
          <p:cNvSpPr/>
          <p:nvPr/>
        </p:nvSpPr>
        <p:spPr>
          <a:xfrm flipV="1">
            <a:off x="11277600" y="4114800"/>
            <a:ext cx="3352800" cy="1524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18" name="Line 7"/>
          <p:cNvSpPr/>
          <p:nvPr/>
        </p:nvSpPr>
        <p:spPr>
          <a:xfrm flipV="1">
            <a:off x="10363200" y="4876800"/>
            <a:ext cx="3352800" cy="1524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19" name="Line 8"/>
          <p:cNvSpPr/>
          <p:nvPr/>
        </p:nvSpPr>
        <p:spPr>
          <a:xfrm flipV="1">
            <a:off x="10363200" y="6705600"/>
            <a:ext cx="3352800" cy="1524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20" name="Line 9"/>
          <p:cNvSpPr/>
          <p:nvPr/>
        </p:nvSpPr>
        <p:spPr>
          <a:xfrm>
            <a:off x="8991600" y="5791199"/>
            <a:ext cx="5943601" cy="152402"/>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21" name="Line 10"/>
          <p:cNvSpPr/>
          <p:nvPr/>
        </p:nvSpPr>
        <p:spPr>
          <a:xfrm>
            <a:off x="8991599" y="3962400"/>
            <a:ext cx="7162801" cy="4572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22" name="Text Box 11"/>
          <p:cNvSpPr txBox="1"/>
          <p:nvPr/>
        </p:nvSpPr>
        <p:spPr>
          <a:xfrm>
            <a:off x="6096000" y="10820400"/>
            <a:ext cx="12039600" cy="7289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spAutoFit/>
          </a:bodyPr>
          <a:lstStyle/>
          <a:p>
            <a:pPr algn="ctr" defTabSz="1828800">
              <a:spcBef>
                <a:spcPts val="2100"/>
              </a:spcBef>
              <a:defRPr sz="3600">
                <a:latin typeface="Myriad Pro"/>
                <a:ea typeface="Myriad Pro"/>
                <a:cs typeface="Myriad Pro"/>
                <a:sym typeface="Myriad Pro"/>
              </a:defRPr>
            </a:pPr>
            <a:r>
              <a:t>Select </a:t>
            </a:r>
            <a:r>
              <a:rPr i="1"/>
              <a:t>one</a:t>
            </a:r>
            <a:r>
              <a:t> match at random, count </a:t>
            </a:r>
            <a:r>
              <a:rPr i="1"/>
              <a:t>inliers</a:t>
            </a:r>
          </a:p>
        </p:txBody>
      </p:sp>
      <p:sp>
        <p:nvSpPr>
          <p:cNvPr id="2923"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5" name="Rectangle 2"/>
          <p:cNvSpPr txBox="1"/>
          <p:nvPr>
            <p:ph type="title"/>
          </p:nvPr>
        </p:nvSpPr>
        <p:spPr>
          <a:prstGeom prst="rect">
            <a:avLst/>
          </a:prstGeom>
        </p:spPr>
        <p:txBody>
          <a:bodyPr/>
          <a:lstStyle/>
          <a:p>
            <a:pPr>
              <a:defRPr u="sng"/>
            </a:pPr>
            <a:r>
              <a:t>RA</a:t>
            </a:r>
            <a:r>
              <a:rPr u="none"/>
              <a:t>ndom </a:t>
            </a:r>
            <a:r>
              <a:t>SA</a:t>
            </a:r>
            <a:r>
              <a:rPr u="none"/>
              <a:t>mple </a:t>
            </a:r>
            <a:r>
              <a:t>C</a:t>
            </a:r>
            <a:r>
              <a:rPr u="none"/>
              <a:t>onsensus</a:t>
            </a:r>
          </a:p>
        </p:txBody>
      </p:sp>
      <p:pic>
        <p:nvPicPr>
          <p:cNvPr id="2926" name="Picture 3" descr="Picture 3"/>
          <p:cNvPicPr>
            <a:picLocks noChangeAspect="1"/>
          </p:cNvPicPr>
          <p:nvPr/>
        </p:nvPicPr>
        <p:blipFill>
          <a:blip r:embed="rId2">
            <a:extLst/>
          </a:blip>
          <a:stretch>
            <a:fillRect/>
          </a:stretch>
        </p:blipFill>
        <p:spPr>
          <a:xfrm>
            <a:off x="5676900" y="3505200"/>
            <a:ext cx="13030200" cy="8686800"/>
          </a:xfrm>
          <a:prstGeom prst="rect">
            <a:avLst/>
          </a:prstGeom>
          <a:ln w="12700">
            <a:miter lim="400000"/>
          </a:ln>
        </p:spPr>
      </p:pic>
      <p:sp>
        <p:nvSpPr>
          <p:cNvPr id="2927" name="Line 4"/>
          <p:cNvSpPr/>
          <p:nvPr/>
        </p:nvSpPr>
        <p:spPr>
          <a:xfrm flipV="1">
            <a:off x="10820400" y="7315200"/>
            <a:ext cx="3200401" cy="1524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28" name="Line 5"/>
          <p:cNvSpPr/>
          <p:nvPr/>
        </p:nvSpPr>
        <p:spPr>
          <a:xfrm flipV="1">
            <a:off x="11255827" y="5486391"/>
            <a:ext cx="3352801" cy="152401"/>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29" name="Line 6"/>
          <p:cNvSpPr/>
          <p:nvPr/>
        </p:nvSpPr>
        <p:spPr>
          <a:xfrm flipV="1">
            <a:off x="11277600" y="4114800"/>
            <a:ext cx="3352800" cy="1524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30" name="Line 7"/>
          <p:cNvSpPr/>
          <p:nvPr/>
        </p:nvSpPr>
        <p:spPr>
          <a:xfrm flipV="1">
            <a:off x="10363200" y="4876800"/>
            <a:ext cx="3352800" cy="1524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31" name="Line 8"/>
          <p:cNvSpPr/>
          <p:nvPr/>
        </p:nvSpPr>
        <p:spPr>
          <a:xfrm flipV="1">
            <a:off x="10363200" y="6705600"/>
            <a:ext cx="3352800" cy="1524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32" name="Line 9"/>
          <p:cNvSpPr/>
          <p:nvPr/>
        </p:nvSpPr>
        <p:spPr>
          <a:xfrm>
            <a:off x="8991600" y="5791199"/>
            <a:ext cx="5943601" cy="152402"/>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33" name="Line 10"/>
          <p:cNvSpPr/>
          <p:nvPr/>
        </p:nvSpPr>
        <p:spPr>
          <a:xfrm>
            <a:off x="8991599" y="3962400"/>
            <a:ext cx="7162801" cy="457200"/>
          </a:xfrm>
          <a:prstGeom prst="line">
            <a:avLst/>
          </a:prstGeom>
          <a:ln w="101600">
            <a:solidFill>
              <a:srgbClr val="FFFF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34" name="Text Box 11"/>
          <p:cNvSpPr txBox="1"/>
          <p:nvPr/>
        </p:nvSpPr>
        <p:spPr>
          <a:xfrm>
            <a:off x="6096000" y="10820400"/>
            <a:ext cx="12039600" cy="7289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spAutoFit/>
          </a:bodyPr>
          <a:lstStyle/>
          <a:p>
            <a:pPr algn="ctr" defTabSz="1828800">
              <a:spcBef>
                <a:spcPts val="2100"/>
              </a:spcBef>
              <a:defRPr sz="3600">
                <a:latin typeface="Myriad Pro"/>
                <a:ea typeface="Myriad Pro"/>
                <a:cs typeface="Myriad Pro"/>
                <a:sym typeface="Myriad Pro"/>
              </a:defRPr>
            </a:pPr>
            <a:r>
              <a:t>Select another match at random, count </a:t>
            </a:r>
            <a:r>
              <a:rPr i="1"/>
              <a:t>inliers</a:t>
            </a:r>
          </a:p>
        </p:txBody>
      </p:sp>
      <p:sp>
        <p:nvSpPr>
          <p:cNvPr id="2935"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37" name="Rectangle 2"/>
          <p:cNvSpPr txBox="1"/>
          <p:nvPr>
            <p:ph type="title"/>
          </p:nvPr>
        </p:nvSpPr>
        <p:spPr>
          <a:prstGeom prst="rect">
            <a:avLst/>
          </a:prstGeom>
        </p:spPr>
        <p:txBody>
          <a:bodyPr/>
          <a:lstStyle/>
          <a:p>
            <a:pPr>
              <a:defRPr u="sng"/>
            </a:pPr>
            <a:r>
              <a:t>RA</a:t>
            </a:r>
            <a:r>
              <a:rPr u="none"/>
              <a:t>ndom </a:t>
            </a:r>
            <a:r>
              <a:t>SA</a:t>
            </a:r>
            <a:r>
              <a:rPr u="none"/>
              <a:t>mple </a:t>
            </a:r>
            <a:r>
              <a:t>C</a:t>
            </a:r>
            <a:r>
              <a:rPr u="none"/>
              <a:t>onsensus</a:t>
            </a:r>
          </a:p>
        </p:txBody>
      </p:sp>
      <p:pic>
        <p:nvPicPr>
          <p:cNvPr id="2938" name="Picture 3" descr="Picture 3"/>
          <p:cNvPicPr>
            <a:picLocks noChangeAspect="1"/>
          </p:cNvPicPr>
          <p:nvPr/>
        </p:nvPicPr>
        <p:blipFill>
          <a:blip r:embed="rId2">
            <a:extLst/>
          </a:blip>
          <a:stretch>
            <a:fillRect/>
          </a:stretch>
        </p:blipFill>
        <p:spPr>
          <a:xfrm>
            <a:off x="5676900" y="3505200"/>
            <a:ext cx="13030200" cy="8686800"/>
          </a:xfrm>
          <a:prstGeom prst="rect">
            <a:avLst/>
          </a:prstGeom>
          <a:ln w="12700">
            <a:miter lim="400000"/>
          </a:ln>
        </p:spPr>
      </p:pic>
      <p:sp>
        <p:nvSpPr>
          <p:cNvPr id="2939" name="Line 4"/>
          <p:cNvSpPr/>
          <p:nvPr/>
        </p:nvSpPr>
        <p:spPr>
          <a:xfrm flipV="1">
            <a:off x="10820400" y="7315200"/>
            <a:ext cx="3200401" cy="152400"/>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40" name="Line 5"/>
          <p:cNvSpPr/>
          <p:nvPr/>
        </p:nvSpPr>
        <p:spPr>
          <a:xfrm flipV="1">
            <a:off x="11255827" y="5486391"/>
            <a:ext cx="3352801" cy="152401"/>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41" name="Line 6"/>
          <p:cNvSpPr/>
          <p:nvPr/>
        </p:nvSpPr>
        <p:spPr>
          <a:xfrm flipV="1">
            <a:off x="11277600" y="4114800"/>
            <a:ext cx="3352800" cy="152400"/>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42" name="Line 7"/>
          <p:cNvSpPr/>
          <p:nvPr/>
        </p:nvSpPr>
        <p:spPr>
          <a:xfrm flipV="1">
            <a:off x="10363200" y="4876800"/>
            <a:ext cx="3352800" cy="152400"/>
          </a:xfrm>
          <a:prstGeom prst="line">
            <a:avLst/>
          </a:prstGeom>
          <a:ln w="101600">
            <a:solidFill>
              <a:srgbClr val="FFFF00"/>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43" name="Line 8"/>
          <p:cNvSpPr/>
          <p:nvPr/>
        </p:nvSpPr>
        <p:spPr>
          <a:xfrm flipV="1">
            <a:off x="10363200" y="6705600"/>
            <a:ext cx="3352800" cy="152400"/>
          </a:xfrm>
          <a:prstGeom prst="line">
            <a:avLst/>
          </a:prstGeom>
          <a:ln w="101600">
            <a:solidFill>
              <a:srgbClr val="3333FF"/>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44" name="Line 9"/>
          <p:cNvSpPr/>
          <p:nvPr/>
        </p:nvSpPr>
        <p:spPr>
          <a:xfrm>
            <a:off x="8991600" y="5791199"/>
            <a:ext cx="5943601" cy="152402"/>
          </a:xfrm>
          <a:prstGeom prst="line">
            <a:avLst/>
          </a:prstGeom>
          <a:ln w="101600">
            <a:solidFill>
              <a:srgbClr val="FF0000"/>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45" name="Line 10"/>
          <p:cNvSpPr/>
          <p:nvPr/>
        </p:nvSpPr>
        <p:spPr>
          <a:xfrm>
            <a:off x="8991599" y="3962400"/>
            <a:ext cx="7162801" cy="457200"/>
          </a:xfrm>
          <a:prstGeom prst="line">
            <a:avLst/>
          </a:prstGeom>
          <a:ln w="101600">
            <a:solidFill>
              <a:srgbClr val="FF0000"/>
            </a:solidFill>
            <a:tailEnd type="triangle"/>
          </a:ln>
          <a:effectLst>
            <a:outerShdw sx="100000" sy="100000" kx="0" ky="0" algn="b" rotWithShape="0" blurRad="101600" dist="76200" dir="2700000">
              <a:srgbClr val="000000">
                <a:alpha val="88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46" name="Text Box 11"/>
          <p:cNvSpPr txBox="1"/>
          <p:nvPr/>
        </p:nvSpPr>
        <p:spPr>
          <a:xfrm>
            <a:off x="6096000" y="10820400"/>
            <a:ext cx="12039600" cy="728980"/>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spcBef>
                <a:spcPts val="2100"/>
              </a:spcBef>
              <a:defRPr sz="3600">
                <a:latin typeface="Myriad Pro"/>
                <a:ea typeface="Myriad Pro"/>
                <a:cs typeface="Myriad Pro"/>
                <a:sym typeface="Myriad Pro"/>
              </a:defRPr>
            </a:lvl1pPr>
          </a:lstStyle>
          <a:p>
            <a:pPr/>
            <a:r>
              <a:t>Output the translation with the highest number of inliers</a:t>
            </a:r>
          </a:p>
        </p:txBody>
      </p:sp>
      <p:sp>
        <p:nvSpPr>
          <p:cNvPr id="2947"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9" name="Title 1"/>
          <p:cNvSpPr txBox="1"/>
          <p:nvPr>
            <p:ph type="title"/>
          </p:nvPr>
        </p:nvSpPr>
        <p:spPr>
          <a:prstGeom prst="rect">
            <a:avLst/>
          </a:prstGeom>
        </p:spPr>
        <p:txBody>
          <a:bodyPr/>
          <a:lstStyle/>
          <a:p>
            <a:pPr/>
            <a:r>
              <a:t>RANSAC</a:t>
            </a:r>
          </a:p>
        </p:txBody>
      </p:sp>
      <p:sp>
        <p:nvSpPr>
          <p:cNvPr id="2950" name="Content Placeholder 2"/>
          <p:cNvSpPr txBox="1"/>
          <p:nvPr>
            <p:ph type="body" idx="1"/>
          </p:nvPr>
        </p:nvSpPr>
        <p:spPr>
          <a:xfrm>
            <a:off x="1219200" y="3200400"/>
            <a:ext cx="21945600" cy="9601200"/>
          </a:xfrm>
          <a:prstGeom prst="rect">
            <a:avLst/>
          </a:prstGeom>
        </p:spPr>
        <p:txBody>
          <a:bodyPr/>
          <a:lstStyle/>
          <a:p>
            <a:pPr/>
            <a:r>
              <a:t>Idea:</a:t>
            </a:r>
          </a:p>
          <a:p>
            <a:pPr lvl="1" marL="1028700" indent="-571500">
              <a:spcBef>
                <a:spcPts val="1300"/>
              </a:spcBef>
              <a:defRPr sz="5600"/>
            </a:pPr>
            <a:r>
              <a:t>All the inliers will agree with each other on the translation vector; the (hopefully small) number of outliers will (hopefully) disagree with each other</a:t>
            </a:r>
          </a:p>
          <a:p>
            <a:pPr lvl="2" marL="1371600" indent="-457200">
              <a:spcBef>
                <a:spcPts val="1100"/>
              </a:spcBef>
              <a:defRPr sz="4800"/>
            </a:pPr>
            <a:r>
              <a:t>RANSAC only has guarantees if there are &lt; 50% outliers</a:t>
            </a:r>
          </a:p>
          <a:p>
            <a:pPr lvl="2" marL="1371600" indent="-457200">
              <a:spcBef>
                <a:spcPts val="1100"/>
              </a:spcBef>
              <a:defRPr sz="4800"/>
            </a:pPr>
          </a:p>
          <a:p>
            <a:pPr lvl="1" marL="1028700" indent="-571500">
              <a:spcBef>
                <a:spcPts val="1300"/>
              </a:spcBef>
              <a:defRPr sz="5600"/>
            </a:pPr>
            <a:r>
              <a:t>“All good matches are alike; every bad match is bad in its own way.”</a:t>
            </a:r>
          </a:p>
          <a:p>
            <a:pPr lvl="1" marL="571500" indent="-114300">
              <a:spcBef>
                <a:spcPts val="1300"/>
              </a:spcBef>
              <a:buSzTx/>
              <a:buNone/>
              <a:defRPr sz="5600"/>
            </a:pPr>
            <a:r>
              <a:t>				</a:t>
            </a:r>
            <a:r>
              <a:rPr sz="4000"/>
              <a:t>– Tolstoy via Alyosha Efros</a:t>
            </a:r>
          </a:p>
        </p:txBody>
      </p:sp>
      <p:sp>
        <p:nvSpPr>
          <p:cNvPr id="2951"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50">
                                            <p:txEl>
                                              <p:pRg st="4" end="4"/>
                                            </p:txEl>
                                          </p:spTgt>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1" fill="hold">
                                  <p:stCondLst>
                                    <p:cond delay="0"/>
                                  </p:stCondLst>
                                  <p:iterate type="el" backwards="0">
                                    <p:tmAbs val="0"/>
                                  </p:iterate>
                                  <p:childTnLst>
                                    <p:set>
                                      <p:cBhvr>
                                        <p:cTn id="9" fill="hold"/>
                                        <p:tgtEl>
                                          <p:spTgt spid="2950">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950" grpId="1"/>
    </p:bldLst>
  </p:timing>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3" name="Title 1"/>
          <p:cNvSpPr txBox="1"/>
          <p:nvPr>
            <p:ph type="title"/>
          </p:nvPr>
        </p:nvSpPr>
        <p:spPr>
          <a:prstGeom prst="rect">
            <a:avLst/>
          </a:prstGeom>
        </p:spPr>
        <p:txBody>
          <a:bodyPr/>
          <a:lstStyle/>
          <a:p>
            <a:pPr/>
            <a:r>
              <a:t>RANSAC</a:t>
            </a:r>
          </a:p>
        </p:txBody>
      </p:sp>
      <p:sp>
        <p:nvSpPr>
          <p:cNvPr id="2954" name="Content Placeholder 2"/>
          <p:cNvSpPr txBox="1"/>
          <p:nvPr>
            <p:ph type="body" idx="1"/>
          </p:nvPr>
        </p:nvSpPr>
        <p:spPr>
          <a:xfrm>
            <a:off x="1066800" y="3200400"/>
            <a:ext cx="22250400" cy="9906000"/>
          </a:xfrm>
          <a:prstGeom prst="rect">
            <a:avLst/>
          </a:prstGeom>
        </p:spPr>
        <p:txBody>
          <a:bodyPr/>
          <a:lstStyle/>
          <a:p>
            <a:pPr marL="672084" indent="-672084" defTabSz="1792223">
              <a:defRPr b="1" sz="6272"/>
            </a:pPr>
            <a:r>
              <a:t>Inlier threshold </a:t>
            </a:r>
            <a:r>
              <a:rPr b="0"/>
              <a:t>related to the amount of noise we expect in inliers</a:t>
            </a:r>
            <a:endParaRPr b="0"/>
          </a:p>
          <a:p>
            <a:pPr lvl="1" marL="1008126" indent="-560070" defTabSz="1792223">
              <a:spcBef>
                <a:spcPts val="1300"/>
              </a:spcBef>
              <a:defRPr sz="5488"/>
            </a:pPr>
            <a:r>
              <a:t>Often model noise as Gaussian w/ some standard deviation (e.g. 3 pixels)</a:t>
            </a:r>
          </a:p>
          <a:p>
            <a:pPr marL="672084" indent="-672084" defTabSz="1792223">
              <a:defRPr b="1" sz="6272"/>
            </a:pPr>
            <a:r>
              <a:t>Number of rounds </a:t>
            </a:r>
            <a:r>
              <a:rPr b="0"/>
              <a:t>related to the percentage of outliers we expect, and the probability of success we’d like to guarantee</a:t>
            </a:r>
            <a:endParaRPr b="0"/>
          </a:p>
          <a:p>
            <a:pPr lvl="1" marL="1008126" indent="-560070" defTabSz="1792223">
              <a:spcBef>
                <a:spcPts val="1300"/>
              </a:spcBef>
              <a:defRPr sz="5488"/>
            </a:pPr>
            <a:r>
              <a:t>Suppose there are 20% outliers, and we want to find the correct answer with at least 99% probability </a:t>
            </a:r>
          </a:p>
          <a:p>
            <a:pPr lvl="1" marL="1008126" indent="-560070" defTabSz="1792223">
              <a:spcBef>
                <a:spcPts val="1300"/>
              </a:spcBef>
              <a:defRPr sz="5488"/>
            </a:pPr>
            <a:r>
              <a:t>How many rounds do we need?</a:t>
            </a:r>
          </a:p>
        </p:txBody>
      </p:sp>
      <p:sp>
        <p:nvSpPr>
          <p:cNvPr id="2955"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5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2954">
                                            <p:txEl>
                                              <p:pRg st="3" end="3"/>
                                            </p:txEl>
                                          </p:spTgt>
                                        </p:tgtEl>
                                        <p:attrNameLst>
                                          <p:attrName>style.visibility</p:attrName>
                                        </p:attrNameLst>
                                      </p:cBhvr>
                                      <p:to>
                                        <p:strVal val="visible"/>
                                      </p:to>
                                    </p:set>
                                  </p:childTnLst>
                                </p:cTn>
                              </p:par>
                            </p:childTnLst>
                          </p:cTn>
                        </p:par>
                        <p:par>
                          <p:cTn id="11" fill="hold">
                            <p:stCondLst>
                              <p:cond delay="0"/>
                            </p:stCondLst>
                            <p:childTnLst>
                              <p:par>
                                <p:cTn id="12" presetClass="entr" nodeType="afterEffect" presetSubtype="0" presetID="1" grpId="1" fill="hold">
                                  <p:stCondLst>
                                    <p:cond delay="0"/>
                                  </p:stCondLst>
                                  <p:iterate type="el" backwards="0">
                                    <p:tmAbs val="0"/>
                                  </p:iterate>
                                  <p:childTnLst>
                                    <p:set>
                                      <p:cBhvr>
                                        <p:cTn id="13" fill="hold"/>
                                        <p:tgtEl>
                                          <p:spTgt spid="2954">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954" grpId="1"/>
    </p:bldLst>
  </p:timing>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57" name="Title 1"/>
          <p:cNvSpPr txBox="1"/>
          <p:nvPr>
            <p:ph type="title"/>
          </p:nvPr>
        </p:nvSpPr>
        <p:spPr>
          <a:prstGeom prst="rect">
            <a:avLst/>
          </a:prstGeom>
        </p:spPr>
        <p:txBody>
          <a:bodyPr/>
          <a:lstStyle/>
          <a:p>
            <a:pPr/>
            <a:r>
              <a:t>RANSAC: Another view</a:t>
            </a:r>
          </a:p>
        </p:txBody>
      </p:sp>
      <p:sp>
        <p:nvSpPr>
          <p:cNvPr id="2958" name="Straight Arrow Connector 5"/>
          <p:cNvSpPr/>
          <p:nvPr/>
        </p:nvSpPr>
        <p:spPr>
          <a:xfrm flipV="1">
            <a:off x="9174098" y="3810001"/>
            <a:ext cx="5065" cy="6422803"/>
          </a:xfrm>
          <a:prstGeom prst="line">
            <a:avLst/>
          </a:prstGeom>
          <a:ln w="50800">
            <a:solidFill>
              <a:srgbClr val="000000"/>
            </a:solidFill>
            <a:tailEnd type="triangle"/>
          </a:ln>
          <a:effectLst>
            <a:outerShdw sx="100000" sy="100000" kx="0" ky="0" algn="b" rotWithShape="0" blurRad="101600" dist="76200" dir="2700000">
              <a:srgbClr val="000000">
                <a:alpha val="40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59" name="Straight Arrow Connector 6"/>
          <p:cNvSpPr/>
          <p:nvPr/>
        </p:nvSpPr>
        <p:spPr>
          <a:xfrm>
            <a:off x="9141908" y="10264989"/>
            <a:ext cx="6214497" cy="5065"/>
          </a:xfrm>
          <a:prstGeom prst="line">
            <a:avLst/>
          </a:prstGeom>
          <a:ln w="50800">
            <a:solidFill>
              <a:srgbClr val="000000"/>
            </a:solidFill>
            <a:tailEnd type="triangle"/>
          </a:ln>
          <a:effectLst>
            <a:outerShdw sx="100000" sy="100000" kx="0" ky="0" algn="b" rotWithShape="0" blurRad="101600" dist="76200" dir="2700000">
              <a:srgbClr val="000000">
                <a:alpha val="40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2960" name="TextBox 7"/>
          <p:cNvSpPr txBox="1"/>
          <p:nvPr/>
        </p:nvSpPr>
        <p:spPr>
          <a:xfrm>
            <a:off x="10759440" y="10351196"/>
            <a:ext cx="4030088" cy="10337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5600">
                <a:latin typeface="Myriad Pro"/>
                <a:ea typeface="Myriad Pro"/>
                <a:cs typeface="Myriad Pro"/>
                <a:sym typeface="Myriad Pro"/>
              </a:defRPr>
            </a:lvl1pPr>
          </a:lstStyle>
          <a:p>
            <a:pPr/>
            <a:r>
              <a:t>x translation</a:t>
            </a:r>
          </a:p>
        </p:txBody>
      </p:sp>
      <p:sp>
        <p:nvSpPr>
          <p:cNvPr id="2961" name="TextBox 8"/>
          <p:cNvSpPr txBox="1"/>
          <p:nvPr/>
        </p:nvSpPr>
        <p:spPr>
          <a:xfrm>
            <a:off x="4815839" y="6541196"/>
            <a:ext cx="4030088" cy="10337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5600">
                <a:latin typeface="Myriad Pro"/>
                <a:ea typeface="Myriad Pro"/>
                <a:cs typeface="Myriad Pro"/>
                <a:sym typeface="Myriad Pro"/>
              </a:defRPr>
            </a:lvl1pPr>
          </a:lstStyle>
          <a:p>
            <a:pPr/>
            <a:r>
              <a:t>y translation</a:t>
            </a:r>
          </a:p>
        </p:txBody>
      </p:sp>
      <p:sp>
        <p:nvSpPr>
          <p:cNvPr id="2962" name="Oval 9"/>
          <p:cNvSpPr/>
          <p:nvPr/>
        </p:nvSpPr>
        <p:spPr>
          <a:xfrm>
            <a:off x="11431493" y="8365449"/>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63" name="Oval 10"/>
          <p:cNvSpPr/>
          <p:nvPr/>
        </p:nvSpPr>
        <p:spPr>
          <a:xfrm>
            <a:off x="11730915" y="8292900"/>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64" name="Oval 11"/>
          <p:cNvSpPr/>
          <p:nvPr/>
        </p:nvSpPr>
        <p:spPr>
          <a:xfrm>
            <a:off x="11349019" y="8520603"/>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65" name="Oval 12"/>
          <p:cNvSpPr/>
          <p:nvPr/>
        </p:nvSpPr>
        <p:spPr>
          <a:xfrm>
            <a:off x="10436411" y="5169596"/>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66" name="Oval 13"/>
          <p:cNvSpPr/>
          <p:nvPr/>
        </p:nvSpPr>
        <p:spPr>
          <a:xfrm>
            <a:off x="10588811" y="5169596"/>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67" name="Oval 14"/>
          <p:cNvSpPr/>
          <p:nvPr/>
        </p:nvSpPr>
        <p:spPr>
          <a:xfrm>
            <a:off x="11653819" y="8597700"/>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68" name="Oval 15"/>
          <p:cNvSpPr/>
          <p:nvPr/>
        </p:nvSpPr>
        <p:spPr>
          <a:xfrm>
            <a:off x="11578515" y="8445300"/>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69" name="Oval 16"/>
          <p:cNvSpPr/>
          <p:nvPr/>
        </p:nvSpPr>
        <p:spPr>
          <a:xfrm>
            <a:off x="11426115" y="8597700"/>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70" name="Oval 17"/>
          <p:cNvSpPr/>
          <p:nvPr/>
        </p:nvSpPr>
        <p:spPr>
          <a:xfrm>
            <a:off x="11578515" y="8292900"/>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71" name="Oval 18"/>
          <p:cNvSpPr/>
          <p:nvPr/>
        </p:nvSpPr>
        <p:spPr>
          <a:xfrm>
            <a:off x="13941612" y="5474396"/>
            <a:ext cx="381897" cy="381897"/>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72" name="Oval 19"/>
          <p:cNvSpPr/>
          <p:nvPr/>
        </p:nvSpPr>
        <p:spPr>
          <a:xfrm>
            <a:off x="11146972" y="8033660"/>
            <a:ext cx="1219201" cy="1219201"/>
          </a:xfrm>
          <a:prstGeom prst="ellipse">
            <a:avLst/>
          </a:prstGeom>
          <a:ln w="50800">
            <a:solidFill>
              <a:srgbClr val="000000"/>
            </a:solidFill>
          </a:ln>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2973" name="TextBox 22"/>
          <p:cNvSpPr txBox="1"/>
          <p:nvPr/>
        </p:nvSpPr>
        <p:spPr>
          <a:xfrm>
            <a:off x="12588240" y="7772400"/>
            <a:ext cx="5455921" cy="1821180"/>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defTabSz="1828800">
              <a:spcBef>
                <a:spcPts val="0"/>
              </a:spcBef>
              <a:defRPr sz="3600">
                <a:latin typeface="Myriad Pro"/>
                <a:ea typeface="Myriad Pro"/>
                <a:cs typeface="Myriad Pro"/>
                <a:sym typeface="Myriad Pro"/>
              </a:defRPr>
            </a:pPr>
            <a:r>
              <a:t>set threshold so that, e.g., 95% of the Gaussian</a:t>
            </a:r>
          </a:p>
          <a:p>
            <a:pPr defTabSz="1828800">
              <a:spcBef>
                <a:spcPts val="0"/>
              </a:spcBef>
              <a:defRPr sz="3600">
                <a:latin typeface="Myriad Pro"/>
                <a:ea typeface="Myriad Pro"/>
                <a:cs typeface="Myriad Pro"/>
                <a:sym typeface="Myriad Pro"/>
              </a:defRPr>
            </a:pPr>
            <a:r>
              <a:t>lies inside that radius</a:t>
            </a:r>
          </a:p>
        </p:txBody>
      </p:sp>
      <p:pic>
        <p:nvPicPr>
          <p:cNvPr id="2974" name="Ink 2" descr="Ink 2"/>
          <p:cNvPicPr>
            <a:picLocks noChangeAspect="1"/>
          </p:cNvPicPr>
          <p:nvPr/>
        </p:nvPicPr>
        <p:blipFill>
          <a:blip r:embed="rId2">
            <a:extLst/>
          </a:blip>
          <a:stretch>
            <a:fillRect/>
          </a:stretch>
        </p:blipFill>
        <p:spPr>
          <a:xfrm>
            <a:off x="3960719" y="11072159"/>
            <a:ext cx="38161" cy="38161"/>
          </a:xfrm>
          <a:prstGeom prst="rect">
            <a:avLst/>
          </a:prstGeom>
          <a:ln w="12700">
            <a:miter lim="400000"/>
          </a:ln>
        </p:spPr>
      </p:pic>
      <p:pic>
        <p:nvPicPr>
          <p:cNvPr id="2975" name="Ink 3" descr="Ink 3"/>
          <p:cNvPicPr>
            <a:picLocks noChangeAspect="1"/>
          </p:cNvPicPr>
          <p:nvPr/>
        </p:nvPicPr>
        <p:blipFill>
          <a:blip r:embed="rId2">
            <a:extLst/>
          </a:blip>
          <a:stretch>
            <a:fillRect/>
          </a:stretch>
        </p:blipFill>
        <p:spPr>
          <a:xfrm>
            <a:off x="4447440" y="10875599"/>
            <a:ext cx="38161" cy="38161"/>
          </a:xfrm>
          <a:prstGeom prst="rect">
            <a:avLst/>
          </a:prstGeom>
          <a:ln w="12700">
            <a:miter lim="400000"/>
          </a:ln>
        </p:spPr>
      </p:pic>
      <p:sp>
        <p:nvSpPr>
          <p:cNvPr id="2976"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72"/>
                                        </p:tgtEl>
                                        <p:attrNameLst>
                                          <p:attrName>style.visibility</p:attrName>
                                        </p:attrNameLst>
                                      </p:cBhvr>
                                      <p:to>
                                        <p:strVal val="visible"/>
                                      </p:to>
                                    </p:set>
                                  </p:childTnLst>
                                </p:cTn>
                              </p:par>
                            </p:childTnLst>
                          </p:cTn>
                        </p:par>
                        <p:par>
                          <p:cTn id="7" fill="hold">
                            <p:stCondLst>
                              <p:cond delay="0"/>
                            </p:stCondLst>
                            <p:childTnLst>
                              <p:par>
                                <p:cTn id="8" presetClass="entr" nodeType="afterEffect" presetSubtype="0" presetID="1" grpId="2" fill="hold">
                                  <p:stCondLst>
                                    <p:cond delay="0"/>
                                  </p:stCondLst>
                                  <p:iterate type="el" backwards="0">
                                    <p:tmAbs val="0"/>
                                  </p:iterate>
                                  <p:childTnLst>
                                    <p:set>
                                      <p:cBhvr>
                                        <p:cTn id="9" fill="hold"/>
                                        <p:tgtEl>
                                          <p:spTgt spid="29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73" grpId="2"/>
      <p:bldP build="whole" bldLvl="1" animBg="1" rev="0" advAuto="0" spid="2972" grpId="1"/>
    </p:bldLst>
  </p:timing>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8" name="Title 1"/>
          <p:cNvSpPr txBox="1"/>
          <p:nvPr>
            <p:ph type="title"/>
          </p:nvPr>
        </p:nvSpPr>
        <p:spPr>
          <a:prstGeom prst="rect">
            <a:avLst/>
          </a:prstGeom>
        </p:spPr>
        <p:txBody>
          <a:bodyPr/>
          <a:lstStyle/>
          <a:p>
            <a:pPr/>
            <a:r>
              <a:t>RANSAC</a:t>
            </a:r>
          </a:p>
        </p:txBody>
      </p:sp>
      <p:sp>
        <p:nvSpPr>
          <p:cNvPr id="2979" name="Content Placeholder 2"/>
          <p:cNvSpPr txBox="1"/>
          <p:nvPr>
            <p:ph type="body" sz="quarter" idx="1"/>
          </p:nvPr>
        </p:nvSpPr>
        <p:spPr>
          <a:xfrm>
            <a:off x="3962400" y="3200401"/>
            <a:ext cx="16459200" cy="3526973"/>
          </a:xfrm>
          <a:prstGeom prst="rect">
            <a:avLst/>
          </a:prstGeom>
        </p:spPr>
        <p:txBody>
          <a:bodyPr/>
          <a:lstStyle/>
          <a:p>
            <a:pPr/>
            <a:r>
              <a:t>Back to linear regression</a:t>
            </a:r>
          </a:p>
          <a:p>
            <a:pPr/>
            <a:r>
              <a:t>How do we generate a hypothesis?</a:t>
            </a:r>
          </a:p>
        </p:txBody>
      </p:sp>
      <p:grpSp>
        <p:nvGrpSpPr>
          <p:cNvPr id="2995" name="Group 46"/>
          <p:cNvGrpSpPr/>
          <p:nvPr/>
        </p:nvGrpSpPr>
        <p:grpSpPr>
          <a:xfrm>
            <a:off x="9734139" y="2286000"/>
            <a:ext cx="5384800" cy="10132536"/>
            <a:chOff x="0" y="0"/>
            <a:chExt cx="5384798" cy="10132535"/>
          </a:xfrm>
        </p:grpSpPr>
        <p:sp>
          <p:nvSpPr>
            <p:cNvPr id="2980" name="Straight Arrow Connector 30"/>
            <p:cNvSpPr/>
            <p:nvPr/>
          </p:nvSpPr>
          <p:spPr>
            <a:xfrm flipV="1">
              <a:off x="168231" y="5184767"/>
              <a:ext cx="3177" cy="4027715"/>
            </a:xfrm>
            <a:prstGeom prst="line">
              <a:avLst/>
            </a:prstGeom>
            <a:noFill/>
            <a:ln w="50800" cap="flat">
              <a:solidFill>
                <a:srgbClr val="000000"/>
              </a:solidFill>
              <a:prstDash val="solid"/>
              <a:round/>
              <a:tailEnd type="triangle" w="med" len="med"/>
            </a:ln>
            <a:effectLst>
              <a:outerShdw sx="100000" sy="100000" kx="0" ky="0" algn="b" rotWithShape="0" blurRad="101600" dist="76200" dir="2700000">
                <a:srgbClr val="000000">
                  <a:alpha val="40000"/>
                </a:srgbClr>
              </a:outerShdw>
            </a:effectLst>
          </p:spPr>
          <p:txBody>
            <a:bodyPr wrap="square" lIns="91439" tIns="91439" rIns="91439" bIns="91439" numCol="1" anchor="t">
              <a:noAutofit/>
            </a:bodyPr>
            <a:lstStyle/>
            <a:p>
              <a:pPr defTabSz="1828800">
                <a:spcBef>
                  <a:spcPts val="0"/>
                </a:spcBef>
                <a:defRPr sz="3600">
                  <a:latin typeface="Myriad Pro"/>
                  <a:ea typeface="Myriad Pro"/>
                  <a:cs typeface="Myriad Pro"/>
                  <a:sym typeface="Myriad Pro"/>
                </a:defRPr>
              </a:pPr>
            </a:p>
          </p:txBody>
        </p:sp>
        <p:sp>
          <p:nvSpPr>
            <p:cNvPr id="2981" name="Straight Arrow Connector 31"/>
            <p:cNvSpPr/>
            <p:nvPr/>
          </p:nvSpPr>
          <p:spPr>
            <a:xfrm>
              <a:off x="148045" y="9232663"/>
              <a:ext cx="3897087" cy="3177"/>
            </a:xfrm>
            <a:prstGeom prst="line">
              <a:avLst/>
            </a:prstGeom>
            <a:noFill/>
            <a:ln w="50800" cap="flat">
              <a:solidFill>
                <a:srgbClr val="000000"/>
              </a:solidFill>
              <a:prstDash val="solid"/>
              <a:round/>
              <a:tailEnd type="triangle" w="med" len="med"/>
            </a:ln>
            <a:effectLst>
              <a:outerShdw sx="100000" sy="100000" kx="0" ky="0" algn="b" rotWithShape="0" blurRad="101600" dist="76200" dir="2700000">
                <a:srgbClr val="000000">
                  <a:alpha val="40000"/>
                </a:srgbClr>
              </a:outerShdw>
            </a:effectLst>
          </p:spPr>
          <p:txBody>
            <a:bodyPr wrap="square" lIns="91439" tIns="91439" rIns="91439" bIns="91439" numCol="1" anchor="t">
              <a:noAutofit/>
            </a:bodyPr>
            <a:lstStyle/>
            <a:p>
              <a:pPr defTabSz="1828800">
                <a:spcBef>
                  <a:spcPts val="0"/>
                </a:spcBef>
                <a:defRPr sz="3600">
                  <a:latin typeface="Myriad Pro"/>
                  <a:ea typeface="Myriad Pro"/>
                  <a:cs typeface="Myriad Pro"/>
                  <a:sym typeface="Myriad Pro"/>
                </a:defRPr>
              </a:pPr>
            </a:p>
          </p:txBody>
        </p:sp>
        <p:sp>
          <p:nvSpPr>
            <p:cNvPr id="2982" name="TextBox 32"/>
            <p:cNvSpPr/>
            <p:nvPr/>
          </p:nvSpPr>
          <p:spPr>
            <a:xfrm>
              <a:off x="4114798" y="8862535"/>
              <a:ext cx="1270001"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defTabSz="1828800">
                <a:spcBef>
                  <a:spcPts val="0"/>
                </a:spcBef>
                <a:defRPr sz="3600">
                  <a:latin typeface="Myriad Pro"/>
                  <a:ea typeface="Myriad Pro"/>
                  <a:cs typeface="Myriad Pro"/>
                  <a:sym typeface="Myriad Pro"/>
                </a:defRPr>
              </a:lvl1pPr>
            </a:lstStyle>
            <a:p>
              <a:pPr/>
              <a:r>
                <a:t>x</a:t>
              </a:r>
            </a:p>
          </p:txBody>
        </p:sp>
        <p:sp>
          <p:nvSpPr>
            <p:cNvPr id="2983" name="TextBox 33"/>
            <p:cNvSpPr/>
            <p:nvPr/>
          </p:nvSpPr>
          <p:spPr>
            <a:xfrm>
              <a:off x="0" y="4508251"/>
              <a:ext cx="1270000" cy="1270001"/>
            </a:xfrm>
            <a:prstGeom prst="line">
              <a:avLst/>
            </a:prstGeom>
            <a:noFill/>
            <a:ln w="12700" cap="flat">
              <a:noFill/>
              <a:miter lim="400000"/>
            </a:ln>
            <a:effectLst/>
            <a:extLst>
              <a:ext uri="{C572A759-6A51-4108-AA02-DFA0A04FC94B}">
                <ma14:wrappingTextBoxFlag xmlns:ma14="http://schemas.microsoft.com/office/mac/drawingml/2011/main" val="1"/>
              </a:ext>
            </a:extLst>
          </p:spPr>
          <p:txBody>
            <a:bodyPr wrap="none" lIns="91439" tIns="91439" rIns="91439" bIns="91439" numCol="1" anchor="t">
              <a:spAutoFit/>
            </a:bodyPr>
            <a:lstStyle>
              <a:lvl1pPr defTabSz="1828800">
                <a:spcBef>
                  <a:spcPts val="0"/>
                </a:spcBef>
                <a:defRPr sz="3600">
                  <a:latin typeface="Myriad Pro"/>
                  <a:ea typeface="Myriad Pro"/>
                  <a:cs typeface="Myriad Pro"/>
                  <a:sym typeface="Myriad Pro"/>
                </a:defRPr>
              </a:lvl1pPr>
            </a:lstStyle>
            <a:p>
              <a:pPr/>
              <a:r>
                <a:t>y</a:t>
              </a:r>
            </a:p>
          </p:txBody>
        </p:sp>
        <p:sp>
          <p:nvSpPr>
            <p:cNvPr id="2984" name="Oval 34"/>
            <p:cNvSpPr/>
            <p:nvPr/>
          </p:nvSpPr>
          <p:spPr>
            <a:xfrm>
              <a:off x="1345473" y="7229692"/>
              <a:ext cx="239489" cy="239489"/>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85" name="Oval 35"/>
            <p:cNvSpPr/>
            <p:nvPr/>
          </p:nvSpPr>
          <p:spPr>
            <a:xfrm>
              <a:off x="2042160" y="6859578"/>
              <a:ext cx="239489" cy="239489"/>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86" name="Oval 36"/>
            <p:cNvSpPr/>
            <p:nvPr/>
          </p:nvSpPr>
          <p:spPr>
            <a:xfrm>
              <a:off x="2281646" y="6097578"/>
              <a:ext cx="239489" cy="239489"/>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87" name="Oval 37"/>
            <p:cNvSpPr/>
            <p:nvPr/>
          </p:nvSpPr>
          <p:spPr>
            <a:xfrm>
              <a:off x="2956560" y="5640378"/>
              <a:ext cx="239489" cy="239489"/>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88" name="Oval 38"/>
            <p:cNvSpPr/>
            <p:nvPr/>
          </p:nvSpPr>
          <p:spPr>
            <a:xfrm>
              <a:off x="3829461" y="5181600"/>
              <a:ext cx="239489" cy="239488"/>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89" name="Oval 39"/>
            <p:cNvSpPr/>
            <p:nvPr/>
          </p:nvSpPr>
          <p:spPr>
            <a:xfrm>
              <a:off x="910046" y="8078778"/>
              <a:ext cx="239489" cy="239489"/>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90" name="Oval 40"/>
            <p:cNvSpPr/>
            <p:nvPr/>
          </p:nvSpPr>
          <p:spPr>
            <a:xfrm>
              <a:off x="365759" y="8448892"/>
              <a:ext cx="239489" cy="239489"/>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91" name="Oval 41"/>
            <p:cNvSpPr/>
            <p:nvPr/>
          </p:nvSpPr>
          <p:spPr>
            <a:xfrm>
              <a:off x="1584960" y="7621578"/>
              <a:ext cx="239489" cy="239489"/>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92" name="Oval 42"/>
            <p:cNvSpPr/>
            <p:nvPr/>
          </p:nvSpPr>
          <p:spPr>
            <a:xfrm>
              <a:off x="2804160" y="6162892"/>
              <a:ext cx="239489" cy="239489"/>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93" name="Oval 44"/>
            <p:cNvSpPr/>
            <p:nvPr/>
          </p:nvSpPr>
          <p:spPr>
            <a:xfrm>
              <a:off x="781461" y="4114800"/>
              <a:ext cx="239489" cy="239488"/>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sp>
          <p:nvSpPr>
            <p:cNvPr id="2994" name="Oval 45"/>
            <p:cNvSpPr/>
            <p:nvPr/>
          </p:nvSpPr>
          <p:spPr>
            <a:xfrm>
              <a:off x="2000661" y="0"/>
              <a:ext cx="239489" cy="239488"/>
            </a:xfrm>
            <a:prstGeom prst="ellipse">
              <a:avLst/>
            </a:prstGeom>
            <a:solidFill>
              <a:srgbClr val="C6D9F1"/>
            </a:solidFill>
            <a:ln w="50800" cap="flat">
              <a:solidFill>
                <a:srgbClr val="000000"/>
              </a:solidFill>
              <a:prstDash val="solid"/>
              <a:round/>
            </a:ln>
            <a:effectLst>
              <a:outerShdw sx="100000" sy="100000" kx="0" ky="0" algn="b" rotWithShape="0" blurRad="101600" dist="76200" dir="2700000">
                <a:srgbClr val="000000">
                  <a:alpha val="40000"/>
                </a:srgbClr>
              </a:outerShdw>
            </a:effectLst>
          </p:spPr>
          <p:txBody>
            <a:bodyPr wrap="square" lIns="91439" tIns="91439" rIns="91439" bIns="91439" numCol="1" anchor="ctr">
              <a:noAutofit/>
            </a:bodyPr>
            <a:lstStyle/>
            <a:p>
              <a:pPr algn="ctr" defTabSz="1828800">
                <a:spcBef>
                  <a:spcPts val="0"/>
                </a:spcBef>
                <a:defRPr sz="3600">
                  <a:solidFill>
                    <a:srgbClr val="FFFFFF"/>
                  </a:solidFill>
                  <a:latin typeface="Myriad Pro"/>
                  <a:ea typeface="Myriad Pro"/>
                  <a:cs typeface="Myriad Pro"/>
                  <a:sym typeface="Myriad Pro"/>
                </a:defRPr>
              </a:pPr>
            </a:p>
          </p:txBody>
        </p:sp>
      </p:grpSp>
      <p:sp>
        <p:nvSpPr>
          <p:cNvPr id="2996"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9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95" grpId="1"/>
      <p:bldP build="whole" bldLvl="1" animBg="1" rev="0" advAuto="0" spid="2979" grpId="2"/>
    </p:bldLst>
  </p:timing>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98" name="Straight Connector 46"/>
          <p:cNvSpPr/>
          <p:nvPr/>
        </p:nvSpPr>
        <p:spPr>
          <a:xfrm flipV="1">
            <a:off x="9492046" y="6565411"/>
            <a:ext cx="4528755" cy="5474193"/>
          </a:xfrm>
          <a:prstGeom prst="line">
            <a:avLst/>
          </a:prstGeom>
          <a:ln w="63500">
            <a:solidFill>
              <a:srgbClr val="3333FF"/>
            </a:solidFill>
            <a:prstDash val="sysDash"/>
          </a:ln>
        </p:spPr>
        <p:txBody>
          <a:bodyPr tIns="91439" bIns="91439"/>
          <a:lstStyle/>
          <a:p>
            <a:pPr defTabSz="1828800">
              <a:spcBef>
                <a:spcPts val="0"/>
              </a:spcBef>
              <a:defRPr sz="3600">
                <a:latin typeface="Myriad Pro"/>
                <a:ea typeface="Myriad Pro"/>
                <a:cs typeface="Myriad Pro"/>
                <a:sym typeface="Myriad Pro"/>
              </a:defRPr>
            </a:pPr>
          </a:p>
        </p:txBody>
      </p:sp>
      <p:sp>
        <p:nvSpPr>
          <p:cNvPr id="2999" name="Title 1"/>
          <p:cNvSpPr txBox="1"/>
          <p:nvPr>
            <p:ph type="title"/>
          </p:nvPr>
        </p:nvSpPr>
        <p:spPr>
          <a:prstGeom prst="rect">
            <a:avLst/>
          </a:prstGeom>
        </p:spPr>
        <p:txBody>
          <a:bodyPr/>
          <a:lstStyle/>
          <a:p>
            <a:pPr/>
            <a:r>
              <a:t>RANSAC</a:t>
            </a:r>
          </a:p>
        </p:txBody>
      </p:sp>
      <p:sp>
        <p:nvSpPr>
          <p:cNvPr id="3000" name="Straight Arrow Connector 30"/>
          <p:cNvSpPr/>
          <p:nvPr/>
        </p:nvSpPr>
        <p:spPr>
          <a:xfrm flipV="1">
            <a:off x="9902370" y="7470768"/>
            <a:ext cx="3177" cy="4027714"/>
          </a:xfrm>
          <a:prstGeom prst="line">
            <a:avLst/>
          </a:prstGeom>
          <a:ln w="50800">
            <a:solidFill>
              <a:srgbClr val="000000"/>
            </a:solidFill>
            <a:tailEnd type="triangle"/>
          </a:ln>
          <a:effectLst>
            <a:outerShdw sx="100000" sy="100000" kx="0" ky="0" algn="b" rotWithShape="0" blurRad="101600" dist="76200" dir="2700000">
              <a:srgbClr val="000000">
                <a:alpha val="40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3001" name="Straight Arrow Connector 31"/>
          <p:cNvSpPr/>
          <p:nvPr/>
        </p:nvSpPr>
        <p:spPr>
          <a:xfrm>
            <a:off x="9882185" y="11518664"/>
            <a:ext cx="3897087" cy="3177"/>
          </a:xfrm>
          <a:prstGeom prst="line">
            <a:avLst/>
          </a:prstGeom>
          <a:ln w="50800">
            <a:solidFill>
              <a:srgbClr val="000000"/>
            </a:solidFill>
            <a:tailEnd type="triangle"/>
          </a:ln>
          <a:effectLst>
            <a:outerShdw sx="100000" sy="100000" kx="0" ky="0" algn="b" rotWithShape="0" blurRad="101600" dist="76200" dir="2700000">
              <a:srgbClr val="000000">
                <a:alpha val="40000"/>
              </a:srgbClr>
            </a:outerShdw>
          </a:effectLst>
        </p:spPr>
        <p:txBody>
          <a:bodyPr tIns="91439" bIns="91439"/>
          <a:lstStyle/>
          <a:p>
            <a:pPr defTabSz="1828800">
              <a:spcBef>
                <a:spcPts val="0"/>
              </a:spcBef>
              <a:defRPr sz="3600">
                <a:latin typeface="Myriad Pro"/>
                <a:ea typeface="Myriad Pro"/>
                <a:cs typeface="Myriad Pro"/>
                <a:sym typeface="Myriad Pro"/>
              </a:defRPr>
            </a:pPr>
          </a:p>
        </p:txBody>
      </p:sp>
      <p:sp>
        <p:nvSpPr>
          <p:cNvPr id="3002" name="TextBox 32"/>
          <p:cNvSpPr txBox="1"/>
          <p:nvPr/>
        </p:nvSpPr>
        <p:spPr>
          <a:xfrm>
            <a:off x="13848936" y="11148535"/>
            <a:ext cx="424181"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Myriad Pro"/>
                <a:ea typeface="Myriad Pro"/>
                <a:cs typeface="Myriad Pro"/>
                <a:sym typeface="Myriad Pro"/>
              </a:defRPr>
            </a:lvl1pPr>
          </a:lstStyle>
          <a:p>
            <a:pPr/>
            <a:r>
              <a:t>x</a:t>
            </a:r>
          </a:p>
        </p:txBody>
      </p:sp>
      <p:sp>
        <p:nvSpPr>
          <p:cNvPr id="3003" name="TextBox 33"/>
          <p:cNvSpPr txBox="1"/>
          <p:nvPr/>
        </p:nvSpPr>
        <p:spPr>
          <a:xfrm>
            <a:off x="9734138" y="6794251"/>
            <a:ext cx="424181" cy="728981"/>
          </a:xfrm>
          <a:prstGeom prst="rect">
            <a:avLst/>
          </a:prstGeom>
          <a:ln w="12700">
            <a:miter lim="400000"/>
          </a:ln>
          <a:extLst>
            <a:ext uri="{C572A759-6A51-4108-AA02-DFA0A04FC94B}">
              <ma14:wrappingTextBoxFlag xmlns:ma14="http://schemas.microsoft.com/office/mac/drawingml/2011/main" val="1"/>
            </a:ext>
          </a:extLst>
        </p:spPr>
        <p:txBody>
          <a:bodyPr wrap="none" tIns="91439" bIns="91439">
            <a:spAutoFit/>
          </a:bodyPr>
          <a:lstStyle>
            <a:lvl1pPr defTabSz="1828800">
              <a:spcBef>
                <a:spcPts val="0"/>
              </a:spcBef>
              <a:defRPr sz="3600">
                <a:latin typeface="Myriad Pro"/>
                <a:ea typeface="Myriad Pro"/>
                <a:cs typeface="Myriad Pro"/>
                <a:sym typeface="Myriad Pro"/>
              </a:defRPr>
            </a:lvl1pPr>
          </a:lstStyle>
          <a:p>
            <a:pPr/>
            <a:r>
              <a:t>y</a:t>
            </a:r>
          </a:p>
        </p:txBody>
      </p:sp>
      <p:sp>
        <p:nvSpPr>
          <p:cNvPr id="3004" name="Oval 34"/>
          <p:cNvSpPr/>
          <p:nvPr/>
        </p:nvSpPr>
        <p:spPr>
          <a:xfrm>
            <a:off x="11079613" y="9515694"/>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05" name="Oval 35"/>
          <p:cNvSpPr/>
          <p:nvPr/>
        </p:nvSpPr>
        <p:spPr>
          <a:xfrm>
            <a:off x="11776299" y="9145579"/>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06" name="Oval 36"/>
          <p:cNvSpPr/>
          <p:nvPr/>
        </p:nvSpPr>
        <p:spPr>
          <a:xfrm>
            <a:off x="12015785" y="8383579"/>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07" name="Oval 37"/>
          <p:cNvSpPr/>
          <p:nvPr/>
        </p:nvSpPr>
        <p:spPr>
          <a:xfrm>
            <a:off x="12690699" y="7926379"/>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08" name="Oval 38"/>
          <p:cNvSpPr/>
          <p:nvPr/>
        </p:nvSpPr>
        <p:spPr>
          <a:xfrm>
            <a:off x="13563601" y="7467602"/>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09" name="Oval 39"/>
          <p:cNvSpPr/>
          <p:nvPr/>
        </p:nvSpPr>
        <p:spPr>
          <a:xfrm>
            <a:off x="10644185" y="10364779"/>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10" name="Oval 40"/>
          <p:cNvSpPr/>
          <p:nvPr/>
        </p:nvSpPr>
        <p:spPr>
          <a:xfrm>
            <a:off x="10099899" y="10734894"/>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11" name="Oval 41"/>
          <p:cNvSpPr/>
          <p:nvPr/>
        </p:nvSpPr>
        <p:spPr>
          <a:xfrm>
            <a:off x="11319099" y="9907579"/>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12" name="Oval 42"/>
          <p:cNvSpPr/>
          <p:nvPr/>
        </p:nvSpPr>
        <p:spPr>
          <a:xfrm>
            <a:off x="12538299" y="8448894"/>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13" name="Oval 44"/>
          <p:cNvSpPr/>
          <p:nvPr/>
        </p:nvSpPr>
        <p:spPr>
          <a:xfrm>
            <a:off x="10515602" y="6400801"/>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14" name="Oval 45"/>
          <p:cNvSpPr/>
          <p:nvPr/>
        </p:nvSpPr>
        <p:spPr>
          <a:xfrm>
            <a:off x="11734802" y="2286001"/>
            <a:ext cx="239489" cy="239489"/>
          </a:xfrm>
          <a:prstGeom prst="ellipse">
            <a:avLst/>
          </a:prstGeom>
          <a:solidFill>
            <a:srgbClr val="C6D9F1"/>
          </a:solidFill>
          <a:ln w="50800">
            <a:solidFill>
              <a:srgbClr val="000000"/>
            </a:solidFill>
          </a:ln>
          <a:effectLst>
            <a:outerShdw sx="100000" sy="100000" kx="0" ky="0" algn="b" rotWithShape="0" blurRad="101600" dist="76200" dir="2700000">
              <a:srgbClr val="000000">
                <a:alpha val="40000"/>
              </a:srgbClr>
            </a:outerShdw>
          </a:effectLst>
        </p:spPr>
        <p:txBody>
          <a:bodyPr tIns="91439" bIns="91439" anchor="ctr"/>
          <a:lstStyle/>
          <a:p>
            <a:pPr algn="ctr" defTabSz="1828800">
              <a:spcBef>
                <a:spcPts val="0"/>
              </a:spcBef>
              <a:defRPr sz="3600">
                <a:solidFill>
                  <a:srgbClr val="FFFFFF"/>
                </a:solidFill>
                <a:latin typeface="Myriad Pro"/>
                <a:ea typeface="Myriad Pro"/>
                <a:cs typeface="Myriad Pro"/>
                <a:sym typeface="Myriad Pro"/>
              </a:defRPr>
            </a:pPr>
          </a:p>
        </p:txBody>
      </p:sp>
      <p:sp>
        <p:nvSpPr>
          <p:cNvPr id="3015" name="Content Placeholder 2"/>
          <p:cNvSpPr txBox="1"/>
          <p:nvPr>
            <p:ph type="body" sz="quarter" idx="1"/>
          </p:nvPr>
        </p:nvSpPr>
        <p:spPr>
          <a:xfrm>
            <a:off x="3962400" y="3200401"/>
            <a:ext cx="16459200" cy="3526973"/>
          </a:xfrm>
          <a:prstGeom prst="rect">
            <a:avLst/>
          </a:prstGeom>
        </p:spPr>
        <p:txBody>
          <a:bodyPr/>
          <a:lstStyle/>
          <a:p>
            <a:pPr/>
            <a:r>
              <a:t>Back to linear regression</a:t>
            </a:r>
          </a:p>
          <a:p>
            <a:pPr/>
            <a:r>
              <a:t>How do we generate a hypothesis?</a:t>
            </a:r>
          </a:p>
        </p:txBody>
      </p:sp>
      <p:sp>
        <p:nvSpPr>
          <p:cNvPr id="3016"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998" grpId="1"/>
    </p:bldLst>
  </p:timing>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8" name="Title 1"/>
          <p:cNvSpPr txBox="1"/>
          <p:nvPr>
            <p:ph type="title"/>
          </p:nvPr>
        </p:nvSpPr>
        <p:spPr>
          <a:prstGeom prst="rect">
            <a:avLst/>
          </a:prstGeom>
        </p:spPr>
        <p:txBody>
          <a:bodyPr/>
          <a:lstStyle/>
          <a:p>
            <a:pPr/>
            <a:r>
              <a:t>RANSAC General version:</a:t>
            </a:r>
          </a:p>
        </p:txBody>
      </p:sp>
      <p:sp>
        <p:nvSpPr>
          <p:cNvPr id="3019" name="Content Placeholder 2"/>
          <p:cNvSpPr txBox="1"/>
          <p:nvPr>
            <p:ph type="body" idx="1"/>
          </p:nvPr>
        </p:nvSpPr>
        <p:spPr>
          <a:xfrm>
            <a:off x="1524000" y="3200400"/>
            <a:ext cx="21336000" cy="10210800"/>
          </a:xfrm>
          <a:prstGeom prst="rect">
            <a:avLst/>
          </a:prstGeom>
        </p:spPr>
        <p:txBody>
          <a:bodyPr/>
          <a:lstStyle/>
          <a:p>
            <a:pPr lvl="1" marL="1485900" indent="-1028700">
              <a:spcBef>
                <a:spcPts val="1300"/>
              </a:spcBef>
              <a:buFontTx/>
              <a:buAutoNum type="arabicPeriod" startAt="1"/>
              <a:defRPr sz="5600"/>
            </a:pPr>
            <a:r>
              <a:t>Randomly choose </a:t>
            </a:r>
            <a:r>
              <a:rPr i="1"/>
              <a:t>s</a:t>
            </a:r>
            <a:r>
              <a:t> samples</a:t>
            </a:r>
          </a:p>
          <a:p>
            <a:pPr lvl="2" marL="1828800" indent="-914400">
              <a:spcBef>
                <a:spcPts val="1100"/>
              </a:spcBef>
              <a:defRPr sz="4800"/>
            </a:pPr>
            <a:r>
              <a:t>Typically </a:t>
            </a:r>
            <a:r>
              <a:rPr i="1"/>
              <a:t>s</a:t>
            </a:r>
            <a:r>
              <a:t> = minimum sample size that lets you fit a model</a:t>
            </a:r>
          </a:p>
          <a:p>
            <a:pPr lvl="1" marL="1485900" indent="-1028700">
              <a:spcBef>
                <a:spcPts val="1300"/>
              </a:spcBef>
              <a:buFontTx/>
              <a:buAutoNum type="arabicPeriod" startAt="1"/>
              <a:defRPr sz="5600"/>
            </a:pPr>
            <a:r>
              <a:t>Fit a model (e.g., line) to those samples</a:t>
            </a:r>
          </a:p>
          <a:p>
            <a:pPr lvl="1" marL="1485900" indent="-1028700">
              <a:spcBef>
                <a:spcPts val="1300"/>
              </a:spcBef>
              <a:buFontTx/>
              <a:buAutoNum type="arabicPeriod" startAt="1"/>
              <a:defRPr sz="5600"/>
            </a:pPr>
            <a:r>
              <a:t>Count the number of inliers that approximately fit the model</a:t>
            </a:r>
          </a:p>
          <a:p>
            <a:pPr lvl="1" marL="1485900" indent="-1028700">
              <a:spcBef>
                <a:spcPts val="1300"/>
              </a:spcBef>
              <a:buFontTx/>
              <a:buAutoNum type="arabicPeriod" startAt="1"/>
              <a:defRPr sz="5600"/>
            </a:pPr>
            <a:r>
              <a:t>Repeat </a:t>
            </a:r>
            <a:r>
              <a:rPr i="1"/>
              <a:t>N</a:t>
            </a:r>
            <a:r>
              <a:t> times</a:t>
            </a:r>
          </a:p>
          <a:p>
            <a:pPr lvl="1" marL="1485900" indent="-1028700">
              <a:spcBef>
                <a:spcPts val="1300"/>
              </a:spcBef>
              <a:buFontTx/>
              <a:buAutoNum type="arabicPeriod" startAt="1"/>
              <a:defRPr sz="5600"/>
            </a:pPr>
            <a:r>
              <a:t>Choose the model that has the largest set of inliers</a:t>
            </a:r>
          </a:p>
        </p:txBody>
      </p:sp>
      <p:sp>
        <p:nvSpPr>
          <p:cNvPr id="3020"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19">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3019">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1" fill="hold">
                                  <p:stCondLst>
                                    <p:cond delay="0"/>
                                  </p:stCondLst>
                                  <p:iterate type="el" backwards="0">
                                    <p:tmAbs val="0"/>
                                  </p:iterate>
                                  <p:childTnLst>
                                    <p:set>
                                      <p:cBhvr>
                                        <p:cTn id="14" fill="hold"/>
                                        <p:tgtEl>
                                          <p:spTgt spid="3019">
                                            <p:txEl>
                                              <p:pRg st="5" end="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019" grpId="1"/>
    </p:bldLst>
  </p:timing>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2" name="Title 1"/>
          <p:cNvSpPr txBox="1"/>
          <p:nvPr>
            <p:ph type="title"/>
          </p:nvPr>
        </p:nvSpPr>
        <p:spPr>
          <a:prstGeom prst="rect">
            <a:avLst/>
          </a:prstGeom>
        </p:spPr>
        <p:txBody>
          <a:bodyPr/>
          <a:lstStyle/>
          <a:p>
            <a:pPr/>
            <a:r>
              <a:t>RANSAC for fundamental matrix</a:t>
            </a:r>
          </a:p>
        </p:txBody>
      </p:sp>
      <p:sp>
        <p:nvSpPr>
          <p:cNvPr id="3023" name="Content Placeholder 2"/>
          <p:cNvSpPr txBox="1"/>
          <p:nvPr>
            <p:ph type="body" idx="1"/>
          </p:nvPr>
        </p:nvSpPr>
        <p:spPr>
          <a:xfrm>
            <a:off x="1524000" y="3200400"/>
            <a:ext cx="21336000" cy="10210800"/>
          </a:xfrm>
          <a:prstGeom prst="rect">
            <a:avLst/>
          </a:prstGeom>
        </p:spPr>
        <p:txBody>
          <a:bodyPr/>
          <a:lstStyle/>
          <a:p>
            <a:pPr lvl="1" marL="1485900" indent="-1028700">
              <a:spcBef>
                <a:spcPts val="1300"/>
              </a:spcBef>
              <a:buFontTx/>
              <a:buAutoNum type="arabicPeriod" startAt="1"/>
              <a:defRPr sz="5600"/>
            </a:pPr>
            <a:r>
              <a:t>Randomly choose </a:t>
            </a:r>
            <a:r>
              <a:rPr i="1"/>
              <a:t>8</a:t>
            </a:r>
            <a:r>
              <a:t> correspondences</a:t>
            </a:r>
            <a:endParaRPr sz="4800"/>
          </a:p>
          <a:p>
            <a:pPr lvl="1" marL="1485900" indent="-1028700">
              <a:spcBef>
                <a:spcPts val="1300"/>
              </a:spcBef>
              <a:buFontTx/>
              <a:buAutoNum type="arabicPeriod" startAt="1"/>
              <a:defRPr sz="5600"/>
            </a:pPr>
            <a:r>
              <a:t>Fit a fundamental matrix F to those samples </a:t>
            </a:r>
            <a:br/>
            <a:r>
              <a:t>(homogenous linear equation, SVD)</a:t>
            </a:r>
          </a:p>
          <a:p>
            <a:pPr lvl="1" marL="1485900" indent="-1028700">
              <a:spcBef>
                <a:spcPts val="1300"/>
              </a:spcBef>
              <a:buFontTx/>
              <a:buAutoNum type="arabicPeriod" startAt="1"/>
              <a:defRPr sz="5600"/>
            </a:pPr>
            <a:r>
              <a:t>Count the number of inliers that approximately fit the model</a:t>
            </a:r>
            <a:br/>
            <a:r>
              <a:t>(i.e. where </a:t>
            </a:r>
            <a14:m>
              <m:oMath>
                <m:sSubSup>
                  <m:e>
                    <m:limUpp>
                      <m:e>
                        <m:r>
                          <m:rPr>
                            <m:sty m:val="b"/>
                          </m:rPr>
                          <a:rPr xmlns:a="http://schemas.openxmlformats.org/drawingml/2006/main" sz="6800" i="1">
                            <a:solidFill>
                              <a:srgbClr val="000000"/>
                            </a:solidFill>
                            <a:latin typeface="Cambria Math" panose="02040503050406030204" pitchFamily="18" charset="0"/>
                          </a:rPr>
                          <m:t>x</m:t>
                        </m:r>
                      </m:e>
                      <m:lim>
                        <m:r>
                          <a:rPr xmlns:a="http://schemas.openxmlformats.org/drawingml/2006/main" sz="6800" i="1">
                            <a:solidFill>
                              <a:srgbClr val="000000"/>
                            </a:solidFill>
                            <a:latin typeface="Cambria Math" panose="02040503050406030204" pitchFamily="18" charset="0"/>
                          </a:rPr>
                          <m:t>˜</m:t>
                        </m:r>
                      </m:lim>
                    </m:limUpp>
                  </m:e>
                  <m:sub>
                    <m:r>
                      <a:rPr xmlns:a="http://schemas.openxmlformats.org/drawingml/2006/main" sz="6800" i="1">
                        <a:solidFill>
                          <a:srgbClr val="000000"/>
                        </a:solidFill>
                        <a:latin typeface="Cambria Math" panose="02040503050406030204" pitchFamily="18" charset="0"/>
                      </a:rPr>
                      <m:t>2</m:t>
                    </m:r>
                  </m:sub>
                  <m:sup>
                    <m:r>
                      <a:rPr xmlns:a="http://schemas.openxmlformats.org/drawingml/2006/main" sz="6800" i="1">
                        <a:solidFill>
                          <a:srgbClr val="000000"/>
                        </a:solidFill>
                        <a:latin typeface="Cambria Math" panose="02040503050406030204" pitchFamily="18" charset="0"/>
                      </a:rPr>
                      <m:t>T</m:t>
                    </m:r>
                  </m:sup>
                </m:sSubSup>
                <m:r>
                  <m:rPr>
                    <m:sty m:val="b"/>
                  </m:rPr>
                  <a:rPr xmlns:a="http://schemas.openxmlformats.org/drawingml/2006/main" sz="6800" i="1">
                    <a:solidFill>
                      <a:srgbClr val="000000"/>
                    </a:solidFill>
                    <a:latin typeface="Cambria Math" panose="02040503050406030204" pitchFamily="18" charset="0"/>
                  </a:rPr>
                  <m:t>F</m:t>
                </m:r>
                <m:sSub>
                  <m:e>
                    <m:limUpp>
                      <m:e>
                        <m:r>
                          <m:rPr>
                            <m:sty m:val="b"/>
                          </m:rPr>
                          <a:rPr xmlns:a="http://schemas.openxmlformats.org/drawingml/2006/main" sz="6800" i="1">
                            <a:solidFill>
                              <a:srgbClr val="000000"/>
                            </a:solidFill>
                            <a:latin typeface="Cambria Math" panose="02040503050406030204" pitchFamily="18" charset="0"/>
                          </a:rPr>
                          <m:t>x</m:t>
                        </m:r>
                      </m:e>
                      <m:lim>
                        <m:r>
                          <a:rPr xmlns:a="http://schemas.openxmlformats.org/drawingml/2006/main" sz="6800" i="1">
                            <a:solidFill>
                              <a:srgbClr val="000000"/>
                            </a:solidFill>
                            <a:latin typeface="Cambria Math" panose="02040503050406030204" pitchFamily="18" charset="0"/>
                          </a:rPr>
                          <m:t>˜</m:t>
                        </m:r>
                      </m:lim>
                    </m:limUpp>
                  </m:e>
                  <m:sub>
                    <m:r>
                      <a:rPr xmlns:a="http://schemas.openxmlformats.org/drawingml/2006/main" sz="6800" i="1">
                        <a:solidFill>
                          <a:srgbClr val="000000"/>
                        </a:solidFill>
                        <a:latin typeface="Cambria Math" panose="02040503050406030204" pitchFamily="18" charset="0"/>
                      </a:rPr>
                      <m:t>1</m:t>
                    </m:r>
                  </m:sub>
                </m:sSub>
                <m:r>
                  <a:rPr xmlns:a="http://schemas.openxmlformats.org/drawingml/2006/main" sz="6800" i="1">
                    <a:solidFill>
                      <a:srgbClr val="000000"/>
                    </a:solidFill>
                    <a:latin typeface="Cambria Math" panose="02040503050406030204" pitchFamily="18" charset="0"/>
                  </a:rPr>
                  <m:t>=</m:t>
                </m:r>
                <m:r>
                  <a:rPr xmlns:a="http://schemas.openxmlformats.org/drawingml/2006/main" sz="6800" i="1">
                    <a:solidFill>
                      <a:srgbClr val="000000"/>
                    </a:solidFill>
                    <a:latin typeface="Cambria Math" panose="02040503050406030204" pitchFamily="18" charset="0"/>
                  </a:rPr>
                  <m:t>0</m:t>
                </m:r>
              </m:oMath>
            </a14:m>
            <a:r>
              <a:t>)</a:t>
            </a:r>
          </a:p>
          <a:p>
            <a:pPr lvl="1" marL="1485900" indent="-1028700">
              <a:spcBef>
                <a:spcPts val="1300"/>
              </a:spcBef>
              <a:buFontTx/>
              <a:buAutoNum type="arabicPeriod" startAt="1"/>
              <a:defRPr sz="5600"/>
            </a:pPr>
            <a:r>
              <a:t>Repeat </a:t>
            </a:r>
            <a:r>
              <a:rPr i="1"/>
              <a:t>N</a:t>
            </a:r>
            <a:r>
              <a:t> times</a:t>
            </a:r>
          </a:p>
          <a:p>
            <a:pPr lvl="1" marL="1485900" indent="-1028700">
              <a:spcBef>
                <a:spcPts val="1300"/>
              </a:spcBef>
              <a:buFontTx/>
              <a:buAutoNum type="arabicPeriod" startAt="1"/>
              <a:defRPr sz="5600"/>
            </a:pPr>
            <a:r>
              <a:t>Choose the model that has the largest set of inliers</a:t>
            </a:r>
          </a:p>
        </p:txBody>
      </p:sp>
      <p:sp>
        <p:nvSpPr>
          <p:cNvPr id="3024"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2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302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023" grpId="1"/>
    </p:bldLst>
  </p:timing>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26" name="Title 1"/>
          <p:cNvSpPr txBox="1"/>
          <p:nvPr>
            <p:ph type="title"/>
          </p:nvPr>
        </p:nvSpPr>
        <p:spPr>
          <a:prstGeom prst="rect">
            <a:avLst/>
          </a:prstGeom>
        </p:spPr>
        <p:txBody>
          <a:bodyPr/>
          <a:lstStyle/>
          <a:p>
            <a:pPr/>
            <a:r>
              <a:t>Questions?</a:t>
            </a:r>
          </a:p>
        </p:txBody>
      </p:sp>
      <p:sp>
        <p:nvSpPr>
          <p:cNvPr id="3027" name="Content Placeholder 2"/>
          <p:cNvSpPr txBox="1"/>
          <p:nvPr>
            <p:ph type="body" idx="1"/>
          </p:nvPr>
        </p:nvSpPr>
        <p:spPr>
          <a:xfrm>
            <a:off x="1524000" y="3200400"/>
            <a:ext cx="21336000" cy="10210800"/>
          </a:xfrm>
          <a:prstGeom prst="rect">
            <a:avLst/>
          </a:prstGeom>
        </p:spPr>
        <p:txBody>
          <a:bodyPr/>
          <a:lstStyle/>
          <a:p>
            <a:pPr lvl="1" marL="1485900" indent="-1028700">
              <a:spcBef>
                <a:spcPts val="1300"/>
              </a:spcBef>
              <a:buFontTx/>
              <a:buAutoNum type="arabicPeriod" startAt="1"/>
              <a:defRPr sz="5600">
                <a:solidFill>
                  <a:srgbClr val="929292"/>
                </a:solidFill>
              </a:defRPr>
            </a:pPr>
            <a:r>
              <a:t>Randomly choose </a:t>
            </a:r>
            <a:r>
              <a:rPr i="1"/>
              <a:t>8</a:t>
            </a:r>
            <a:r>
              <a:t> correspondences</a:t>
            </a:r>
            <a:endParaRPr sz="4800"/>
          </a:p>
          <a:p>
            <a:pPr lvl="1" marL="1485900" indent="-1028700">
              <a:spcBef>
                <a:spcPts val="1300"/>
              </a:spcBef>
              <a:buFontTx/>
              <a:buAutoNum type="arabicPeriod" startAt="1"/>
              <a:defRPr sz="5600">
                <a:solidFill>
                  <a:srgbClr val="929292"/>
                </a:solidFill>
              </a:defRPr>
            </a:pPr>
            <a:r>
              <a:t>Fit a fundamental matrix F to those samples </a:t>
            </a:r>
            <a:br/>
            <a:r>
              <a:t>(homogenous linear equation, SVD)</a:t>
            </a:r>
          </a:p>
          <a:p>
            <a:pPr lvl="1" marL="1485900" indent="-1028700">
              <a:spcBef>
                <a:spcPts val="1300"/>
              </a:spcBef>
              <a:buFontTx/>
              <a:buAutoNum type="arabicPeriod" startAt="1"/>
              <a:defRPr sz="5600">
                <a:solidFill>
                  <a:srgbClr val="929292"/>
                </a:solidFill>
              </a:defRPr>
            </a:pPr>
            <a:r>
              <a:t>Count the number of inliers that approximately fit the model</a:t>
            </a:r>
            <a:br/>
            <a:r>
              <a:t>(i.e. where </a:t>
            </a:r>
            <a14:m>
              <m:oMath>
                <m:sSubSup>
                  <m:e>
                    <m:limUpp>
                      <m:e>
                        <m:r>
                          <m:rPr>
                            <m:sty m:val="b"/>
                          </m:rPr>
                          <a:rPr xmlns:a="http://schemas.openxmlformats.org/drawingml/2006/main" sz="6800" i="1">
                            <a:solidFill>
                              <a:srgbClr val="919191"/>
                            </a:solidFill>
                            <a:latin typeface="Cambria Math" panose="02040503050406030204" pitchFamily="18" charset="0"/>
                          </a:rPr>
                          <m:t>x</m:t>
                        </m:r>
                      </m:e>
                      <m:lim>
                        <m:r>
                          <a:rPr xmlns:a="http://schemas.openxmlformats.org/drawingml/2006/main" sz="6800" i="1">
                            <a:solidFill>
                              <a:srgbClr val="919191"/>
                            </a:solidFill>
                            <a:latin typeface="Cambria Math" panose="02040503050406030204" pitchFamily="18" charset="0"/>
                          </a:rPr>
                          <m:t>˜</m:t>
                        </m:r>
                      </m:lim>
                    </m:limUpp>
                  </m:e>
                  <m:sub>
                    <m:r>
                      <a:rPr xmlns:a="http://schemas.openxmlformats.org/drawingml/2006/main" sz="6800" i="1">
                        <a:solidFill>
                          <a:srgbClr val="919191"/>
                        </a:solidFill>
                        <a:latin typeface="Cambria Math" panose="02040503050406030204" pitchFamily="18" charset="0"/>
                      </a:rPr>
                      <m:t>2</m:t>
                    </m:r>
                  </m:sub>
                  <m:sup>
                    <m:r>
                      <a:rPr xmlns:a="http://schemas.openxmlformats.org/drawingml/2006/main" sz="6800" i="1">
                        <a:solidFill>
                          <a:srgbClr val="919191"/>
                        </a:solidFill>
                        <a:latin typeface="Cambria Math" panose="02040503050406030204" pitchFamily="18" charset="0"/>
                      </a:rPr>
                      <m:t>T</m:t>
                    </m:r>
                  </m:sup>
                </m:sSubSup>
                <m:r>
                  <m:rPr>
                    <m:sty m:val="b"/>
                  </m:rPr>
                  <a:rPr xmlns:a="http://schemas.openxmlformats.org/drawingml/2006/main" sz="6800" i="1">
                    <a:solidFill>
                      <a:srgbClr val="919191"/>
                    </a:solidFill>
                    <a:latin typeface="Cambria Math" panose="02040503050406030204" pitchFamily="18" charset="0"/>
                  </a:rPr>
                  <m:t>F</m:t>
                </m:r>
                <m:sSub>
                  <m:e>
                    <m:limUpp>
                      <m:e>
                        <m:r>
                          <m:rPr>
                            <m:sty m:val="b"/>
                          </m:rPr>
                          <a:rPr xmlns:a="http://schemas.openxmlformats.org/drawingml/2006/main" sz="6800" i="1">
                            <a:solidFill>
                              <a:srgbClr val="919191"/>
                            </a:solidFill>
                            <a:latin typeface="Cambria Math" panose="02040503050406030204" pitchFamily="18" charset="0"/>
                          </a:rPr>
                          <m:t>x</m:t>
                        </m:r>
                      </m:e>
                      <m:lim>
                        <m:r>
                          <a:rPr xmlns:a="http://schemas.openxmlformats.org/drawingml/2006/main" sz="6800" i="1">
                            <a:solidFill>
                              <a:srgbClr val="919191"/>
                            </a:solidFill>
                            <a:latin typeface="Cambria Math" panose="02040503050406030204" pitchFamily="18" charset="0"/>
                          </a:rPr>
                          <m:t>˜</m:t>
                        </m:r>
                      </m:lim>
                    </m:limUpp>
                  </m:e>
                  <m:sub>
                    <m:r>
                      <a:rPr xmlns:a="http://schemas.openxmlformats.org/drawingml/2006/main" sz="6800" i="1">
                        <a:solidFill>
                          <a:srgbClr val="919191"/>
                        </a:solidFill>
                        <a:latin typeface="Cambria Math" panose="02040503050406030204" pitchFamily="18" charset="0"/>
                      </a:rPr>
                      <m:t>1</m:t>
                    </m:r>
                  </m:sub>
                </m:sSub>
                <m:r>
                  <a:rPr xmlns:a="http://schemas.openxmlformats.org/drawingml/2006/main" sz="6800" i="1">
                    <a:solidFill>
                      <a:srgbClr val="919191"/>
                    </a:solidFill>
                    <a:latin typeface="Cambria Math" panose="02040503050406030204" pitchFamily="18" charset="0"/>
                  </a:rPr>
                  <m:t>=</m:t>
                </m:r>
                <m:r>
                  <a:rPr xmlns:a="http://schemas.openxmlformats.org/drawingml/2006/main" sz="6800" i="1">
                    <a:solidFill>
                      <a:srgbClr val="919191"/>
                    </a:solidFill>
                    <a:latin typeface="Cambria Math" panose="02040503050406030204" pitchFamily="18" charset="0"/>
                  </a:rPr>
                  <m:t>0</m:t>
                </m:r>
              </m:oMath>
            </a14:m>
            <a:r>
              <a:t>)</a:t>
            </a:r>
          </a:p>
          <a:p>
            <a:pPr lvl="1" marL="1485900" indent="-1028700">
              <a:spcBef>
                <a:spcPts val="1300"/>
              </a:spcBef>
              <a:buFontTx/>
              <a:buAutoNum type="arabicPeriod" startAt="1"/>
              <a:defRPr sz="5600">
                <a:solidFill>
                  <a:srgbClr val="929292"/>
                </a:solidFill>
              </a:defRPr>
            </a:pPr>
            <a:r>
              <a:t>Repeat </a:t>
            </a:r>
            <a:r>
              <a:rPr i="1"/>
              <a:t>N</a:t>
            </a:r>
            <a:r>
              <a:t> times</a:t>
            </a:r>
          </a:p>
          <a:p>
            <a:pPr lvl="1" marL="1485900" indent="-1028700">
              <a:spcBef>
                <a:spcPts val="1300"/>
              </a:spcBef>
              <a:buFontTx/>
              <a:buAutoNum type="arabicPeriod" startAt="1"/>
              <a:defRPr sz="5600">
                <a:solidFill>
                  <a:srgbClr val="929292"/>
                </a:solidFill>
              </a:defRPr>
            </a:pPr>
            <a:r>
              <a:t>Choose the model that has the largest set of inliers</a:t>
            </a:r>
          </a:p>
        </p:txBody>
      </p:sp>
      <p:sp>
        <p:nvSpPr>
          <p:cNvPr id="3028" name="TextBox 16"/>
          <p:cNvSpPr txBox="1"/>
          <p:nvPr/>
        </p:nvSpPr>
        <p:spPr>
          <a:xfrm>
            <a:off x="35045" y="13224036"/>
            <a:ext cx="21439336" cy="55118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0"/>
              </a:spcBef>
              <a:defRPr sz="2400">
                <a:latin typeface="Open Sans"/>
                <a:ea typeface="Open Sans"/>
                <a:cs typeface="Open Sans"/>
                <a:sym typeface="Open Sans"/>
              </a:defRPr>
            </a:lvl1pPr>
          </a:lstStyle>
          <a:p>
            <a:pPr/>
            <a:r>
              <a:t>Slide credit: Noah Snavely, CS5670, https://www.cs.cornell.edu/courses/cs5670/2024sp/lectures/lectures.html</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2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1" fill="hold">
                                  <p:stCondLst>
                                    <p:cond delay="0"/>
                                  </p:stCondLst>
                                  <p:iterate type="el" backwards="0">
                                    <p:tmAbs val="0"/>
                                  </p:iterate>
                                  <p:childTnLst>
                                    <p:set>
                                      <p:cBhvr>
                                        <p:cTn id="10" fill="hold"/>
                                        <p:tgtEl>
                                          <p:spTgt spid="3027">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027" grpId="1"/>
    </p:bldLst>
  </p:timing>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0" name="What is…"/>
          <p:cNvSpPr txBox="1"/>
          <p:nvPr>
            <p:ph type="title"/>
          </p:nvPr>
        </p:nvSpPr>
        <p:spPr>
          <a:xfrm>
            <a:off x="2162167" y="4536282"/>
            <a:ext cx="20059666" cy="4643438"/>
          </a:xfrm>
          <a:prstGeom prst="rect">
            <a:avLst/>
          </a:prstGeom>
        </p:spPr>
        <p:txBody>
          <a:bodyPr/>
          <a:lstStyle/>
          <a:p>
            <a:pPr/>
            <a:r>
              <a:t>What if we have </a:t>
            </a:r>
            <a:r>
              <a:rPr b="1">
                <a:latin typeface="Helvetica"/>
                <a:ea typeface="Helvetica"/>
                <a:cs typeface="Helvetica"/>
                <a:sym typeface="Helvetica"/>
              </a:rPr>
              <a:t>many</a:t>
            </a:r>
            <a:r>
              <a:t> views?</a:t>
            </a:r>
          </a:p>
        </p:txBody>
      </p:sp>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32" name="pg_0083.pdf" descr="pg_0083.pdf"/>
          <p:cNvPicPr>
            <a:picLocks noChangeAspect="0"/>
          </p:cNvPicPr>
          <p:nvPr/>
        </p:nvPicPr>
        <p:blipFill>
          <a:blip r:embed="rId2">
            <a:extLst/>
          </a:blip>
          <a:srcRect l="0" t="2487" r="0" b="0"/>
          <a:stretch>
            <a:fillRect/>
          </a:stretch>
        </p:blipFill>
        <p:spPr>
          <a:xfrm>
            <a:off x="2" y="341155"/>
            <a:ext cx="24383995" cy="13374845"/>
          </a:xfrm>
          <a:prstGeom prst="rect">
            <a:avLst/>
          </a:prstGeom>
          <a:ln w="12700">
            <a:miter lim="400000"/>
          </a:ln>
        </p:spPr>
      </p:pic>
      <p:sp>
        <p:nvSpPr>
          <p:cNvPr id="3033" name="Adapted from: University of Tübingen: Computer Vision, Prof. Andreas Geiger"/>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University of Tübingen: Computer Vision, Prof. Andreas Geiger</a:t>
            </a:r>
          </a:p>
        </p:txBody>
      </p:sp>
      <p:sp>
        <p:nvSpPr>
          <p:cNvPr id="3034" name="Uses all of the pieces we discussed (descriptors, matching, RANSAC, fundamental matrix), plus iterative joint optimization of poses, depth and intrinsics"/>
          <p:cNvSpPr/>
          <p:nvPr/>
        </p:nvSpPr>
        <p:spPr>
          <a:xfrm>
            <a:off x="1137259" y="4026131"/>
            <a:ext cx="22109482" cy="4399998"/>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Uses all of the pieces we discussed (descriptors, matching, RANSAC, fundamental matrix), plus iterative joint optimization of poses, depth and intrinsics</a:t>
            </a:r>
          </a:p>
        </p:txBody>
      </p:sp>
      <p:sp>
        <p:nvSpPr>
          <p:cNvPr id="3035" name="“COLMAP” is the de-facto standard implementation."/>
          <p:cNvSpPr/>
          <p:nvPr/>
        </p:nvSpPr>
        <p:spPr>
          <a:xfrm>
            <a:off x="1137259" y="8694915"/>
            <a:ext cx="22109482" cy="1717379"/>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5700">
                <a:solidFill>
                  <a:srgbClr val="FFFFFF"/>
                </a:solidFill>
                <a:latin typeface="Helvetica Light"/>
                <a:ea typeface="Helvetica Light"/>
                <a:cs typeface="Helvetica Light"/>
                <a:sym typeface="Helvetica Light"/>
              </a:defRPr>
            </a:lvl1pPr>
          </a:lstStyle>
          <a:p>
            <a:pPr/>
            <a:r>
              <a:t>“COLMAP” is the de-facto standard implementation.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0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0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34" grpId="1"/>
      <p:bldP build="whole" bldLvl="1" animBg="1" rev="0" advAuto="0" spid="3035" grpId="2"/>
    </p:bldLst>
  </p:timing>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37" name="Image" descr="Image"/>
          <p:cNvPicPr>
            <a:picLocks noChangeAspect="1"/>
          </p:cNvPicPr>
          <p:nvPr/>
        </p:nvPicPr>
        <p:blipFill>
          <a:blip r:embed="rId2">
            <a:extLst/>
          </a:blip>
          <a:srcRect l="0" t="2687" r="0" b="0"/>
          <a:stretch>
            <a:fillRect/>
          </a:stretch>
        </p:blipFill>
        <p:spPr>
          <a:xfrm>
            <a:off x="4" y="368661"/>
            <a:ext cx="24383992" cy="13347340"/>
          </a:xfrm>
          <a:prstGeom prst="rect">
            <a:avLst/>
          </a:prstGeom>
          <a:ln w="12700">
            <a:miter lim="400000"/>
          </a:ln>
        </p:spPr>
      </p:pic>
      <p:sp>
        <p:nvSpPr>
          <p:cNvPr id="3038" name="Adapted from: University of Tübingen: Computer Vision, Prof. Andreas Geiger"/>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University of Tübingen: Computer Vision, Prof. Andreas Geiger</a:t>
            </a:r>
          </a:p>
        </p:txBody>
      </p:sp>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40" name="Image" descr="Image"/>
          <p:cNvPicPr>
            <a:picLocks noChangeAspect="1"/>
          </p:cNvPicPr>
          <p:nvPr/>
        </p:nvPicPr>
        <p:blipFill>
          <a:blip r:embed="rId2">
            <a:extLst/>
          </a:blip>
          <a:srcRect l="0" t="2549" r="0" b="0"/>
          <a:stretch>
            <a:fillRect/>
          </a:stretch>
        </p:blipFill>
        <p:spPr>
          <a:xfrm>
            <a:off x="2" y="349721"/>
            <a:ext cx="24383996" cy="13366280"/>
          </a:xfrm>
          <a:prstGeom prst="rect">
            <a:avLst/>
          </a:prstGeom>
          <a:ln w="12700">
            <a:miter lim="400000"/>
          </a:ln>
        </p:spPr>
      </p:pic>
      <p:sp>
        <p:nvSpPr>
          <p:cNvPr id="3041" name="Adapted from: University of Tübingen: Computer Vision, Prof. Andreas Geiger"/>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University of Tübingen: Computer Vision, Prof. Andreas Geiger</a:t>
            </a:r>
          </a:p>
        </p:txBody>
      </p:sp>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43" name="Image" descr="Image"/>
          <p:cNvPicPr>
            <a:picLocks noChangeAspect="1"/>
          </p:cNvPicPr>
          <p:nvPr/>
        </p:nvPicPr>
        <p:blipFill>
          <a:blip r:embed="rId2">
            <a:extLst/>
          </a:blip>
          <a:srcRect l="0" t="3110" r="0" b="0"/>
          <a:stretch>
            <a:fillRect/>
          </a:stretch>
        </p:blipFill>
        <p:spPr>
          <a:xfrm>
            <a:off x="2" y="426660"/>
            <a:ext cx="24383996" cy="13289341"/>
          </a:xfrm>
          <a:prstGeom prst="rect">
            <a:avLst/>
          </a:prstGeom>
          <a:ln w="12700">
            <a:miter lim="400000"/>
          </a:ln>
        </p:spPr>
      </p:pic>
      <p:sp>
        <p:nvSpPr>
          <p:cNvPr id="3044" name="Adapted from: University of Tübingen: Computer Vision, Prof. Andreas Geiger"/>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University of Tübingen: Computer Vision, Prof. Andreas Geiger</a:t>
            </a:r>
          </a:p>
        </p:txBody>
      </p:sp>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46" name="Image" descr="Image"/>
          <p:cNvPicPr>
            <a:picLocks noChangeAspect="1"/>
          </p:cNvPicPr>
          <p:nvPr/>
        </p:nvPicPr>
        <p:blipFill>
          <a:blip r:embed="rId2">
            <a:extLst/>
          </a:blip>
          <a:srcRect l="0" t="2343" r="0" b="88025"/>
          <a:stretch>
            <a:fillRect/>
          </a:stretch>
        </p:blipFill>
        <p:spPr>
          <a:xfrm>
            <a:off x="3" y="321429"/>
            <a:ext cx="24383994" cy="1321038"/>
          </a:xfrm>
          <a:prstGeom prst="rect">
            <a:avLst/>
          </a:prstGeom>
          <a:ln w="12700">
            <a:miter lim="400000"/>
          </a:ln>
        </p:spPr>
      </p:pic>
      <p:sp>
        <p:nvSpPr>
          <p:cNvPr id="3047" name="Adapted from: University of Tübingen: Computer Vision, Prof. Andreas Geiger"/>
          <p:cNvSpPr txBox="1"/>
          <p:nvPr/>
        </p:nvSpPr>
        <p:spPr>
          <a:xfrm>
            <a:off x="132997" y="13158785"/>
            <a:ext cx="18715440" cy="5365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defTabSz="821531">
              <a:lnSpc>
                <a:spcPct val="110000"/>
              </a:lnSpc>
              <a:spcBef>
                <a:spcPts val="0"/>
              </a:spcBef>
              <a:defRPr sz="2600">
                <a:latin typeface="Helvetica"/>
                <a:ea typeface="Helvetica"/>
                <a:cs typeface="Helvetica"/>
                <a:sym typeface="Helvetica"/>
              </a:defRPr>
            </a:lvl1pPr>
          </a:lstStyle>
          <a:p>
            <a:pPr/>
            <a:r>
              <a:t>Adapted from: University of Tübingen: Computer Vision, Prof. Andreas Geiger</a:t>
            </a:r>
          </a:p>
        </p:txBody>
      </p:sp>
      <p:pic>
        <p:nvPicPr>
          <p:cNvPr id="3048" name="Parallel Tracking and Mapping for Small AR Workspaces (PTAM) - extra" descr="Parallel Tracking and Mapping for Small AR Workspaces (PTAM) - extra"/>
          <p:cNvPicPr>
            <a:picLocks noChangeAspect="0"/>
          </p:cNvPicPr>
          <p:nvPr>
            <a:videoFile xmlns:mc="http://schemas.openxmlformats.org/markup-compatibility/2006" xmlns:aiw="http://developer.apple.com/namespaces/iwork" r:link="rId3" mc:Ignorable="aiw" aiw:title="Parallel Tracking and Mapping for Small AR Workspaces (PTAM) - extra" aiw:author="ActiveVision Oxford"/>
          </p:nvPr>
        </p:nvPicPr>
        <p:blipFill>
          <a:blip r:embed="rId4">
            <a:extLst/>
          </a:blip>
          <a:stretch>
            <a:fillRect/>
          </a:stretch>
        </p:blipFill>
        <p:spPr>
          <a:xfrm>
            <a:off x="5981112" y="1845882"/>
            <a:ext cx="12421776" cy="9316332"/>
          </a:xfrm>
          <a:prstGeom prst="rect">
            <a:avLst/>
          </a:prstGeom>
        </p:spPr>
      </p:pic>
      <p:pic>
        <p:nvPicPr>
          <p:cNvPr id="3049" name="Image" descr="Image"/>
          <p:cNvPicPr>
            <a:picLocks noChangeAspect="1"/>
          </p:cNvPicPr>
          <p:nvPr/>
        </p:nvPicPr>
        <p:blipFill>
          <a:blip r:embed="rId2">
            <a:extLst/>
          </a:blip>
          <a:srcRect l="0" t="83048" r="0" b="666"/>
          <a:stretch>
            <a:fillRect/>
          </a:stretch>
        </p:blipFill>
        <p:spPr>
          <a:xfrm>
            <a:off x="0" y="11365469"/>
            <a:ext cx="24383994" cy="223375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 fill="hold"/>
                                        <p:tgtEl>
                                          <p:spTgt spid="3048"/>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80000">
                <p:cTn id="7" fill="hold" display="0">
                  <p:stCondLst>
                    <p:cond delay="indefinite"/>
                  </p:stCondLst>
                </p:cTn>
                <p:tgtEl>
                  <p:spTgt spid="3048"/>
                </p:tgtEl>
              </p:cMediaNode>
            </p:video>
            <p:seq concurrent="1" prevAc="none" nextAc="seek">
              <p:cTn id="8" evtFilter="cancelBubble" nodeType="interactiveSeq" restart="whenNotActive" fill="hold">
                <p:stCondLst>
                  <p:cond delay="0" evt="onClick">
                    <p:tgtEl>
                      <p:spTgt spid="3048"/>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048"/>
                                        </p:tgtEl>
                                      </p:cBhvr>
                                    </p:cmd>
                                  </p:childTnLst>
                                </p:cTn>
                              </p:par>
                            </p:childTnLst>
                          </p:cTn>
                        </p:par>
                      </p:childTnLst>
                    </p:cTn>
                  </p:par>
                </p:childTnLst>
              </p:cTn>
              <p:nextCondLst>
                <p:cond delay="0" evt="onClick">
                  <p:tgtEl>
                    <p:spTgt spid="3048"/>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1" name="SfM ~works, but is slow, not 100% reliable, and complicated"/>
          <p:cNvSpPr txBox="1"/>
          <p:nvPr>
            <p:ph type="title"/>
          </p:nvPr>
        </p:nvSpPr>
        <p:spPr>
          <a:xfrm>
            <a:off x="393322" y="-24205"/>
            <a:ext cx="23501915" cy="2651127"/>
          </a:xfrm>
          <a:prstGeom prst="rect">
            <a:avLst/>
          </a:prstGeom>
        </p:spPr>
        <p:txBody>
          <a:bodyPr/>
          <a:lstStyle>
            <a:lvl1pPr defTabSz="1755647">
              <a:defRPr sz="8448"/>
            </a:lvl1pPr>
          </a:lstStyle>
          <a:p>
            <a:pPr/>
            <a:r>
              <a:t>SfM ~works, but is slow, not 100% reliable, and complicated</a:t>
            </a:r>
          </a:p>
        </p:txBody>
      </p:sp>
      <p:pic>
        <p:nvPicPr>
          <p:cNvPr id="3052" name="pasted-movie.png" descr="pasted-movie.png"/>
          <p:cNvPicPr>
            <a:picLocks noChangeAspect="1"/>
          </p:cNvPicPr>
          <p:nvPr/>
        </p:nvPicPr>
        <p:blipFill>
          <a:blip r:embed="rId2">
            <a:extLst/>
          </a:blip>
          <a:stretch>
            <a:fillRect/>
          </a:stretch>
        </p:blipFill>
        <p:spPr>
          <a:xfrm>
            <a:off x="4691998" y="2541249"/>
            <a:ext cx="15000004" cy="11399375"/>
          </a:xfrm>
          <a:prstGeom prst="rect">
            <a:avLst/>
          </a:prstGeom>
          <a:ln w="12700">
            <a:miter lim="400000"/>
          </a:ln>
        </p:spPr>
      </p:pic>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4" name="More at"/>
          <p:cNvSpPr txBox="1"/>
          <p:nvPr>
            <p:ph type="title"/>
          </p:nvPr>
        </p:nvSpPr>
        <p:spPr>
          <a:prstGeom prst="rect">
            <a:avLst/>
          </a:prstGeom>
        </p:spPr>
        <p:txBody>
          <a:bodyPr/>
          <a:lstStyle/>
          <a:p>
            <a:pPr/>
            <a:r>
              <a:t>More at </a:t>
            </a:r>
          </a:p>
        </p:txBody>
      </p:sp>
      <p:sp>
        <p:nvSpPr>
          <p:cNvPr id="3055" name="https://visionbook.mit.edu/imaging_geometry.html#sec-camera_calibration…"/>
          <p:cNvSpPr txBox="1"/>
          <p:nvPr>
            <p:ph type="body" idx="1"/>
          </p:nvPr>
        </p:nvSpPr>
        <p:spPr>
          <a:prstGeom prst="rect">
            <a:avLst/>
          </a:prstGeom>
        </p:spPr>
        <p:txBody>
          <a:bodyPr/>
          <a:lstStyle/>
          <a:p>
            <a:pPr/>
            <a:r>
              <a:rPr u="sng">
                <a:hlinkClick r:id="rId2" invalidUrl="" action="" tgtFrame="" tooltip="" history="1" highlightClick="0" endSnd="0"/>
              </a:rPr>
              <a:t>https://visionbook.mit.edu/imaging_geometry.html#sec-camera_calibration</a:t>
            </a:r>
          </a:p>
          <a:p>
            <a:pPr/>
            <a:r>
              <a:rPr u="sng">
                <a:hlinkClick r:id="rId3" invalidUrl="" action="" tgtFrame="" tooltip="" history="1" highlightClick="0" endSnd="0"/>
              </a:rPr>
              <a:t>https://users.cecs.anu.edu.au/~hartley/Papers/fundamental/electronic-submission/fundamental.pdf</a:t>
            </a:r>
          </a:p>
          <a:p>
            <a:pPr/>
            <a:r>
              <a:rPr u="sng">
                <a:hlinkClick r:id="rId4" invalidUrl="" action="" tgtFrame="" tooltip="" history="1" highlightClick="0" endSnd="0"/>
              </a:rPr>
              <a:t>https://colmap.github.io/</a:t>
            </a:r>
          </a:p>
        </p:txBody>
      </p:sp>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57" name="Recap"/>
          <p:cNvSpPr txBox="1"/>
          <p:nvPr>
            <p:ph type="title"/>
          </p:nvPr>
        </p:nvSpPr>
        <p:spPr>
          <a:prstGeom prst="rect">
            <a:avLst/>
          </a:prstGeom>
        </p:spPr>
        <p:txBody>
          <a:bodyPr/>
          <a:lstStyle/>
          <a:p>
            <a:pPr/>
            <a:r>
              <a:t>Recap</a:t>
            </a:r>
          </a:p>
        </p:txBody>
      </p:sp>
      <p:sp>
        <p:nvSpPr>
          <p:cNvPr id="3058" name="Sparse features + correspondences…"/>
          <p:cNvSpPr txBox="1"/>
          <p:nvPr>
            <p:ph type="body" idx="1"/>
          </p:nvPr>
        </p:nvSpPr>
        <p:spPr>
          <a:xfrm>
            <a:off x="500859" y="2197278"/>
            <a:ext cx="14883601" cy="10990367"/>
          </a:xfrm>
          <a:prstGeom prst="rect">
            <a:avLst/>
          </a:prstGeom>
        </p:spPr>
        <p:txBody>
          <a:bodyPr/>
          <a:lstStyle/>
          <a:p>
            <a:pPr marL="434340" indent="-434340" defTabSz="1737360">
              <a:spcBef>
                <a:spcPts val="1900"/>
              </a:spcBef>
              <a:defRPr sz="5320"/>
            </a:pPr>
            <a:r>
              <a:t>Sparse features + correspondences</a:t>
            </a:r>
          </a:p>
          <a:p>
            <a:pPr marL="434340" indent="-434340" defTabSz="1737360">
              <a:spcBef>
                <a:spcPts val="1900"/>
              </a:spcBef>
              <a:defRPr sz="5320"/>
            </a:pPr>
            <a:r>
              <a:t>Intrinsic + radial calibration</a:t>
            </a:r>
          </a:p>
          <a:p>
            <a:pPr lvl="1" marL="868680" indent="-434340" defTabSz="1737360">
              <a:spcBef>
                <a:spcPts val="1900"/>
              </a:spcBef>
              <a:defRPr sz="5320"/>
            </a:pPr>
            <a:r>
              <a:t>Known target (checkerboard)</a:t>
            </a:r>
          </a:p>
          <a:p>
            <a:pPr marL="434340" indent="-434340" defTabSz="1737360">
              <a:spcBef>
                <a:spcPts val="1900"/>
              </a:spcBef>
              <a:defRPr sz="5320"/>
            </a:pPr>
            <a:r>
              <a:t>Epipolar Geometry, fundamental matrix</a:t>
            </a:r>
          </a:p>
          <a:p>
            <a:pPr marL="434340" indent="-434340" defTabSz="1737360">
              <a:spcBef>
                <a:spcPts val="1900"/>
              </a:spcBef>
              <a:defRPr sz="5320"/>
            </a:pPr>
            <a:r>
              <a:t>Extrinsic camera calibration </a:t>
            </a:r>
            <a:br/>
            <a:r>
              <a:t>with linear regression + RANSAC</a:t>
            </a:r>
          </a:p>
          <a:p>
            <a:pPr marL="434340" indent="-434340" defTabSz="1737360">
              <a:spcBef>
                <a:spcPts val="1900"/>
              </a:spcBef>
              <a:defRPr sz="5320"/>
            </a:pPr>
            <a:r>
              <a:t>Refined with non-linear bundle adjustment (including intrinsics, extrinsics, radial)</a:t>
            </a:r>
          </a:p>
          <a:p>
            <a:pPr marL="434340" indent="-434340" defTabSz="1737360">
              <a:spcBef>
                <a:spcPts val="1900"/>
              </a:spcBef>
              <a:defRPr sz="5320"/>
            </a:pPr>
            <a:r>
              <a:t>We also get sparse 3D points</a:t>
            </a:r>
          </a:p>
          <a:p>
            <a:pPr marL="434340" indent="-434340" defTabSz="1737360">
              <a:spcBef>
                <a:spcPts val="1900"/>
              </a:spcBef>
              <a:defRPr sz="5320"/>
            </a:pPr>
          </a:p>
          <a:p>
            <a:pPr marL="434340" indent="-434340" defTabSz="1737360">
              <a:spcBef>
                <a:spcPts val="1900"/>
              </a:spcBef>
              <a:defRPr sz="5320"/>
            </a:pPr>
            <a:r>
              <a:t>Excellent open-source software exists (colmap, OpenMVG, etc.)</a:t>
            </a:r>
          </a:p>
        </p:txBody>
      </p:sp>
      <p:pic>
        <p:nvPicPr>
          <p:cNvPr id="3059" name="Image" descr="Image"/>
          <p:cNvPicPr>
            <a:picLocks noChangeAspect="1"/>
          </p:cNvPicPr>
          <p:nvPr/>
        </p:nvPicPr>
        <p:blipFill>
          <a:blip r:embed="rId2">
            <a:extLst/>
          </a:blip>
          <a:stretch>
            <a:fillRect/>
          </a:stretch>
        </p:blipFill>
        <p:spPr>
          <a:xfrm>
            <a:off x="16039264" y="989999"/>
            <a:ext cx="8052578" cy="4529576"/>
          </a:xfrm>
          <a:prstGeom prst="rect">
            <a:avLst/>
          </a:prstGeom>
          <a:ln w="12700">
            <a:miter lim="400000"/>
          </a:ln>
        </p:spPr>
      </p:pic>
      <p:grpSp>
        <p:nvGrpSpPr>
          <p:cNvPr id="3082" name="Group"/>
          <p:cNvGrpSpPr/>
          <p:nvPr/>
        </p:nvGrpSpPr>
        <p:grpSpPr>
          <a:xfrm>
            <a:off x="15692851" y="5550162"/>
            <a:ext cx="8397408" cy="4284598"/>
            <a:chOff x="0" y="0"/>
            <a:chExt cx="8397406" cy="4284596"/>
          </a:xfrm>
        </p:grpSpPr>
        <p:sp>
          <p:nvSpPr>
            <p:cNvPr id="3060" name="Triangle"/>
            <p:cNvSpPr/>
            <p:nvPr/>
          </p:nvSpPr>
          <p:spPr>
            <a:xfrm>
              <a:off x="475466" y="864027"/>
              <a:ext cx="7441234" cy="141108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3061" name="Shape"/>
            <p:cNvSpPr/>
            <p:nvPr/>
          </p:nvSpPr>
          <p:spPr>
            <a:xfrm rot="3707693">
              <a:off x="-44721" y="1126454"/>
              <a:ext cx="3772278" cy="20316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365C0">
                <a:alpha val="82943"/>
              </a:srgb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latin typeface="Helvetica Light"/>
                  <a:ea typeface="Helvetica Light"/>
                  <a:cs typeface="Helvetica Light"/>
                  <a:sym typeface="Helvetica Light"/>
                </a:defRPr>
              </a:pPr>
            </a:p>
          </p:txBody>
        </p:sp>
        <p:sp>
          <p:nvSpPr>
            <p:cNvPr id="3062" name="Shape"/>
            <p:cNvSpPr/>
            <p:nvPr/>
          </p:nvSpPr>
          <p:spPr>
            <a:xfrm rot="17911998">
              <a:off x="4669940" y="1126454"/>
              <a:ext cx="3772278" cy="2031689"/>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solidFill>
              <a:srgbClr val="00882B">
                <a:alpha val="82943"/>
              </a:srgbClr>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latin typeface="Helvetica Light"/>
                  <a:ea typeface="Helvetica Light"/>
                  <a:cs typeface="Helvetica Light"/>
                  <a:sym typeface="Helvetica Light"/>
                </a:defRPr>
              </a:pPr>
            </a:p>
          </p:txBody>
        </p:sp>
        <p:sp>
          <p:nvSpPr>
            <p:cNvPr id="3063" name="Triangle"/>
            <p:cNvSpPr/>
            <p:nvPr/>
          </p:nvSpPr>
          <p:spPr>
            <a:xfrm>
              <a:off x="6147489" y="1937396"/>
              <a:ext cx="1744310" cy="3420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3064" name="Triangle"/>
            <p:cNvSpPr/>
            <p:nvPr/>
          </p:nvSpPr>
          <p:spPr>
            <a:xfrm>
              <a:off x="492067" y="1937396"/>
              <a:ext cx="1744310" cy="3420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0800" y="0"/>
                  </a:moveTo>
                  <a:lnTo>
                    <a:pt x="21600" y="21600"/>
                  </a:lnTo>
                  <a:lnTo>
                    <a:pt x="0" y="21600"/>
                  </a:lnTo>
                  <a:close/>
                </a:path>
              </a:pathLst>
            </a:custGeom>
            <a:solidFill>
              <a:srgbClr val="FFFB00"/>
            </a:solidFill>
            <a:ln w="12700" cap="flat">
              <a:noFill/>
              <a:miter lim="400000"/>
            </a:ln>
            <a:effectLst>
              <a:outerShdw sx="100000" sy="100000" kx="0" ky="0" algn="b" rotWithShape="0" blurRad="76200" dist="50800" dir="5400000">
                <a:srgbClr val="000000">
                  <a:alpha val="50000"/>
                </a:srgbClr>
              </a:outerShdw>
            </a:effectLst>
          </p:spPr>
          <p:txBody>
            <a:bodyPr wrap="square" lIns="91439" tIns="91439" rIns="91439" bIns="91439" numCol="1" anchor="ctr">
              <a:noAutofit/>
            </a:bodyPr>
            <a:lstStyle/>
            <a:p>
              <a:pPr algn="ctr" defTabSz="821501">
                <a:spcBef>
                  <a:spcPts val="0"/>
                </a:spcBef>
                <a:defRPr sz="5700">
                  <a:solidFill>
                    <a:srgbClr val="FFFFFF"/>
                  </a:solidFill>
                  <a:latin typeface="Helvetica Light"/>
                  <a:ea typeface="Helvetica Light"/>
                  <a:cs typeface="Helvetica Light"/>
                  <a:sym typeface="Helvetica Light"/>
                </a:defRPr>
              </a:pPr>
            </a:p>
          </p:txBody>
        </p:sp>
        <p:sp>
          <p:nvSpPr>
            <p:cNvPr id="3065" name="Line"/>
            <p:cNvSpPr/>
            <p:nvPr/>
          </p:nvSpPr>
          <p:spPr>
            <a:xfrm>
              <a:off x="1424386" y="1955621"/>
              <a:ext cx="732902" cy="303450"/>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3066" name="Line"/>
            <p:cNvSpPr/>
            <p:nvPr/>
          </p:nvSpPr>
          <p:spPr>
            <a:xfrm flipH="1">
              <a:off x="4846307" y="1468348"/>
              <a:ext cx="3367570" cy="1329063"/>
            </a:xfrm>
            <a:prstGeom prst="line">
              <a:avLst/>
            </a:prstGeom>
            <a:noFill/>
            <a:ln w="50800" cap="flat">
              <a:solidFill>
                <a:srgbClr val="000000"/>
              </a:solidFill>
              <a:prstDash val="solid"/>
              <a:miter lim="400000"/>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3067" name="Line"/>
            <p:cNvSpPr/>
            <p:nvPr/>
          </p:nvSpPr>
          <p:spPr>
            <a:xfrm>
              <a:off x="4147253" y="807096"/>
              <a:ext cx="31023" cy="31023"/>
            </a:xfrm>
            <a:prstGeom prst="line">
              <a:avLst/>
            </a:prstGeom>
            <a:noFill/>
            <a:ln w="50800" cap="flat">
              <a:solidFill>
                <a:srgbClr val="000000"/>
              </a:solidFill>
              <a:prstDash val="solid"/>
              <a:miter lim="400000"/>
              <a:head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3068" name="Line"/>
            <p:cNvSpPr/>
            <p:nvPr/>
          </p:nvSpPr>
          <p:spPr>
            <a:xfrm flipV="1">
              <a:off x="6232307" y="1951294"/>
              <a:ext cx="768062" cy="302312"/>
            </a:xfrm>
            <a:prstGeom prst="line">
              <a:avLst/>
            </a:prstGeom>
            <a:noFill/>
            <a:ln w="50800" cap="flat">
              <a:solidFill>
                <a:srgbClr val="000000"/>
              </a:solidFill>
              <a:prstDash val="solid"/>
              <a:miter lim="400000"/>
              <a:headEnd type="oval" w="med" len="med"/>
              <a:tailEnd type="oval" w="med" len="med"/>
            </a:ln>
            <a:effectLst/>
          </p:spPr>
          <p:txBody>
            <a:bodyPr wrap="square" lIns="91439" tIns="91439" rIns="91439" bIns="91439" numCol="1" anchor="t">
              <a:noAutofit/>
            </a:bodyPr>
            <a:lstStyle/>
            <a:p>
              <a:pPr defTabSz="1828800">
                <a:spcBef>
                  <a:spcPts val="0"/>
                </a:spcBef>
                <a:defRPr sz="3600">
                  <a:latin typeface="Calibri"/>
                  <a:ea typeface="Calibri"/>
                  <a:cs typeface="Calibri"/>
                  <a:sym typeface="Calibri"/>
                </a:defRPr>
              </a:pPr>
            </a:p>
          </p:txBody>
        </p:sp>
        <p:sp>
          <p:nvSpPr>
            <p:cNvPr id="3069" name="Equation"/>
            <p:cNvSpPr txBox="1"/>
            <p:nvPr/>
          </p:nvSpPr>
          <p:spPr>
            <a:xfrm>
              <a:off x="4352591" y="544429"/>
              <a:ext cx="234201" cy="231802"/>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r>
                      <m:rPr>
                        <m:sty m:val="b"/>
                      </m:rPr>
                      <a:rPr xmlns:a="http://schemas.openxmlformats.org/drawingml/2006/main" sz="2700" i="1">
                        <a:solidFill>
                          <a:srgbClr val="000000"/>
                        </a:solidFill>
                        <a:latin typeface="Cambria Math" panose="02040503050406030204" pitchFamily="18" charset="0"/>
                      </a:rPr>
                      <m:t>X</m:t>
                    </m:r>
                  </m:oMath>
                </m:oMathPara>
              </a14:m>
              <a:endParaRPr sz="2700"/>
            </a:p>
          </p:txBody>
        </p:sp>
        <p:sp>
          <p:nvSpPr>
            <p:cNvPr id="3070" name="Equation"/>
            <p:cNvSpPr txBox="1"/>
            <p:nvPr/>
          </p:nvSpPr>
          <p:spPr>
            <a:xfrm>
              <a:off x="6883370" y="1571176"/>
              <a:ext cx="282736" cy="24380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700" i="1">
                            <a:solidFill>
                              <a:srgbClr val="000000"/>
                            </a:solidFill>
                            <a:latin typeface="Cambria Math" panose="02040503050406030204" pitchFamily="18" charset="0"/>
                          </a:rPr>
                          <m:t>x</m:t>
                        </m:r>
                      </m:e>
                      <m:sub>
                        <m:r>
                          <a:rPr xmlns:a="http://schemas.openxmlformats.org/drawingml/2006/main" sz="2700" i="1">
                            <a:solidFill>
                              <a:srgbClr val="000000"/>
                            </a:solidFill>
                            <a:latin typeface="Cambria Math" panose="02040503050406030204" pitchFamily="18" charset="0"/>
                          </a:rPr>
                          <m:t>2</m:t>
                        </m:r>
                      </m:sub>
                    </m:sSub>
                  </m:oMath>
                </m:oMathPara>
              </a14:m>
              <a:endParaRPr sz="2700"/>
            </a:p>
          </p:txBody>
        </p:sp>
        <p:sp>
          <p:nvSpPr>
            <p:cNvPr id="3071" name="Equation"/>
            <p:cNvSpPr txBox="1"/>
            <p:nvPr/>
          </p:nvSpPr>
          <p:spPr>
            <a:xfrm>
              <a:off x="1120306" y="1588556"/>
              <a:ext cx="263259" cy="243803"/>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700" i="1">
                            <a:solidFill>
                              <a:srgbClr val="000000"/>
                            </a:solidFill>
                            <a:latin typeface="Cambria Math" panose="02040503050406030204" pitchFamily="18" charset="0"/>
                          </a:rPr>
                          <m:t>x</m:t>
                        </m:r>
                      </m:e>
                      <m:sub>
                        <m:r>
                          <a:rPr xmlns:a="http://schemas.openxmlformats.org/drawingml/2006/main" sz="2700" i="1">
                            <a:solidFill>
                              <a:srgbClr val="000000"/>
                            </a:solidFill>
                            <a:latin typeface="Cambria Math" panose="02040503050406030204" pitchFamily="18" charset="0"/>
                          </a:rPr>
                          <m:t>1</m:t>
                        </m:r>
                      </m:sub>
                    </m:sSub>
                  </m:oMath>
                </m:oMathPara>
              </a14:m>
              <a:endParaRPr sz="2700"/>
            </a:p>
          </p:txBody>
        </p:sp>
        <p:sp>
          <p:nvSpPr>
            <p:cNvPr id="3072" name="Equation"/>
            <p:cNvSpPr txBox="1"/>
            <p:nvPr/>
          </p:nvSpPr>
          <p:spPr>
            <a:xfrm>
              <a:off x="8082073" y="2379340"/>
              <a:ext cx="315334" cy="274867"/>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300" i="1">
                            <a:solidFill>
                              <a:srgbClr val="000000"/>
                            </a:solidFill>
                            <a:latin typeface="Cambria Math" panose="02040503050406030204" pitchFamily="18" charset="0"/>
                          </a:rPr>
                          <m:t>O</m:t>
                        </m:r>
                      </m:e>
                      <m:sub>
                        <m:r>
                          <a:rPr xmlns:a="http://schemas.openxmlformats.org/drawingml/2006/main" sz="2300" i="1">
                            <a:solidFill>
                              <a:srgbClr val="000000"/>
                            </a:solidFill>
                            <a:latin typeface="Cambria Math" panose="02040503050406030204" pitchFamily="18" charset="0"/>
                          </a:rPr>
                          <m:t>2</m:t>
                        </m:r>
                      </m:sub>
                    </m:sSub>
                  </m:oMath>
                </m:oMathPara>
              </a14:m>
              <a:endParaRPr sz="2300"/>
            </a:p>
          </p:txBody>
        </p:sp>
        <p:sp>
          <p:nvSpPr>
            <p:cNvPr id="3073" name="Equation"/>
            <p:cNvSpPr txBox="1"/>
            <p:nvPr/>
          </p:nvSpPr>
          <p:spPr>
            <a:xfrm>
              <a:off x="0" y="2379340"/>
              <a:ext cx="298743" cy="274867"/>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300" i="1">
                            <a:solidFill>
                              <a:srgbClr val="000000"/>
                            </a:solidFill>
                            <a:latin typeface="Cambria Math" panose="02040503050406030204" pitchFamily="18" charset="0"/>
                          </a:rPr>
                          <m:t>O</m:t>
                        </m:r>
                      </m:e>
                      <m:sub>
                        <m:r>
                          <a:rPr xmlns:a="http://schemas.openxmlformats.org/drawingml/2006/main" sz="2300" i="1">
                            <a:solidFill>
                              <a:srgbClr val="000000"/>
                            </a:solidFill>
                            <a:latin typeface="Cambria Math" panose="02040503050406030204" pitchFamily="18" charset="0"/>
                          </a:rPr>
                          <m:t>1</m:t>
                        </m:r>
                      </m:sub>
                    </m:sSub>
                  </m:oMath>
                </m:oMathPara>
              </a14:m>
              <a:endParaRPr sz="2300"/>
            </a:p>
          </p:txBody>
        </p:sp>
        <p:sp>
          <p:nvSpPr>
            <p:cNvPr id="3074" name="Equation"/>
            <p:cNvSpPr txBox="1"/>
            <p:nvPr/>
          </p:nvSpPr>
          <p:spPr>
            <a:xfrm>
              <a:off x="2247643" y="2341491"/>
              <a:ext cx="239599" cy="247918"/>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700" i="1">
                            <a:solidFill>
                              <a:srgbClr val="000000"/>
                            </a:solidFill>
                            <a:latin typeface="Cambria Math" panose="02040503050406030204" pitchFamily="18" charset="0"/>
                          </a:rPr>
                          <m:t>e</m:t>
                        </m:r>
                      </m:e>
                      <m:sub>
                        <m:r>
                          <a:rPr xmlns:a="http://schemas.openxmlformats.org/drawingml/2006/main" sz="2700" i="1">
                            <a:solidFill>
                              <a:srgbClr val="000000"/>
                            </a:solidFill>
                            <a:latin typeface="Cambria Math" panose="02040503050406030204" pitchFamily="18" charset="0"/>
                          </a:rPr>
                          <m:t>1</m:t>
                        </m:r>
                      </m:sub>
                    </m:sSub>
                  </m:oMath>
                </m:oMathPara>
              </a14:m>
              <a:endParaRPr sz="2700"/>
            </a:p>
          </p:txBody>
        </p:sp>
        <p:sp>
          <p:nvSpPr>
            <p:cNvPr id="3075" name="Equation"/>
            <p:cNvSpPr txBox="1"/>
            <p:nvPr/>
          </p:nvSpPr>
          <p:spPr>
            <a:xfrm>
              <a:off x="6058578" y="2398707"/>
              <a:ext cx="259076" cy="247917"/>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700" i="1">
                            <a:solidFill>
                              <a:srgbClr val="000000"/>
                            </a:solidFill>
                            <a:latin typeface="Cambria Math" panose="02040503050406030204" pitchFamily="18" charset="0"/>
                          </a:rPr>
                          <m:t>e</m:t>
                        </m:r>
                      </m:e>
                      <m:sub>
                        <m:r>
                          <a:rPr xmlns:a="http://schemas.openxmlformats.org/drawingml/2006/main" sz="2700" i="1">
                            <a:solidFill>
                              <a:srgbClr val="000000"/>
                            </a:solidFill>
                            <a:latin typeface="Cambria Math" panose="02040503050406030204" pitchFamily="18" charset="0"/>
                          </a:rPr>
                          <m:t>2</m:t>
                        </m:r>
                      </m:sub>
                    </m:sSub>
                  </m:oMath>
                </m:oMathPara>
              </a14:m>
              <a:endParaRPr sz="2700"/>
            </a:p>
          </p:txBody>
        </p:sp>
        <p:sp>
          <p:nvSpPr>
            <p:cNvPr id="3076" name="Equation"/>
            <p:cNvSpPr txBox="1"/>
            <p:nvPr/>
          </p:nvSpPr>
          <p:spPr>
            <a:xfrm>
              <a:off x="1801946" y="1702969"/>
              <a:ext cx="186106" cy="31752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700" i="1">
                            <a:solidFill>
                              <a:srgbClr val="000000"/>
                            </a:solidFill>
                            <a:latin typeface="Cambria Math" panose="02040503050406030204" pitchFamily="18" charset="0"/>
                          </a:rPr>
                          <m:t>l</m:t>
                        </m:r>
                      </m:e>
                      <m:sub>
                        <m:r>
                          <a:rPr xmlns:a="http://schemas.openxmlformats.org/drawingml/2006/main" sz="2700" i="1">
                            <a:solidFill>
                              <a:srgbClr val="000000"/>
                            </a:solidFill>
                            <a:latin typeface="Cambria Math" panose="02040503050406030204" pitchFamily="18" charset="0"/>
                          </a:rPr>
                          <m:t>1</m:t>
                        </m:r>
                      </m:sub>
                    </m:sSub>
                  </m:oMath>
                </m:oMathPara>
              </a14:m>
              <a:endParaRPr sz="2700"/>
            </a:p>
          </p:txBody>
        </p:sp>
        <p:sp>
          <p:nvSpPr>
            <p:cNvPr id="3077" name="Equation"/>
            <p:cNvSpPr txBox="1"/>
            <p:nvPr/>
          </p:nvSpPr>
          <p:spPr>
            <a:xfrm>
              <a:off x="6344779" y="1702969"/>
              <a:ext cx="205584" cy="317526"/>
            </a:xfrm>
            <a:prstGeom prst="rect">
              <a:avLst/>
            </a:prstGeom>
            <a:noFill/>
            <a:ln w="12700" cap="flat">
              <a:noFill/>
              <a:miter lim="400000"/>
            </a:ln>
            <a:effectLst/>
          </p:spPr>
          <p:txBody>
            <a:bodyPr wrap="none" lIns="0" tIns="0" rIns="0" bIns="0">
              <a:spAutoFit/>
            </a:bodyPr>
            <a:lstStyle/>
            <a:p>
              <a:pPr defTabSz="914400" latinLnBrk="1">
                <a:spcBef>
                  <a:spcPts val="0"/>
                </a:spcBef>
                <a:defRPr sz="1800"/>
              </a:pPr>
              <a14:m>
                <m:oMathPara>
                  <m:oMathParaPr>
                    <m:jc m:val="centerGroup"/>
                  </m:oMathParaPr>
                  <m:oMath>
                    <m:sSub>
                      <m:e>
                        <m:r>
                          <m:rPr>
                            <m:sty m:val="b"/>
                          </m:rPr>
                          <a:rPr xmlns:a="http://schemas.openxmlformats.org/drawingml/2006/main" sz="2700" i="1">
                            <a:solidFill>
                              <a:srgbClr val="000000"/>
                            </a:solidFill>
                            <a:latin typeface="Cambria Math" panose="02040503050406030204" pitchFamily="18" charset="0"/>
                          </a:rPr>
                          <m:t>l</m:t>
                        </m:r>
                      </m:e>
                      <m:sub>
                        <m:r>
                          <a:rPr xmlns:a="http://schemas.openxmlformats.org/drawingml/2006/main" sz="2700" i="1">
                            <a:solidFill>
                              <a:srgbClr val="000000"/>
                            </a:solidFill>
                            <a:latin typeface="Cambria Math" panose="02040503050406030204" pitchFamily="18" charset="0"/>
                          </a:rPr>
                          <m:t>2</m:t>
                        </m:r>
                      </m:sub>
                    </m:sSub>
                  </m:oMath>
                </m:oMathPara>
              </a14:m>
              <a:endParaRPr sz="2700"/>
            </a:p>
          </p:txBody>
        </p:sp>
        <p:sp>
          <p:nvSpPr>
            <p:cNvPr id="3078" name="Circle"/>
            <p:cNvSpPr/>
            <p:nvPr/>
          </p:nvSpPr>
          <p:spPr>
            <a:xfrm>
              <a:off x="405296" y="2192620"/>
              <a:ext cx="174311" cy="174311"/>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sp>
          <p:nvSpPr>
            <p:cNvPr id="3079" name="Circle"/>
            <p:cNvSpPr/>
            <p:nvPr/>
          </p:nvSpPr>
          <p:spPr>
            <a:xfrm>
              <a:off x="7812559" y="2192620"/>
              <a:ext cx="174311" cy="174311"/>
            </a:xfrm>
            <a:prstGeom prst="ellipse">
              <a:avLst/>
            </a:prstGeom>
            <a:solidFill>
              <a:srgbClr val="000000"/>
            </a:solidFill>
            <a:ln w="12700" cap="flat">
              <a:noFill/>
              <a:miter lim="400000"/>
            </a:ln>
            <a:effectLst/>
          </p:spPr>
          <p:txBody>
            <a:bodyPr wrap="square" lIns="0" tIns="0" rIns="0" bIns="0" numCol="1" anchor="ctr">
              <a:noAutofit/>
            </a:bodyPr>
            <a:lstStyle/>
            <a:p>
              <a:pPr algn="ctr">
                <a:spcBef>
                  <a:spcPts val="0"/>
                </a:spcBef>
                <a:defRPr sz="5700">
                  <a:solidFill>
                    <a:srgbClr val="FFFFFF"/>
                  </a:solidFill>
                  <a:latin typeface="Helvetica Light"/>
                  <a:ea typeface="Helvetica Light"/>
                  <a:cs typeface="Helvetica Light"/>
                  <a:sym typeface="Helvetica Light"/>
                </a:defRPr>
              </a:pPr>
            </a:p>
          </p:txBody>
        </p:sp>
        <p:pic>
          <p:nvPicPr>
            <p:cNvPr id="3080" name="Connection Line" descr="Connection Line"/>
            <p:cNvPicPr>
              <a:picLocks noChangeAspect="1"/>
            </p:cNvPicPr>
            <p:nvPr/>
          </p:nvPicPr>
          <p:blipFill>
            <a:blip r:embed="rId3">
              <a:extLst/>
            </a:blip>
            <a:stretch>
              <a:fillRect/>
            </a:stretch>
          </p:blipFill>
          <p:spPr>
            <a:xfrm>
              <a:off x="572591" y="2391120"/>
              <a:ext cx="7460042" cy="1698409"/>
            </a:xfrm>
            <a:prstGeom prst="rect">
              <a:avLst/>
            </a:prstGeom>
            <a:ln w="12700" cap="flat">
              <a:noFill/>
              <a:miter lim="400000"/>
            </a:ln>
            <a:effectLst/>
          </p:spPr>
        </p:pic>
        <p:pic>
          <p:nvPicPr>
            <p:cNvPr id="3081" name="latex-image-28.pdf" descr="latex-image-28.pdf"/>
            <p:cNvPicPr>
              <a:picLocks noChangeAspect="1"/>
            </p:cNvPicPr>
            <p:nvPr/>
          </p:nvPicPr>
          <p:blipFill>
            <a:blip r:embed="rId4">
              <a:extLst/>
            </a:blip>
            <a:stretch>
              <a:fillRect/>
            </a:stretch>
          </p:blipFill>
          <p:spPr>
            <a:xfrm>
              <a:off x="6572622" y="3646206"/>
              <a:ext cx="506330" cy="265617"/>
            </a:xfrm>
            <a:prstGeom prst="rect">
              <a:avLst/>
            </a:prstGeom>
            <a:ln w="12700" cap="flat">
              <a:noFill/>
              <a:miter lim="400000"/>
            </a:ln>
            <a:effectLst/>
          </p:spPr>
        </p:pic>
      </p:grpSp>
      <p:pic>
        <p:nvPicPr>
          <p:cNvPr id="3083" name="pasted-movie.png" descr="pasted-movie.png"/>
          <p:cNvPicPr>
            <a:picLocks noChangeAspect="1"/>
          </p:cNvPicPr>
          <p:nvPr/>
        </p:nvPicPr>
        <p:blipFill>
          <a:blip r:embed="rId5">
            <a:extLst/>
          </a:blip>
          <a:stretch>
            <a:fillRect/>
          </a:stretch>
        </p:blipFill>
        <p:spPr>
          <a:xfrm>
            <a:off x="16301245" y="9865348"/>
            <a:ext cx="7528616" cy="3669250"/>
          </a:xfrm>
          <a:prstGeom prst="rect">
            <a:avLst/>
          </a:prstGeom>
          <a:ln w="12700">
            <a:miter lim="400000"/>
          </a:ln>
        </p:spPr>
      </p:pic>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5" name="Deep Learning Era"/>
          <p:cNvSpPr txBox="1"/>
          <p:nvPr>
            <p:ph type="title"/>
          </p:nvPr>
        </p:nvSpPr>
        <p:spPr>
          <a:prstGeom prst="rect">
            <a:avLst/>
          </a:prstGeom>
        </p:spPr>
        <p:txBody>
          <a:bodyPr/>
          <a:lstStyle/>
          <a:p>
            <a:pPr/>
            <a:r>
              <a:t>Deep Learning Era</a:t>
            </a:r>
          </a:p>
        </p:txBody>
      </p:sp>
      <p:sp>
        <p:nvSpPr>
          <p:cNvPr id="3086" name="Not covered, will do next time."/>
          <p:cNvSpPr txBox="1"/>
          <p:nvPr/>
        </p:nvSpPr>
        <p:spPr>
          <a:xfrm>
            <a:off x="4101430" y="10692498"/>
            <a:ext cx="8570672"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Not covered, will do next time. </a:t>
            </a:r>
          </a:p>
        </p:txBody>
      </p:sp>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88" name="Skipping intermediate steps"/>
          <p:cNvSpPr txBox="1"/>
          <p:nvPr>
            <p:ph type="title"/>
          </p:nvPr>
        </p:nvSpPr>
        <p:spPr>
          <a:prstGeom prst="rect">
            <a:avLst/>
          </a:prstGeom>
        </p:spPr>
        <p:txBody>
          <a:bodyPr/>
          <a:lstStyle/>
          <a:p>
            <a:pPr/>
            <a:r>
              <a:t>Skipping intermediate steps</a:t>
            </a:r>
          </a:p>
        </p:txBody>
      </p:sp>
      <p:sp>
        <p:nvSpPr>
          <p:cNvPr id="3089" name="All modules of SfM have undergone neural improvements…"/>
          <p:cNvSpPr txBox="1"/>
          <p:nvPr>
            <p:ph type="body" idx="1"/>
          </p:nvPr>
        </p:nvSpPr>
        <p:spPr>
          <a:prstGeom prst="rect">
            <a:avLst/>
          </a:prstGeom>
        </p:spPr>
        <p:txBody>
          <a:bodyPr/>
          <a:lstStyle/>
          <a:p>
            <a:pPr/>
            <a:r>
              <a:t>All modules of SfM have undergone neural improvements</a:t>
            </a:r>
          </a:p>
          <a:p>
            <a:pPr lvl="1" marL="914400" indent="-457200"/>
            <a:r>
              <a:t>advanced feature description, </a:t>
            </a:r>
          </a:p>
          <a:p>
            <a:pPr lvl="1" marL="914400" indent="-457200"/>
            <a:r>
              <a:t>more accurate image matching, </a:t>
            </a:r>
          </a:p>
          <a:p>
            <a:pPr lvl="1" marL="914400" indent="-457200"/>
            <a:r>
              <a:t>feature metric refinement, </a:t>
            </a:r>
          </a:p>
          <a:p>
            <a:pPr lvl="1" marL="914400" indent="-457200"/>
            <a:r>
              <a:t>and neural bundle adjustment+. </a:t>
            </a:r>
          </a:p>
        </p:txBody>
      </p:sp>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1" name="DUST3R: Dense Unconstrained Stereo 3D Reconstruction"/>
          <p:cNvSpPr txBox="1"/>
          <p:nvPr>
            <p:ph type="title"/>
          </p:nvPr>
        </p:nvSpPr>
        <p:spPr>
          <a:xfrm>
            <a:off x="393322" y="419289"/>
            <a:ext cx="23501915" cy="2651127"/>
          </a:xfrm>
          <a:prstGeom prst="rect">
            <a:avLst/>
          </a:prstGeom>
        </p:spPr>
        <p:txBody>
          <a:bodyPr/>
          <a:lstStyle>
            <a:lvl1pPr defTabSz="1755647">
              <a:defRPr sz="8448"/>
            </a:lvl1pPr>
          </a:lstStyle>
          <a:p>
            <a:pPr/>
            <a:r>
              <a:t>DUST3R: Dense Unconstrained Stereo 3D Reconstruction</a:t>
            </a:r>
          </a:p>
        </p:txBody>
      </p:sp>
      <p:sp>
        <p:nvSpPr>
          <p:cNvPr id="3092" name="Challenges with traditional approaches…"/>
          <p:cNvSpPr txBox="1"/>
          <p:nvPr>
            <p:ph type="body" idx="1"/>
          </p:nvPr>
        </p:nvSpPr>
        <p:spPr>
          <a:prstGeom prst="rect">
            <a:avLst/>
          </a:prstGeom>
        </p:spPr>
        <p:txBody>
          <a:bodyPr/>
          <a:lstStyle/>
          <a:p>
            <a:pPr marL="356615" indent="-356615" defTabSz="1426463">
              <a:spcBef>
                <a:spcPts val="1500"/>
              </a:spcBef>
              <a:defRPr sz="4368"/>
            </a:pPr>
            <a:r>
              <a:t>Challenges with traditional approaches</a:t>
            </a:r>
          </a:p>
          <a:p>
            <a:pPr lvl="1" marL="713231" indent="-356615" defTabSz="1426463">
              <a:spcBef>
                <a:spcPts val="1500"/>
              </a:spcBef>
              <a:defRPr sz="4368"/>
            </a:pPr>
            <a:r>
              <a:t>Mistakes/error accumulate</a:t>
            </a:r>
          </a:p>
          <a:p>
            <a:pPr marL="356615" indent="-356615" defTabSz="1426463">
              <a:spcBef>
                <a:spcPts val="1500"/>
              </a:spcBef>
              <a:defRPr sz="4368"/>
            </a:pPr>
            <a:r>
              <a:t>Opportunity: it’s all minimization anyway</a:t>
            </a:r>
          </a:p>
          <a:p>
            <a:pPr marL="356615" indent="-356615" defTabSz="1426463">
              <a:spcBef>
                <a:spcPts val="1500"/>
              </a:spcBef>
              <a:defRPr sz="4368"/>
            </a:pPr>
            <a:r>
              <a:t>Supervised (synthetically generated, reconstructed from SfM softwares, or captured using dedicated sensors)</a:t>
            </a:r>
          </a:p>
          <a:p>
            <a:pPr marL="356615" indent="-356615" defTabSz="1426463">
              <a:spcBef>
                <a:spcPts val="1500"/>
              </a:spcBef>
              <a:defRPr sz="4368"/>
            </a:pPr>
            <a:r>
              <a:t>Monocular + stereo + multiple views</a:t>
            </a:r>
          </a:p>
          <a:p>
            <a:pPr marL="356615" indent="-356615" defTabSz="1426463">
              <a:spcBef>
                <a:spcPts val="1500"/>
              </a:spcBef>
              <a:defRPr sz="4368"/>
            </a:pPr>
            <a:r>
              <a:t>Directly on 3D point maps</a:t>
            </a:r>
          </a:p>
          <a:p>
            <a:pPr marL="356615" indent="-356615" defTabSz="1426463">
              <a:spcBef>
                <a:spcPts val="1500"/>
              </a:spcBef>
              <a:defRPr sz="4368"/>
            </a:pPr>
            <a:r>
              <a:t>Loss : 3D distance on ground truth point maps</a:t>
            </a:r>
          </a:p>
          <a:p>
            <a:pPr marL="356615" indent="-356615" defTabSz="1426463">
              <a:spcBef>
                <a:spcPts val="1500"/>
              </a:spcBef>
              <a:defRPr sz="4368"/>
            </a:pPr>
            <a:r>
              <a:t>+confidence</a:t>
            </a:r>
          </a:p>
          <a:p>
            <a:pPr marL="356615" indent="-356615" defTabSz="1426463">
              <a:spcBef>
                <a:spcPts val="1500"/>
              </a:spcBef>
              <a:defRPr sz="4368"/>
            </a:pPr>
            <a:r>
              <a:t>Camera info inferred as post-process (e.g. relative pose as 3D regression on point maps)</a:t>
            </a:r>
          </a:p>
          <a:p>
            <a:pPr marL="356615" indent="-356615" defTabSz="1426463">
              <a:spcBef>
                <a:spcPts val="1500"/>
              </a:spcBef>
              <a:defRPr sz="4368"/>
            </a:pPr>
            <a:r>
              <a:t>Only 2 images</a:t>
            </a:r>
          </a:p>
        </p:txBody>
      </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4" name="Point map"/>
          <p:cNvSpPr txBox="1"/>
          <p:nvPr>
            <p:ph type="title"/>
          </p:nvPr>
        </p:nvSpPr>
        <p:spPr>
          <a:prstGeom prst="rect">
            <a:avLst/>
          </a:prstGeom>
        </p:spPr>
        <p:txBody>
          <a:bodyPr/>
          <a:lstStyle/>
          <a:p>
            <a:pPr/>
            <a:r>
              <a:t>Point map</a:t>
            </a:r>
          </a:p>
        </p:txBody>
      </p:sp>
      <p:sp>
        <p:nvSpPr>
          <p:cNvPr id="3095" name="Dense 2D field of 3D points (un-projection of an image according to depth)"/>
          <p:cNvSpPr txBox="1"/>
          <p:nvPr>
            <p:ph type="body" idx="1"/>
          </p:nvPr>
        </p:nvSpPr>
        <p:spPr>
          <a:prstGeom prst="rect">
            <a:avLst/>
          </a:prstGeom>
        </p:spPr>
        <p:txBody>
          <a:bodyPr/>
          <a:lstStyle/>
          <a:p>
            <a:pPr/>
            <a:r>
              <a:t>Dense 2D field of 3D points (un-projection of an image according to depth)</a:t>
            </a:r>
          </a:p>
        </p:txBody>
      </p:sp>
    </p:spTree>
  </p:cSld>
  <p:clrMapOvr>
    <a:masterClrMapping/>
  </p:clrMapOvr>
  <p:transition xmlns:p14="http://schemas.microsoft.com/office/powerpoint/2010/main" spd="med" advClick="1"/>
</p:sld>
</file>

<file path=ppt/slides/slide1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97" name="pasted-movie.png" descr="pasted-movie.png"/>
          <p:cNvPicPr>
            <a:picLocks noChangeAspect="1"/>
          </p:cNvPicPr>
          <p:nvPr/>
        </p:nvPicPr>
        <p:blipFill>
          <a:blip r:embed="rId2">
            <a:extLst/>
          </a:blip>
          <a:stretch>
            <a:fillRect/>
          </a:stretch>
        </p:blipFill>
        <p:spPr>
          <a:xfrm>
            <a:off x="78426" y="3909097"/>
            <a:ext cx="24227148" cy="6518776"/>
          </a:xfrm>
          <a:prstGeom prst="rect">
            <a:avLst/>
          </a:prstGeom>
          <a:ln w="12700">
            <a:miter lim="400000"/>
          </a:ln>
        </p:spPr>
      </p:pic>
      <p:sp>
        <p:nvSpPr>
          <p:cNvPr id="3098" name="DUST3R: Pose SfM as supervised learning problem"/>
          <p:cNvSpPr txBox="1"/>
          <p:nvPr>
            <p:ph type="ctrTitle"/>
          </p:nvPr>
        </p:nvSpPr>
        <p:spPr>
          <a:xfrm>
            <a:off x="393322" y="-24205"/>
            <a:ext cx="23501915" cy="2651127"/>
          </a:xfrm>
          <a:prstGeom prst="rect">
            <a:avLst/>
          </a:prstGeom>
        </p:spPr>
        <p:txBody>
          <a:bodyPr lIns="91439" tIns="91439" rIns="91439" bIns="91439" anchor="ctr"/>
          <a:lstStyle>
            <a:lvl1pPr algn="l" defTabSz="1755647">
              <a:lnSpc>
                <a:spcPct val="90000"/>
              </a:lnSpc>
              <a:defRPr sz="8448">
                <a:latin typeface="Adobe Garamond Pro"/>
                <a:ea typeface="Adobe Garamond Pro"/>
                <a:cs typeface="Adobe Garamond Pro"/>
                <a:sym typeface="Adobe Garamond Pro"/>
              </a:defRPr>
            </a:lvl1pPr>
          </a:lstStyle>
          <a:p>
            <a:pPr/>
            <a:r>
              <a:t>DUST3R: Pose SfM as supervised learning problem</a:t>
            </a:r>
          </a:p>
        </p:txBody>
      </p:sp>
      <p:sp>
        <p:nvSpPr>
          <p:cNvPr id="3099" name="Wang et al., DUSt3R: Geometric 3D Vision Made Easy, CVPR 2024"/>
          <p:cNvSpPr txBox="1"/>
          <p:nvPr/>
        </p:nvSpPr>
        <p:spPr>
          <a:xfrm>
            <a:off x="87648" y="13272938"/>
            <a:ext cx="6971296"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spcBef>
                <a:spcPts val="0"/>
              </a:spcBef>
              <a:defRPr sz="1800">
                <a:latin typeface="Helvetica"/>
                <a:ea typeface="Helvetica"/>
                <a:cs typeface="Helvetica"/>
                <a:sym typeface="Helvetica"/>
              </a:defRPr>
            </a:lvl1pPr>
          </a:lstStyle>
          <a:p>
            <a:pPr/>
            <a:r>
              <a:t>Wang et al., DUSt3R: Geometric 3D Vision Made Easy, CVPR 2024</a:t>
            </a:r>
          </a:p>
        </p:txBody>
      </p:sp>
    </p:spTree>
  </p:cSld>
  <p:clrMapOvr>
    <a:masterClrMapping/>
  </p:clrMapOvr>
  <p:transition xmlns:p14="http://schemas.microsoft.com/office/powerpoint/2010/main" spd="med" advClick="1"/>
</p:sld>
</file>

<file path=ppt/slides/slide1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01" name="pasted-movie.png" descr="pasted-movie.png"/>
          <p:cNvPicPr>
            <a:picLocks noChangeAspect="1"/>
          </p:cNvPicPr>
          <p:nvPr/>
        </p:nvPicPr>
        <p:blipFill>
          <a:blip r:embed="rId2">
            <a:extLst/>
          </a:blip>
          <a:stretch>
            <a:fillRect/>
          </a:stretch>
        </p:blipFill>
        <p:spPr>
          <a:xfrm>
            <a:off x="78426" y="3909097"/>
            <a:ext cx="24227148" cy="6518776"/>
          </a:xfrm>
          <a:prstGeom prst="rect">
            <a:avLst/>
          </a:prstGeom>
          <a:ln w="12700">
            <a:miter lim="400000"/>
          </a:ln>
        </p:spPr>
      </p:pic>
      <p:sp>
        <p:nvSpPr>
          <p:cNvPr id="3102" name="What made it work:…"/>
          <p:cNvSpPr txBox="1"/>
          <p:nvPr>
            <p:ph type="body" sz="half" idx="1"/>
          </p:nvPr>
        </p:nvSpPr>
        <p:spPr>
          <a:xfrm>
            <a:off x="500859" y="10728022"/>
            <a:ext cx="23382282" cy="2971498"/>
          </a:xfrm>
          <a:prstGeom prst="rect">
            <a:avLst/>
          </a:prstGeom>
        </p:spPr>
        <p:txBody>
          <a:bodyPr/>
          <a:lstStyle/>
          <a:p>
            <a:pPr defTabSz="1755647">
              <a:spcBef>
                <a:spcPts val="1900"/>
              </a:spcBef>
              <a:defRPr sz="5376"/>
            </a:pPr>
            <a:r>
              <a:t>What made it work:</a:t>
            </a:r>
          </a:p>
          <a:p>
            <a:pPr defTabSz="1755647">
              <a:spcBef>
                <a:spcPts val="1900"/>
              </a:spcBef>
              <a:defRPr sz="5376"/>
            </a:pPr>
            <a:r>
              <a:t>- Curating large supervised dataset from SfM reconstructions</a:t>
            </a:r>
          </a:p>
          <a:p>
            <a:pPr defTabSz="1755647">
              <a:spcBef>
                <a:spcPts val="1900"/>
              </a:spcBef>
              <a:defRPr sz="5376"/>
            </a:pPr>
            <a:r>
              <a:t>- PointMap parameterization</a:t>
            </a:r>
          </a:p>
        </p:txBody>
      </p:sp>
      <p:sp>
        <p:nvSpPr>
          <p:cNvPr id="3103" name="Rectangle"/>
          <p:cNvSpPr/>
          <p:nvPr/>
        </p:nvSpPr>
        <p:spPr>
          <a:xfrm>
            <a:off x="12722861" y="3485088"/>
            <a:ext cx="11492403" cy="7366794"/>
          </a:xfrm>
          <a:prstGeom prst="rect">
            <a:avLst/>
          </a:prstGeom>
          <a:ln w="76200">
            <a:solidFill>
              <a:schemeClr val="accent5">
                <a:hueOff val="-82419"/>
                <a:satOff val="-9513"/>
                <a:lumOff val="-16343"/>
              </a:schemeClr>
            </a:solidFill>
            <a:miter lim="400000"/>
          </a:ln>
        </p:spPr>
        <p:txBody>
          <a:bodyPr lIns="0" tIns="0" rIns="0" bIns="0" anchor="ctr"/>
          <a:lstStyle/>
          <a:p>
            <a:pPr algn="ctr">
              <a:spcBef>
                <a:spcPts val="0"/>
              </a:spcBef>
              <a:defRPr sz="5700">
                <a:solidFill>
                  <a:srgbClr val="FFFFFF"/>
                </a:solidFill>
                <a:latin typeface="Helvetica Light"/>
                <a:ea typeface="Helvetica Light"/>
                <a:cs typeface="Helvetica Light"/>
                <a:sym typeface="Helvetica Light"/>
              </a:defRPr>
            </a:pPr>
          </a:p>
        </p:txBody>
      </p:sp>
      <p:sp>
        <p:nvSpPr>
          <p:cNvPr id="3104" name="DUST3R: Pose SfM as supervised learning problem"/>
          <p:cNvSpPr txBox="1"/>
          <p:nvPr>
            <p:ph type="title"/>
          </p:nvPr>
        </p:nvSpPr>
        <p:spPr>
          <a:xfrm>
            <a:off x="393322" y="-24205"/>
            <a:ext cx="23501915" cy="2651127"/>
          </a:xfrm>
          <a:prstGeom prst="rect">
            <a:avLst/>
          </a:prstGeom>
        </p:spPr>
        <p:txBody>
          <a:bodyPr/>
          <a:lstStyle>
            <a:lvl1pPr defTabSz="1755647">
              <a:defRPr sz="8448"/>
            </a:lvl1pPr>
          </a:lstStyle>
          <a:p>
            <a:pPr/>
            <a:r>
              <a:t>DUST3R: Pose SfM as supervised learning problem</a:t>
            </a:r>
          </a:p>
        </p:txBody>
      </p:sp>
      <p:sp>
        <p:nvSpPr>
          <p:cNvPr id="3105" name="Wang et al., DUSt3R: Geometric 3D Vision Made Easy, CVPR 2024"/>
          <p:cNvSpPr txBox="1"/>
          <p:nvPr/>
        </p:nvSpPr>
        <p:spPr>
          <a:xfrm>
            <a:off x="17313597" y="13208179"/>
            <a:ext cx="6971296"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spcBef>
                <a:spcPts val="0"/>
              </a:spcBef>
              <a:defRPr sz="1800">
                <a:latin typeface="Helvetica"/>
                <a:ea typeface="Helvetica"/>
                <a:cs typeface="Helvetica"/>
                <a:sym typeface="Helvetica"/>
              </a:defRPr>
            </a:lvl1pPr>
          </a:lstStyle>
          <a:p>
            <a:pPr/>
            <a:r>
              <a:t>Wang et al., DUSt3R: Geometric 3D Vision Made Easy, CVPR 2024</a:t>
            </a:r>
          </a:p>
        </p:txBody>
      </p:sp>
    </p:spTree>
  </p:cSld>
  <p:clrMapOvr>
    <a:masterClrMapping/>
  </p:clrMapOvr>
  <p:transition xmlns:p14="http://schemas.microsoft.com/office/powerpoint/2010/main" spd="med" advClick="1"/>
</p:sld>
</file>

<file path=ppt/slides/slide1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07" name="DUSt3R Final Light.mp4" descr="DUSt3R Final Light.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273702" y="2536466"/>
            <a:ext cx="19741155" cy="11104400"/>
          </a:xfrm>
          <a:prstGeom prst="rect">
            <a:avLst/>
          </a:prstGeom>
          <a:ln w="12700">
            <a:miter lim="400000"/>
          </a:ln>
        </p:spPr>
      </p:pic>
      <p:sp>
        <p:nvSpPr>
          <p:cNvPr id="3108" name="DUST3R: Pose SfM as supervised learning problem"/>
          <p:cNvSpPr txBox="1"/>
          <p:nvPr>
            <p:ph type="title"/>
          </p:nvPr>
        </p:nvSpPr>
        <p:spPr>
          <a:xfrm>
            <a:off x="393322" y="-24205"/>
            <a:ext cx="23501915" cy="2651127"/>
          </a:xfrm>
          <a:prstGeom prst="rect">
            <a:avLst/>
          </a:prstGeom>
        </p:spPr>
        <p:txBody>
          <a:bodyPr/>
          <a:lstStyle>
            <a:lvl1pPr defTabSz="1755647">
              <a:defRPr sz="8448"/>
            </a:lvl1pPr>
          </a:lstStyle>
          <a:p>
            <a:pPr/>
            <a:r>
              <a:t>DUST3R: Pose SfM as supervised learning problem</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19155" fill="hold"/>
                                        <p:tgtEl>
                                          <p:spTgt spid="3107"/>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107"/>
                </p:tgtEl>
              </p:cMediaNode>
            </p:video>
            <p:seq concurrent="1" prevAc="none" nextAc="seek">
              <p:cTn id="8" evtFilter="cancelBubble" nodeType="interactiveSeq" restart="whenNotActive" fill="hold">
                <p:stCondLst>
                  <p:cond delay="0" evt="onClick">
                    <p:tgtEl>
                      <p:spTgt spid="3107"/>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107"/>
                                        </p:tgtEl>
                                      </p:cBhvr>
                                    </p:cmd>
                                  </p:childTnLst>
                                </p:cTn>
                              </p:par>
                            </p:childTnLst>
                          </p:cTn>
                        </p:par>
                      </p:childTnLst>
                    </p:cTn>
                  </p:par>
                </p:childTnLst>
              </p:cTn>
              <p:nextCondLst>
                <p:cond delay="0" evt="onClick">
                  <p:tgtEl>
                    <p:spTgt spid="3107"/>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0" name="DUST3R: Pose SfM as supervised learning problem"/>
          <p:cNvSpPr txBox="1"/>
          <p:nvPr>
            <p:ph type="title"/>
          </p:nvPr>
        </p:nvSpPr>
        <p:spPr>
          <a:xfrm>
            <a:off x="393322" y="-24205"/>
            <a:ext cx="23501915" cy="2651127"/>
          </a:xfrm>
          <a:prstGeom prst="rect">
            <a:avLst/>
          </a:prstGeom>
        </p:spPr>
        <p:txBody>
          <a:bodyPr/>
          <a:lstStyle>
            <a:lvl1pPr defTabSz="1755647">
              <a:defRPr sz="8448"/>
            </a:lvl1pPr>
          </a:lstStyle>
          <a:p>
            <a:pPr/>
            <a:r>
              <a:t>DUST3R: Pose SfM as supervised learning problem</a:t>
            </a:r>
          </a:p>
        </p:txBody>
      </p:sp>
      <p:pic>
        <p:nvPicPr>
          <p:cNvPr id="3111" name="pasted-movie.png" descr="pasted-movie.png"/>
          <p:cNvPicPr>
            <a:picLocks noChangeAspect="1"/>
          </p:cNvPicPr>
          <p:nvPr/>
        </p:nvPicPr>
        <p:blipFill>
          <a:blip r:embed="rId2">
            <a:extLst/>
          </a:blip>
          <a:stretch>
            <a:fillRect/>
          </a:stretch>
        </p:blipFill>
        <p:spPr>
          <a:xfrm>
            <a:off x="5000595" y="2885890"/>
            <a:ext cx="15303501" cy="10541001"/>
          </a:xfrm>
          <a:prstGeom prst="rect">
            <a:avLst/>
          </a:prstGeom>
          <a:ln w="12700">
            <a:miter lim="400000"/>
          </a:ln>
        </p:spPr>
      </p:pic>
      <p:sp>
        <p:nvSpPr>
          <p:cNvPr id="3112" name="Wang et al., DUSt3R: Geometric 3D Vision Made Easy, CVPR 2024"/>
          <p:cNvSpPr txBox="1"/>
          <p:nvPr/>
        </p:nvSpPr>
        <p:spPr>
          <a:xfrm>
            <a:off x="87648" y="13272938"/>
            <a:ext cx="6971296"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spcBef>
                <a:spcPts val="0"/>
              </a:spcBef>
              <a:defRPr sz="1800">
                <a:latin typeface="Helvetica"/>
                <a:ea typeface="Helvetica"/>
                <a:cs typeface="Helvetica"/>
                <a:sym typeface="Helvetica"/>
              </a:defRPr>
            </a:lvl1pPr>
          </a:lstStyle>
          <a:p>
            <a:pPr/>
            <a:r>
              <a:t>Wang et al., DUSt3R: Geometric 3D Vision Made Easy, CVPR 2024</a:t>
            </a:r>
          </a:p>
        </p:txBody>
      </p:sp>
    </p:spTree>
  </p:cSld>
  <p:clrMapOvr>
    <a:masterClrMapping/>
  </p:clrMapOvr>
  <p:transition xmlns:p14="http://schemas.microsoft.com/office/powerpoint/2010/main" spd="med" advClick="1"/>
</p:sld>
</file>

<file path=ppt/slides/slide1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4" name="Follow ups"/>
          <p:cNvSpPr txBox="1"/>
          <p:nvPr>
            <p:ph type="title"/>
          </p:nvPr>
        </p:nvSpPr>
        <p:spPr>
          <a:prstGeom prst="rect">
            <a:avLst/>
          </a:prstGeom>
        </p:spPr>
        <p:txBody>
          <a:bodyPr/>
          <a:lstStyle/>
          <a:p>
            <a:pPr/>
            <a:r>
              <a:t>Follow ups</a:t>
            </a:r>
          </a:p>
        </p:txBody>
      </p:sp>
      <p:sp>
        <p:nvSpPr>
          <p:cNvPr id="3115" name="MAST3R…"/>
          <p:cNvSpPr txBox="1"/>
          <p:nvPr>
            <p:ph type="body" idx="1"/>
          </p:nvPr>
        </p:nvSpPr>
        <p:spPr>
          <a:prstGeom prst="rect">
            <a:avLst/>
          </a:prstGeom>
        </p:spPr>
        <p:txBody>
          <a:bodyPr/>
          <a:lstStyle/>
          <a:p>
            <a:pPr/>
            <a:r>
              <a:t>MAST3R</a:t>
            </a:r>
          </a:p>
          <a:p>
            <a:pPr/>
            <a:r>
              <a:t>FAST3R</a:t>
            </a:r>
          </a:p>
          <a:p>
            <a:pPr/>
            <a:r>
              <a:t>Instasplat</a:t>
            </a:r>
          </a:p>
        </p:txBody>
      </p:sp>
    </p:spTree>
  </p:cSld>
  <p:clrMapOvr>
    <a:masterClrMapping/>
  </p:clrMapOvr>
  <p:transition xmlns:p14="http://schemas.microsoft.com/office/powerpoint/2010/main" spd="med" advClick="1"/>
</p:sld>
</file>

<file path=ppt/slides/slide1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7" name="Grounding Image Matching in 3D with MASt3R"/>
          <p:cNvSpPr txBox="1"/>
          <p:nvPr>
            <p:ph type="title"/>
          </p:nvPr>
        </p:nvSpPr>
        <p:spPr>
          <a:prstGeom prst="rect">
            <a:avLst/>
          </a:prstGeom>
        </p:spPr>
        <p:txBody>
          <a:bodyPr/>
          <a:lstStyle/>
          <a:p>
            <a:pPr/>
            <a:r>
              <a:t>Grounding Image Matching in 3D with MASt3R</a:t>
            </a:r>
          </a:p>
        </p:txBody>
      </p:sp>
      <p:sp>
        <p:nvSpPr>
          <p:cNvPr id="3118" name="Double-click to edit"/>
          <p:cNvSpPr txBox="1"/>
          <p:nvPr>
            <p:ph type="body" idx="1"/>
          </p:nvPr>
        </p:nvSpPr>
        <p:spPr>
          <a:prstGeom prst="rect">
            <a:avLst/>
          </a:prstGeom>
        </p:spPr>
        <p:txBody>
          <a:bodyPr/>
          <a:lstStyle/>
          <a:p>
            <a:pPr/>
          </a:p>
        </p:txBody>
      </p:sp>
      <p:pic>
        <p:nvPicPr>
          <p:cNvPr id="3119" name="pasted-movie.png" descr="pasted-movie.png"/>
          <p:cNvPicPr>
            <a:picLocks noChangeAspect="1"/>
          </p:cNvPicPr>
          <p:nvPr/>
        </p:nvPicPr>
        <p:blipFill>
          <a:blip r:embed="rId2">
            <a:extLst/>
          </a:blip>
          <a:stretch>
            <a:fillRect/>
          </a:stretch>
        </p:blipFill>
        <p:spPr>
          <a:xfrm>
            <a:off x="0" y="4796748"/>
            <a:ext cx="24384000" cy="5469496"/>
          </a:xfrm>
          <a:prstGeom prst="rect">
            <a:avLst/>
          </a:prstGeom>
          <a:ln w="12700">
            <a:miter lim="400000"/>
          </a:ln>
        </p:spPr>
      </p:pic>
      <p:sp>
        <p:nvSpPr>
          <p:cNvPr id="3120" name="Leroy et al., Grounding Image Matching in 3D with MASt3R, CVPR 2024"/>
          <p:cNvSpPr txBox="1"/>
          <p:nvPr/>
        </p:nvSpPr>
        <p:spPr>
          <a:xfrm>
            <a:off x="87648" y="13272938"/>
            <a:ext cx="7445797"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spcBef>
                <a:spcPts val="0"/>
              </a:spcBef>
              <a:defRPr sz="1800">
                <a:latin typeface="Helvetica"/>
                <a:ea typeface="Helvetica"/>
                <a:cs typeface="Helvetica"/>
                <a:sym typeface="Helvetica"/>
              </a:defRPr>
            </a:lvl1pPr>
          </a:lstStyle>
          <a:p>
            <a:pPr/>
            <a:r>
              <a:t>Leroy et al., Grounding Image Matching in 3D with MASt3R, CVPR 2024</a:t>
            </a:r>
          </a:p>
        </p:txBody>
      </p:sp>
      <p:pic>
        <p:nvPicPr>
          <p:cNvPr id="3121" name="pasted-movie.png" descr="pasted-movie.png"/>
          <p:cNvPicPr>
            <a:picLocks noChangeAspect="1"/>
          </p:cNvPicPr>
          <p:nvPr/>
        </p:nvPicPr>
        <p:blipFill>
          <a:blip r:embed="rId3">
            <a:extLst/>
          </a:blip>
          <a:stretch>
            <a:fillRect/>
          </a:stretch>
        </p:blipFill>
        <p:spPr>
          <a:xfrm>
            <a:off x="1473811" y="361950"/>
            <a:ext cx="20193001" cy="129921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1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121" grpId="1"/>
    </p:bldLst>
  </p:timing>
</p:sld>
</file>

<file path=ppt/slides/slide1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3" name="Double-click to edit"/>
          <p:cNvSpPr txBox="1"/>
          <p:nvPr>
            <p:ph type="title"/>
          </p:nvPr>
        </p:nvSpPr>
        <p:spPr>
          <a:prstGeom prst="rect">
            <a:avLst/>
          </a:prstGeom>
        </p:spPr>
        <p:txBody>
          <a:bodyPr/>
          <a:lstStyle/>
          <a:p>
            <a:pPr/>
          </a:p>
        </p:txBody>
      </p:sp>
      <p:sp>
        <p:nvSpPr>
          <p:cNvPr id="3124" name="Double-click to edit"/>
          <p:cNvSpPr txBox="1"/>
          <p:nvPr>
            <p:ph type="body" idx="1"/>
          </p:nvPr>
        </p:nvSpPr>
        <p:spPr>
          <a:prstGeom prst="rect">
            <a:avLst/>
          </a:prstGeom>
        </p:spPr>
        <p:txBody>
          <a:bodyPr/>
          <a:lstStyle/>
          <a:p>
            <a:pPr/>
          </a:p>
        </p:txBody>
      </p:sp>
      <p:pic>
        <p:nvPicPr>
          <p:cNvPr id="3125" name="pasted-movie.png" descr="pasted-movie.png"/>
          <p:cNvPicPr>
            <a:picLocks noChangeAspect="1"/>
          </p:cNvPicPr>
          <p:nvPr/>
        </p:nvPicPr>
        <p:blipFill>
          <a:blip r:embed="rId2">
            <a:extLst/>
          </a:blip>
          <a:stretch>
            <a:fillRect/>
          </a:stretch>
        </p:blipFill>
        <p:spPr>
          <a:xfrm>
            <a:off x="12692" y="-63500"/>
            <a:ext cx="10603761" cy="13716000"/>
          </a:xfrm>
          <a:prstGeom prst="rect">
            <a:avLst/>
          </a:prstGeom>
          <a:ln w="12700">
            <a:miter lim="400000"/>
          </a:ln>
        </p:spPr>
      </p:pic>
      <p:pic>
        <p:nvPicPr>
          <p:cNvPr id="3126" name="pasted-movie.png" descr="pasted-movie.png"/>
          <p:cNvPicPr>
            <a:picLocks noChangeAspect="1"/>
          </p:cNvPicPr>
          <p:nvPr/>
        </p:nvPicPr>
        <p:blipFill>
          <a:blip r:embed="rId3">
            <a:extLst/>
          </a:blip>
          <a:stretch>
            <a:fillRect/>
          </a:stretch>
        </p:blipFill>
        <p:spPr>
          <a:xfrm>
            <a:off x="9801766" y="63500"/>
            <a:ext cx="10603760" cy="13716000"/>
          </a:xfrm>
          <a:prstGeom prst="rect">
            <a:avLst/>
          </a:prstGeom>
          <a:ln w="12700">
            <a:miter lim="400000"/>
          </a:ln>
        </p:spPr>
      </p:pic>
      <p:sp>
        <p:nvSpPr>
          <p:cNvPr id="3127" name="Leroy et al., Grounding Image Matching in 3D with MASt3R, CVPR 2024"/>
          <p:cNvSpPr txBox="1"/>
          <p:nvPr/>
        </p:nvSpPr>
        <p:spPr>
          <a:xfrm rot="16200000">
            <a:off x="16432871" y="8325335"/>
            <a:ext cx="7445798" cy="3810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defTabSz="457200">
              <a:spcBef>
                <a:spcPts val="0"/>
              </a:spcBef>
              <a:defRPr sz="1800">
                <a:latin typeface="Helvetica"/>
                <a:ea typeface="Helvetica"/>
                <a:cs typeface="Helvetica"/>
                <a:sym typeface="Helvetica"/>
              </a:defRPr>
            </a:lvl1pPr>
          </a:lstStyle>
          <a:p>
            <a:pPr/>
            <a:r>
              <a:t>Leroy et al., Grounding Image Matching in 3D with MASt3R, CVPR 2024</a:t>
            </a:r>
          </a:p>
        </p:txBody>
      </p:sp>
    </p:spTree>
  </p:cSld>
  <p:clrMapOvr>
    <a:masterClrMapping/>
  </p:clrMapOvr>
  <p:transition xmlns:p14="http://schemas.microsoft.com/office/powerpoint/2010/main" spd="med" advClick="1"/>
</p:sld>
</file>

<file path=ppt/slides/slide1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9" name="Double-click to edit"/>
          <p:cNvSpPr txBox="1"/>
          <p:nvPr>
            <p:ph type="ctrTitle"/>
          </p:nvPr>
        </p:nvSpPr>
        <p:spPr>
          <a:prstGeom prst="rect">
            <a:avLst/>
          </a:prstGeom>
        </p:spPr>
        <p:txBody>
          <a:bodyPr/>
          <a:lstStyle/>
          <a:p>
            <a:pPr/>
          </a:p>
        </p:txBody>
      </p:sp>
      <p:sp>
        <p:nvSpPr>
          <p:cNvPr id="3130" name="Double-click to edit"/>
          <p:cNvSpPr txBox="1"/>
          <p:nvPr>
            <p:ph type="subTitle" sz="quarter" idx="1"/>
          </p:nvPr>
        </p:nvSpPr>
        <p:spPr>
          <a:prstGeom prst="rect">
            <a:avLst/>
          </a:prstGeom>
        </p:spPr>
        <p:txBody>
          <a:bodyPr/>
          <a:lstStyle/>
          <a:p>
            <a:pPr/>
          </a:p>
        </p:txBody>
      </p:sp>
      <p:pic>
        <p:nvPicPr>
          <p:cNvPr id="3131" name="mast3r_slam.mp4" descr="mast3r_slam.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24384000" cy="13716000"/>
          </a:xfrm>
          <a:prstGeom prst="rect">
            <a:avLst/>
          </a:prstGeom>
          <a:ln w="12700">
            <a:miter lim="400000"/>
          </a:ln>
        </p:spPr>
      </p:pic>
      <p:sp>
        <p:nvSpPr>
          <p:cNvPr id="3132" name="Murai, Dexheimer et al., MASt3R-SLAM: Real-Time Dense SLAM with 3D Reconstruction Priors, CVPR 2025"/>
          <p:cNvSpPr/>
          <p:nvPr/>
        </p:nvSpPr>
        <p:spPr>
          <a:xfrm>
            <a:off x="23400" y="12910583"/>
            <a:ext cx="10246152" cy="778491"/>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lIns="254000" tIns="254000" rIns="254000" bIns="254000" anchor="ctr"/>
          <a:lstStyle>
            <a:lvl1pPr algn="ctr">
              <a:spcBef>
                <a:spcPts val="0"/>
              </a:spcBef>
              <a:defRPr sz="1600">
                <a:solidFill>
                  <a:srgbClr val="FFFFFF"/>
                </a:solidFill>
                <a:latin typeface="Helvetica Light"/>
                <a:ea typeface="Helvetica Light"/>
                <a:cs typeface="Helvetica Light"/>
                <a:sym typeface="Helvetica Light"/>
              </a:defRPr>
            </a:lvl1pPr>
          </a:lstStyle>
          <a:p>
            <a:pPr/>
            <a:r>
              <a:t>Murai, Dexheimer et al., MASt3R-SLAM: Real-Time Dense SLAM with 3D Reconstruction Priors, CVPR 2025</a:t>
            </a:r>
          </a:p>
        </p:txBody>
      </p:sp>
      <p:pic>
        <p:nvPicPr>
          <p:cNvPr id="3133" name="pasted-movie.png" descr="pasted-movie.png"/>
          <p:cNvPicPr>
            <a:picLocks noChangeAspect="1"/>
          </p:cNvPicPr>
          <p:nvPr/>
        </p:nvPicPr>
        <p:blipFill>
          <a:blip r:embed="rId5">
            <a:extLst/>
          </a:blip>
          <a:stretch>
            <a:fillRect/>
          </a:stretch>
        </p:blipFill>
        <p:spPr>
          <a:xfrm>
            <a:off x="127000" y="3558453"/>
            <a:ext cx="24384000" cy="6853094"/>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4034" fill="hold"/>
                                        <p:tgtEl>
                                          <p:spTgt spid="3131"/>
                                        </p:tgtEl>
                                      </p:cBhvr>
                                    </p:cmd>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31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1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0">
                <p:cTn id="15" fill="hold" display="0">
                  <p:stCondLst>
                    <p:cond delay="indefinite"/>
                  </p:stCondLst>
                </p:cTn>
                <p:tgtEl>
                  <p:spTgt spid="3131"/>
                </p:tgtEl>
              </p:cMediaNode>
            </p:video>
            <p:seq concurrent="1" prevAc="none" nextAc="seek">
              <p:cTn id="16" evtFilter="cancelBubble" nodeType="interactiveSeq" restart="whenNotActive" fill="hold">
                <p:stCondLst>
                  <p:cond delay="0" evt="onClick">
                    <p:tgtEl>
                      <p:spTgt spid="3131"/>
                    </p:tgtEl>
                  </p:cond>
                </p:stCondLst>
                <p:endSync delay="0" evt="end">
                  <p:rtn val="all"/>
                </p:endSync>
                <p:childTnLst>
                  <p:par>
                    <p:cTn id="17" fill="hold">
                      <p:stCondLst>
                        <p:cond delay="0"/>
                      </p:stCondLst>
                      <p:childTnLst>
                        <p:par>
                          <p:cTn id="18" fill="hold">
                            <p:stCondLst>
                              <p:cond delay="0"/>
                            </p:stCondLst>
                            <p:childTnLst>
                              <p:par>
                                <p:cTn id="19" presetClass="mediacall" nodeType="clickEffect" presetSubtype="0" presetID="2" fill="hold">
                                  <p:stCondLst>
                                    <p:cond delay="0"/>
                                  </p:stCondLst>
                                  <p:childTnLst>
                                    <p:cmd type="call" cmd="togglePause">
                                      <p:cBhvr>
                                        <p:cTn id="20" dur="1" fill="hold"/>
                                        <p:tgtEl>
                                          <p:spTgt spid="3131"/>
                                        </p:tgtEl>
                                      </p:cBhvr>
                                    </p:cmd>
                                  </p:childTnLst>
                                </p:cTn>
                              </p:par>
                            </p:childTnLst>
                          </p:cTn>
                        </p:par>
                      </p:childTnLst>
                    </p:cTn>
                  </p:par>
                </p:childTnLst>
              </p:cTn>
              <p:nextCondLst>
                <p:cond delay="0" evt="onClick">
                  <p:tgtEl>
                    <p:spTgt spid="3131"/>
                  </p:tgtEl>
                </p:cond>
              </p:nextCondLst>
            </p:seq>
          </p:childTnLst>
        </p:cTn>
      </p:par>
    </p:tnLst>
    <p:bldLst>
      <p:bldP build="whole" bldLvl="1" animBg="1" rev="0" advAuto="0" spid="3133" grpId="3"/>
      <p:bldP build="whole" bldLvl="1" animBg="1" rev="0" advAuto="0" spid="3132" grpId="2"/>
    </p:bldLst>
  </p:timing>
</p:sld>
</file>

<file path=ppt/slides/slide1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35" name="Double-click to edit"/>
          <p:cNvSpPr txBox="1"/>
          <p:nvPr>
            <p:ph type="ctrTitle"/>
          </p:nvPr>
        </p:nvSpPr>
        <p:spPr>
          <a:prstGeom prst="rect">
            <a:avLst/>
          </a:prstGeom>
        </p:spPr>
        <p:txBody>
          <a:bodyPr/>
          <a:lstStyle/>
          <a:p>
            <a:pPr/>
          </a:p>
        </p:txBody>
      </p:sp>
      <p:sp>
        <p:nvSpPr>
          <p:cNvPr id="3136" name="Double-click to edit"/>
          <p:cNvSpPr txBox="1"/>
          <p:nvPr>
            <p:ph type="subTitle" sz="quarter" idx="1"/>
          </p:nvPr>
        </p:nvSpPr>
        <p:spPr>
          <a:prstGeom prst="rect">
            <a:avLst/>
          </a:prstGeom>
        </p:spPr>
        <p:txBody>
          <a:bodyPr/>
          <a:lstStyle/>
          <a:p>
            <a:pPr/>
          </a:p>
        </p:txBody>
      </p:sp>
      <p:pic>
        <p:nvPicPr>
          <p:cNvPr id="3137" name="pasted-movie.png" descr="pasted-movie.png"/>
          <p:cNvPicPr>
            <a:picLocks noChangeAspect="1"/>
          </p:cNvPicPr>
          <p:nvPr/>
        </p:nvPicPr>
        <p:blipFill>
          <a:blip r:embed="rId2">
            <a:extLst/>
          </a:blip>
          <a:stretch>
            <a:fillRect/>
          </a:stretch>
        </p:blipFill>
        <p:spPr>
          <a:xfrm>
            <a:off x="1646098" y="-994611"/>
            <a:ext cx="21091804" cy="13716001"/>
          </a:xfrm>
          <a:prstGeom prst="rect">
            <a:avLst/>
          </a:prstGeom>
          <a:ln w="12700">
            <a:miter lim="400000"/>
          </a:ln>
        </p:spPr>
      </p:pic>
      <p:sp>
        <p:nvSpPr>
          <p:cNvPr id="3138" name="https://vgg-t.github.io/"/>
          <p:cNvSpPr txBox="1"/>
          <p:nvPr/>
        </p:nvSpPr>
        <p:spPr>
          <a:xfrm>
            <a:off x="9335123" y="12917416"/>
            <a:ext cx="6426100" cy="80843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rPr u="sng">
                <a:hlinkClick r:id="rId3" invalidUrl="" action="" tgtFrame="" tooltip="" history="1" highlightClick="0" endSnd="0"/>
              </a:rPr>
              <a:t>https://vgg-t.github.io/</a:t>
            </a:r>
            <a:r>
              <a:t> </a:t>
            </a:r>
          </a:p>
        </p:txBody>
      </p:sp>
    </p:spTree>
  </p:cSld>
  <p:clrMapOvr>
    <a:masterClrMapping/>
  </p:clrMapOvr>
  <p:transition xmlns:p14="http://schemas.microsoft.com/office/powerpoint/2010/main" spd="med" advClick="1"/>
</p:sld>
</file>

<file path=ppt/slides/slide1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0" name="VGGT"/>
          <p:cNvSpPr txBox="1"/>
          <p:nvPr>
            <p:ph type="title"/>
          </p:nvPr>
        </p:nvSpPr>
        <p:spPr>
          <a:prstGeom prst="rect">
            <a:avLst/>
          </a:prstGeom>
        </p:spPr>
        <p:txBody>
          <a:bodyPr/>
          <a:lstStyle/>
          <a:p>
            <a:pPr/>
            <a:r>
              <a:t>VGGT</a:t>
            </a:r>
          </a:p>
        </p:txBody>
      </p:sp>
      <p:sp>
        <p:nvSpPr>
          <p:cNvPr id="3141" name="Multiple images…"/>
          <p:cNvSpPr txBox="1"/>
          <p:nvPr>
            <p:ph type="body" idx="1"/>
          </p:nvPr>
        </p:nvSpPr>
        <p:spPr>
          <a:prstGeom prst="rect">
            <a:avLst/>
          </a:prstGeom>
        </p:spPr>
        <p:txBody>
          <a:bodyPr/>
          <a:lstStyle/>
          <a:p>
            <a:pPr marL="374904" indent="-374904" defTabSz="1499616">
              <a:spcBef>
                <a:spcPts val="1600"/>
              </a:spcBef>
              <a:defRPr sz="4592"/>
            </a:pPr>
            <a:r>
              <a:t>Multiple images</a:t>
            </a:r>
          </a:p>
          <a:p>
            <a:pPr marL="374904" indent="-374904" defTabSz="1499616">
              <a:spcBef>
                <a:spcPts val="1600"/>
              </a:spcBef>
              <a:defRPr sz="4592"/>
            </a:pPr>
            <a:r>
              <a:t>Multiple tasks: </a:t>
            </a:r>
          </a:p>
          <a:p>
            <a:pPr lvl="1" marL="749808" indent="-374904" defTabSz="1499616">
              <a:spcBef>
                <a:spcPts val="1600"/>
              </a:spcBef>
              <a:defRPr sz="4592"/>
            </a:pPr>
            <a:r>
              <a:t>camera parameter estimation, </a:t>
            </a:r>
          </a:p>
          <a:p>
            <a:pPr lvl="1" marL="749808" indent="-374904" defTabSz="1499616">
              <a:spcBef>
                <a:spcPts val="1600"/>
              </a:spcBef>
              <a:defRPr sz="4592"/>
            </a:pPr>
            <a:r>
              <a:t>multi-view depth estimation, </a:t>
            </a:r>
          </a:p>
          <a:p>
            <a:pPr lvl="1" marL="749808" indent="-374904" defTabSz="1499616">
              <a:spcBef>
                <a:spcPts val="1600"/>
              </a:spcBef>
              <a:defRPr sz="4592"/>
            </a:pPr>
            <a:r>
              <a:t>dense point cloud reconstruction, </a:t>
            </a:r>
          </a:p>
          <a:p>
            <a:pPr lvl="1" marL="749808" indent="-374904" defTabSz="1499616">
              <a:spcBef>
                <a:spcPts val="1600"/>
              </a:spcBef>
              <a:defRPr sz="4592"/>
            </a:pPr>
            <a:r>
              <a:t>point tracking</a:t>
            </a:r>
          </a:p>
          <a:p>
            <a:pPr marL="374904" indent="-374904" defTabSz="1499616">
              <a:spcBef>
                <a:spcPts val="1600"/>
              </a:spcBef>
              <a:defRPr sz="4592"/>
            </a:pPr>
            <a:r>
              <a:t>Minimal 3D or other inductive biases </a:t>
            </a:r>
            <a:br/>
            <a:r>
              <a:t>(except for alternating between frame-wise and global attention, and parameterization of the virus problems) </a:t>
            </a:r>
          </a:p>
          <a:p>
            <a:pPr marL="374904" indent="-374904" defTabSz="1499616">
              <a:spcBef>
                <a:spcPts val="1600"/>
              </a:spcBef>
              <a:defRPr sz="4592"/>
            </a:pPr>
            <a:r>
              <a:t>But (supervised) trained on a large number of publicly available datasets with 3D annotations. </a:t>
            </a:r>
          </a:p>
        </p:txBody>
      </p:sp>
    </p:spTree>
  </p:cSld>
  <p:clrMapOvr>
    <a:masterClrMapping/>
  </p:clrMapOvr>
  <p:transition xmlns:p14="http://schemas.microsoft.com/office/powerpoint/2010/main" spd="med" advClick="1"/>
</p:sld>
</file>

<file path=ppt/slides/slide1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3" name="Double-click to edit"/>
          <p:cNvSpPr txBox="1"/>
          <p:nvPr>
            <p:ph type="ctrTitle"/>
          </p:nvPr>
        </p:nvSpPr>
        <p:spPr>
          <a:prstGeom prst="rect">
            <a:avLst/>
          </a:prstGeom>
        </p:spPr>
        <p:txBody>
          <a:bodyPr/>
          <a:lstStyle/>
          <a:p>
            <a:pPr/>
          </a:p>
        </p:txBody>
      </p:sp>
      <p:sp>
        <p:nvSpPr>
          <p:cNvPr id="3144" name="Double-click to edit"/>
          <p:cNvSpPr txBox="1"/>
          <p:nvPr>
            <p:ph type="subTitle" sz="quarter" idx="1"/>
          </p:nvPr>
        </p:nvSpPr>
        <p:spPr>
          <a:prstGeom prst="rect">
            <a:avLst/>
          </a:prstGeom>
        </p:spPr>
        <p:txBody>
          <a:bodyPr/>
          <a:lstStyle/>
          <a:p>
            <a:pPr/>
          </a:p>
        </p:txBody>
      </p:sp>
      <p:pic>
        <p:nvPicPr>
          <p:cNvPr id="3145" name="teaser_video_v3_compressed_short.mp4" descr="teaser_video_v3_compressed_short.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45535" y="1280967"/>
            <a:ext cx="24475070" cy="1223753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23447" fill="hold"/>
                                        <p:tgtEl>
                                          <p:spTgt spid="3145"/>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145"/>
                </p:tgtEl>
              </p:cMediaNode>
            </p:video>
            <p:seq concurrent="1" prevAc="none" nextAc="seek">
              <p:cTn id="8" evtFilter="cancelBubble" nodeType="interactiveSeq" restart="whenNotActive" fill="hold">
                <p:stCondLst>
                  <p:cond delay="0" evt="onClick">
                    <p:tgtEl>
                      <p:spTgt spid="3145"/>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145"/>
                                        </p:tgtEl>
                                      </p:cBhvr>
                                    </p:cmd>
                                  </p:childTnLst>
                                </p:cTn>
                              </p:par>
                            </p:childTnLst>
                          </p:cTn>
                        </p:par>
                      </p:childTnLst>
                    </p:cTn>
                  </p:par>
                </p:childTnLst>
              </p:cTn>
              <p:nextCondLst>
                <p:cond delay="0" evt="onClick">
                  <p:tgtEl>
                    <p:spTgt spid="3145"/>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47" name="Double-click to edit"/>
          <p:cNvSpPr txBox="1"/>
          <p:nvPr>
            <p:ph type="ctrTitle"/>
          </p:nvPr>
        </p:nvSpPr>
        <p:spPr>
          <a:prstGeom prst="rect">
            <a:avLst/>
          </a:prstGeom>
        </p:spPr>
        <p:txBody>
          <a:bodyPr/>
          <a:lstStyle/>
          <a:p>
            <a:pPr/>
          </a:p>
        </p:txBody>
      </p:sp>
      <p:sp>
        <p:nvSpPr>
          <p:cNvPr id="3148" name="Double-click to edit"/>
          <p:cNvSpPr txBox="1"/>
          <p:nvPr>
            <p:ph type="subTitle" sz="quarter" idx="1"/>
          </p:nvPr>
        </p:nvSpPr>
        <p:spPr>
          <a:prstGeom prst="rect">
            <a:avLst/>
          </a:prstGeom>
        </p:spPr>
        <p:txBody>
          <a:bodyPr/>
          <a:lstStyle/>
          <a:p>
            <a:pPr/>
          </a:p>
        </p:txBody>
      </p:sp>
      <p:pic>
        <p:nvPicPr>
          <p:cNvPr id="3149" name="pasted-movie.png" descr="pasted-movie.png"/>
          <p:cNvPicPr>
            <a:picLocks noChangeAspect="1"/>
          </p:cNvPicPr>
          <p:nvPr/>
        </p:nvPicPr>
        <p:blipFill>
          <a:blip r:embed="rId2">
            <a:extLst/>
          </a:blip>
          <a:stretch>
            <a:fillRect/>
          </a:stretch>
        </p:blipFill>
        <p:spPr>
          <a:xfrm>
            <a:off x="0" y="2611820"/>
            <a:ext cx="24384000" cy="8492359"/>
          </a:xfrm>
          <a:prstGeom prst="rect">
            <a:avLst/>
          </a:prstGeom>
          <a:ln w="12700">
            <a:miter lim="400000"/>
          </a:ln>
        </p:spPr>
      </p:pic>
    </p:spTree>
  </p:cSld>
  <p:clrMapOvr>
    <a:masterClrMapping/>
  </p:clrMapOvr>
  <p:transition xmlns:p14="http://schemas.microsoft.com/office/powerpoint/2010/main" spd="med" advClick="1"/>
</p:sld>
</file>

<file path=ppt/slides/slide1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1" name="Alternating attention"/>
          <p:cNvSpPr txBox="1"/>
          <p:nvPr>
            <p:ph type="title"/>
          </p:nvPr>
        </p:nvSpPr>
        <p:spPr>
          <a:prstGeom prst="rect">
            <a:avLst/>
          </a:prstGeom>
        </p:spPr>
        <p:txBody>
          <a:bodyPr/>
          <a:lstStyle/>
          <a:p>
            <a:pPr/>
            <a:r>
              <a:t>Alternating attention</a:t>
            </a:r>
          </a:p>
        </p:txBody>
      </p:sp>
      <p:sp>
        <p:nvSpPr>
          <p:cNvPr id="3152" name="frame-wise self-attention attends to the tokens tIk within each frame separately,…"/>
          <p:cNvSpPr txBox="1"/>
          <p:nvPr>
            <p:ph type="body" idx="1"/>
          </p:nvPr>
        </p:nvSpPr>
        <p:spPr>
          <a:xfrm>
            <a:off x="500859" y="3463163"/>
            <a:ext cx="17565515" cy="8702677"/>
          </a:xfrm>
          <a:prstGeom prst="rect">
            <a:avLst/>
          </a:prstGeom>
        </p:spPr>
        <p:txBody>
          <a:bodyPr/>
          <a:lstStyle/>
          <a:p>
            <a:pPr/>
            <a:r>
              <a:t>frame-wise self-attention attends to the tokens tIk within each frame separately, </a:t>
            </a:r>
          </a:p>
          <a:p>
            <a:pPr/>
            <a:r>
              <a:t>global self-attention attends to the tokens tI across all frames jointly. </a:t>
            </a:r>
          </a:p>
          <a:p>
            <a:pPr/>
            <a:r>
              <a:t>This strikes a balance between integrating information across different images and normalizing the activations for the tokens within each image</a:t>
            </a:r>
          </a:p>
          <a:p>
            <a:pPr/>
            <a:r>
              <a:t>L= 24 layers of global and frame-wise attention</a:t>
            </a:r>
          </a:p>
        </p:txBody>
      </p:sp>
      <p:pic>
        <p:nvPicPr>
          <p:cNvPr id="3153" name="pasted-movie.png" descr="pasted-movie.png"/>
          <p:cNvPicPr>
            <a:picLocks noChangeAspect="1"/>
          </p:cNvPicPr>
          <p:nvPr/>
        </p:nvPicPr>
        <p:blipFill>
          <a:blip r:embed="rId2">
            <a:extLst/>
          </a:blip>
          <a:stretch>
            <a:fillRect/>
          </a:stretch>
        </p:blipFill>
        <p:spPr>
          <a:xfrm>
            <a:off x="18194963" y="2172702"/>
            <a:ext cx="6575719" cy="10275704"/>
          </a:xfrm>
          <a:prstGeom prst="rect">
            <a:avLst/>
          </a:prstGeom>
          <a:ln w="12700">
            <a:miter lim="400000"/>
          </a:ln>
        </p:spPr>
      </p:pic>
    </p:spTree>
  </p:cSld>
  <p:clrMapOvr>
    <a:masterClrMapping/>
  </p:clrMapOvr>
  <p:transition xmlns:p14="http://schemas.microsoft.com/office/powerpoint/2010/main" spd="med" advClick="1"/>
</p:sld>
</file>

<file path=ppt/slides/slide1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5" name="Double-click to edit"/>
          <p:cNvSpPr txBox="1"/>
          <p:nvPr>
            <p:ph type="ctrTitle"/>
          </p:nvPr>
        </p:nvSpPr>
        <p:spPr>
          <a:prstGeom prst="rect">
            <a:avLst/>
          </a:prstGeom>
        </p:spPr>
        <p:txBody>
          <a:bodyPr/>
          <a:lstStyle/>
          <a:p>
            <a:pPr/>
          </a:p>
        </p:txBody>
      </p:sp>
      <p:sp>
        <p:nvSpPr>
          <p:cNvPr id="3156" name="Double-click to edit"/>
          <p:cNvSpPr txBox="1"/>
          <p:nvPr>
            <p:ph type="subTitle" sz="quarter" idx="1"/>
          </p:nvPr>
        </p:nvSpPr>
        <p:spPr>
          <a:prstGeom prst="rect">
            <a:avLst/>
          </a:prstGeom>
        </p:spPr>
        <p:txBody>
          <a:bodyPr/>
          <a:lstStyle/>
          <a:p>
            <a:pPr/>
          </a:p>
        </p:txBody>
      </p:sp>
      <p:pic>
        <p:nvPicPr>
          <p:cNvPr id="3157" name="pasted-movie.png" descr="pasted-movie.png"/>
          <p:cNvPicPr>
            <a:picLocks noChangeAspect="1"/>
          </p:cNvPicPr>
          <p:nvPr/>
        </p:nvPicPr>
        <p:blipFill>
          <a:blip r:embed="rId2">
            <a:extLst/>
          </a:blip>
          <a:stretch>
            <a:fillRect/>
          </a:stretch>
        </p:blipFill>
        <p:spPr>
          <a:xfrm>
            <a:off x="1414409" y="0"/>
            <a:ext cx="21555182" cy="13716000"/>
          </a:xfrm>
          <a:prstGeom prst="rect">
            <a:avLst/>
          </a:prstGeom>
          <a:ln w="12700">
            <a:miter lim="400000"/>
          </a:ln>
        </p:spPr>
      </p:pic>
    </p:spTree>
  </p:cSld>
  <p:clrMapOvr>
    <a:masterClrMapping/>
  </p:clrMapOvr>
  <p:transition xmlns:p14="http://schemas.microsoft.com/office/powerpoint/2010/main" spd="med" advClick="1"/>
</p:sld>
</file>

<file path=ppt/slides/slide1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59" name="Double-click to edit"/>
          <p:cNvSpPr txBox="1"/>
          <p:nvPr>
            <p:ph type="ctrTitle"/>
          </p:nvPr>
        </p:nvSpPr>
        <p:spPr>
          <a:prstGeom prst="rect">
            <a:avLst/>
          </a:prstGeom>
        </p:spPr>
        <p:txBody>
          <a:bodyPr/>
          <a:lstStyle/>
          <a:p>
            <a:pPr/>
          </a:p>
        </p:txBody>
      </p:sp>
      <p:sp>
        <p:nvSpPr>
          <p:cNvPr id="3160" name="Double-click to edit"/>
          <p:cNvSpPr txBox="1"/>
          <p:nvPr>
            <p:ph type="subTitle" sz="quarter" idx="1"/>
          </p:nvPr>
        </p:nvSpPr>
        <p:spPr>
          <a:prstGeom prst="rect">
            <a:avLst/>
          </a:prstGeom>
        </p:spPr>
        <p:txBody>
          <a:bodyPr/>
          <a:lstStyle/>
          <a:p>
            <a:pPr/>
          </a:p>
        </p:txBody>
      </p:sp>
      <p:pic>
        <p:nvPicPr>
          <p:cNvPr id="3161" name="teaser_video_v3_compressed_short.mp4" descr="teaser_video_v3_compressed_short.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45535" y="1280967"/>
            <a:ext cx="24475070" cy="1223753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123447" fill="hold"/>
                                        <p:tgtEl>
                                          <p:spTgt spid="316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161"/>
                </p:tgtEl>
              </p:cMediaNode>
            </p:video>
            <p:seq concurrent="1" prevAc="none" nextAc="seek">
              <p:cTn id="8" evtFilter="cancelBubble" nodeType="interactiveSeq" restart="whenNotActive" fill="hold">
                <p:stCondLst>
                  <p:cond delay="0" evt="onClick">
                    <p:tgtEl>
                      <p:spTgt spid="3161"/>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161"/>
                                        </p:tgtEl>
                                      </p:cBhvr>
                                    </p:cmd>
                                  </p:childTnLst>
                                </p:cTn>
                              </p:par>
                            </p:childTnLst>
                          </p:cTn>
                        </p:par>
                      </p:childTnLst>
                    </p:cTn>
                  </p:par>
                </p:childTnLst>
              </p:cTn>
              <p:nextCondLst>
                <p:cond delay="0" evt="onClick">
                  <p:tgtEl>
                    <p:spTgt spid="3161"/>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63" name="Conclusion on correspondence and 3D vision"/>
          <p:cNvSpPr txBox="1"/>
          <p:nvPr>
            <p:ph type="title"/>
          </p:nvPr>
        </p:nvSpPr>
        <p:spPr>
          <a:prstGeom prst="rect">
            <a:avLst/>
          </a:prstGeom>
        </p:spPr>
        <p:txBody>
          <a:bodyPr/>
          <a:lstStyle>
            <a:lvl1pPr algn="ctr"/>
          </a:lstStyle>
          <a:p>
            <a:pPr/>
            <a:r>
              <a:t>Conclusion on correspondence and 3D vision</a:t>
            </a:r>
          </a:p>
        </p:txBody>
      </p:sp>
      <p:sp>
        <p:nvSpPr>
          <p:cNvPr id="3164" name="For any given task (correspondence estimation, 3D reconstruction, depth prediction…): collect a supervised training set and deploy a generalist-as-possible architecture.…"/>
          <p:cNvSpPr txBox="1"/>
          <p:nvPr>
            <p:ph type="body" idx="1"/>
          </p:nvPr>
        </p:nvSpPr>
        <p:spPr>
          <a:xfrm>
            <a:off x="-5864" y="2116848"/>
            <a:ext cx="24490252" cy="11443062"/>
          </a:xfrm>
          <a:prstGeom prst="rect">
            <a:avLst/>
          </a:prstGeom>
        </p:spPr>
        <p:txBody>
          <a:bodyPr/>
          <a:lstStyle/>
          <a:p>
            <a:pPr algn="ctr" defTabSz="1591055">
              <a:spcBef>
                <a:spcPts val="1700"/>
              </a:spcBef>
              <a:defRPr sz="5481"/>
            </a:pPr>
            <a:r>
              <a:t>For any given </a:t>
            </a:r>
            <a:r>
              <a:rPr i="1"/>
              <a:t>task</a:t>
            </a:r>
            <a:r>
              <a:t> (correspondence estimation, 3D reconstruction, depth prediction…): collect a supervised training set and deploy a generalist-as-possible architecture.</a:t>
            </a:r>
          </a:p>
          <a:p>
            <a:pPr algn="ctr" defTabSz="1591055">
              <a:spcBef>
                <a:spcPts val="1700"/>
              </a:spcBef>
              <a:defRPr sz="5481"/>
            </a:pPr>
          </a:p>
          <a:p>
            <a:pPr algn="ctr" defTabSz="1591055">
              <a:spcBef>
                <a:spcPts val="1700"/>
              </a:spcBef>
              <a:defRPr sz="5481"/>
            </a:pPr>
            <a:r>
              <a:t>To collect the dataset, you either simulate or you rely on </a:t>
            </a:r>
            <a:br/>
            <a:r>
              <a:t>hand-crafted prior work.</a:t>
            </a:r>
          </a:p>
          <a:p>
            <a:pPr algn="ctr" defTabSz="1591055">
              <a:spcBef>
                <a:spcPts val="1700"/>
              </a:spcBef>
              <a:defRPr sz="5481"/>
            </a:pPr>
          </a:p>
          <a:p>
            <a:pPr algn="ctr" defTabSz="1591055">
              <a:spcBef>
                <a:spcPts val="1700"/>
              </a:spcBef>
              <a:defRPr sz="5481"/>
            </a:pPr>
            <a:r>
              <a:t>Network architecture and training details matter, but you should get a sign of life even if you get these details slightly wrong.</a:t>
            </a:r>
          </a:p>
          <a:p>
            <a:pPr algn="ctr" defTabSz="1591055">
              <a:spcBef>
                <a:spcPts val="1700"/>
              </a:spcBef>
              <a:defRPr sz="5481"/>
            </a:pPr>
          </a:p>
          <a:p>
            <a:pPr algn="ctr" defTabSz="1591055">
              <a:spcBef>
                <a:spcPts val="1700"/>
              </a:spcBef>
              <a:defRPr sz="5481"/>
            </a:pPr>
            <a:r>
              <a:t>You will notice once you try to apply these to real-world problems (robotics, self-driving, …) that there is always more complexity and generality hidden away!</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00000"/>
          </a:lnSpc>
          <a:spcBef>
            <a:spcPts val="5900"/>
          </a:spcBef>
          <a:spcAft>
            <a:spcPts val="0"/>
          </a:spcAft>
          <a:buClrTx/>
          <a:buSzTx/>
          <a:buFontTx/>
          <a:buNone/>
          <a:tabLst/>
          <a:defRPr b="0" baseline="0" cap="none" i="0" spc="0" strike="noStrike" sz="4800" u="none" kumimoji="0" normalizeH="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